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4" Type="http://schemas.openxmlformats.org/officeDocument/2006/relationships/extended-properties" Target="docProps/app.xml"/><Relationship Id="rId2"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7556500" cy="106934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8" Type="http://schemas.openxmlformats.org/officeDocument/2006/relationships/slide" Target="slides/slide7.xml"/><Relationship Id="rId7" Type="http://schemas.openxmlformats.org/officeDocument/2006/relationships/slide" Target="slides/slide6.xml"/><Relationship Id="rId6" Type="http://schemas.openxmlformats.org/officeDocument/2006/relationships/slide" Target="slides/slide5.xml"/><Relationship Id="rId5" Type="http://schemas.openxmlformats.org/officeDocument/2006/relationships/slide" Target="slides/slide4.xml"/><Relationship Id="rId4" Type="http://schemas.openxmlformats.org/officeDocument/2006/relationships/slide" Target="slides/slide3.xml"/><Relationship Id="rId3" Type="http://schemas.openxmlformats.org/officeDocument/2006/relationships/slide" Target="slides/slide2.xml"/><Relationship Id="rId21" Type="http://schemas.openxmlformats.org/officeDocument/2006/relationships/viewProps" Target="viewProps.xml"/><Relationship Id="rId20" Type="http://schemas.openxmlformats.org/officeDocument/2006/relationships/tableStyles" Target="tableStyles.xml"/><Relationship Id="rId2" Type="http://schemas.openxmlformats.org/officeDocument/2006/relationships/slide" Target="slides/slide1.xml"/><Relationship Id="rId19" Type="http://schemas.openxmlformats.org/officeDocument/2006/relationships/presProps" Target="presProps.xml"/><Relationship Id="rId18" Type="http://schemas.openxmlformats.org/officeDocument/2006/relationships/slide" Target="slides/slide17.xml"/><Relationship Id="rId17" Type="http://schemas.openxmlformats.org/officeDocument/2006/relationships/slide" Target="slides/slide16.xml"/><Relationship Id="rId16" Type="http://schemas.openxmlformats.org/officeDocument/2006/relationships/slide" Target="slides/slide15.xml"/><Relationship Id="rId15" Type="http://schemas.openxmlformats.org/officeDocument/2006/relationships/slide" Target="slides/slide14.xml"/><Relationship Id="rId14" Type="http://schemas.openxmlformats.org/officeDocument/2006/relationships/slide" Target="slides/slide13.xml"/><Relationship Id="rId13" Type="http://schemas.openxmlformats.org/officeDocument/2006/relationships/slide" Target="slides/slide12.xml"/><Relationship Id="rId12" Type="http://schemas.openxmlformats.org/officeDocument/2006/relationships/slide" Target="slides/slide11.xml"/><Relationship Id="rId11" Type="http://schemas.openxmlformats.org/officeDocument/2006/relationships/slide" Target="slides/slide10.xml"/><Relationship Id="rId10" Type="http://schemas.openxmlformats.org/officeDocument/2006/relationships/slide" Target="slides/slide9.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9" Type="http://schemas.openxmlformats.org/officeDocument/2006/relationships/slide" Target="slide13.xml"/><Relationship Id="rId8" Type="http://schemas.openxmlformats.org/officeDocument/2006/relationships/slide" Target="slide12.xml"/><Relationship Id="rId7" Type="http://schemas.openxmlformats.org/officeDocument/2006/relationships/slide" Target="slide11.xml"/><Relationship Id="rId6" Type="http://schemas.openxmlformats.org/officeDocument/2006/relationships/slide" Target="slide10.xml"/><Relationship Id="rId5" Type="http://schemas.openxmlformats.org/officeDocument/2006/relationships/slide" Target="slide8.xml"/><Relationship Id="rId4" Type="http://schemas.openxmlformats.org/officeDocument/2006/relationships/slide" Target="slide3.xml"/><Relationship Id="rId3" Type="http://schemas.openxmlformats.org/officeDocument/2006/relationships/slide" Target="slide2.xml"/><Relationship Id="rId2" Type="http://schemas.openxmlformats.org/officeDocument/2006/relationships/slide" Target="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p:nvPr/>
        </p:nvSpPr>
        <p:spPr>
          <a:xfrm>
            <a:off x="888069" y="400693"/>
            <a:ext cx="6195695" cy="2078354"/>
          </a:xfrm>
          <a:prstGeom prst="rect">
            <a:avLst/>
          </a:prstGeom>
        </p:spPr>
        <p:txBody>
          <a:bodyPr vert="horz" wrap="square" lIns="0" tIns="0" rIns="0" bIns="0"/>
          <a:lstStyle/>
          <a:p>
            <a:pPr algn="l" rtl="0" eaLnBrk="0">
              <a:lnSpc>
                <a:spcPct val="80867"/>
              </a:lnSpc>
              <a:tabLst/>
            </a:pPr>
            <a:endParaRPr lang="Arial" altLang="Arial" sz="100" dirty="0"/>
          </a:p>
          <a:p>
            <a:pPr marL="13970" algn="l" rtl="0" eaLnBrk="0">
              <a:lnSpc>
                <a:spcPct val="82000"/>
              </a:lnSpc>
              <a:tabLst/>
            </a:pPr>
            <a:r>
              <a:rPr sz="1000" kern="0" spc="0" dirty="0">
                <a:solidFill>
                  <a:srgbClr val="000000">
                    <a:alpha val="100000"/>
                  </a:srgbClr>
                </a:solidFill>
                <a:latin typeface="Times New Roman"/>
                <a:ea typeface="Times New Roman"/>
                <a:cs typeface="Times New Roman"/>
              </a:rPr>
              <a:t>ICS</a:t>
            </a:r>
            <a:r>
              <a:rPr sz="1000" kern="0" spc="7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SimHei"/>
                <a:ea typeface="SimHei"/>
                <a:cs typeface="SimHei"/>
              </a:rPr>
              <a:t>13.320</a:t>
            </a:r>
            <a:endParaRPr lang="SimHei" altLang="SimHei" sz="1000" dirty="0"/>
          </a:p>
          <a:p>
            <a:pPr marL="12700" algn="l" rtl="0" eaLnBrk="0">
              <a:lnSpc>
                <a:spcPct val="76000"/>
              </a:lnSpc>
              <a:spcBef>
                <a:spcPts val="583"/>
              </a:spcBef>
              <a:tabLst/>
            </a:pPr>
            <a:r>
              <a:rPr sz="1000" kern="0" spc="10" dirty="0">
                <a:solidFill>
                  <a:srgbClr val="000000">
                    <a:alpha val="100000"/>
                  </a:srgbClr>
                </a:solidFill>
                <a:latin typeface="SimHei"/>
                <a:ea typeface="SimHei"/>
                <a:cs typeface="SimHei"/>
              </a:rPr>
              <a:t>A90</a:t>
            </a:r>
            <a:endParaRPr lang="SimHei" altLang="SimHei" sz="1000" dirty="0"/>
          </a:p>
          <a:p>
            <a:pPr marL="478155" algn="l" rtl="0" eaLnBrk="0">
              <a:lnSpc>
                <a:spcPct val="76000"/>
              </a:lnSpc>
              <a:spcBef>
                <a:spcPts val="14"/>
              </a:spcBef>
              <a:tabLst>
                <a:tab pos="4068445" algn="l"/>
              </a:tabLst>
            </a:pPr>
            <a:r>
              <a:rPr sz="4800" kern="0" spc="0" dirty="0">
                <a:solidFill>
                  <a:srgbClr val="000000">
                    <a:alpha val="100000"/>
                  </a:srgbClr>
                </a:solidFill>
                <a:latin typeface="Times New Roman"/>
                <a:ea typeface="Times New Roman"/>
                <a:cs typeface="Times New Roman"/>
              </a:rPr>
              <a:t>	</a:t>
            </a:r>
            <a:r>
              <a:rPr sz="4800" b="1" kern="0" spc="830" dirty="0">
                <a:solidFill>
                  <a:srgbClr val="000000">
                    <a:alpha val="100000"/>
                  </a:srgbClr>
                </a:solidFill>
                <a:latin typeface="Times New Roman"/>
                <a:ea typeface="Times New Roman"/>
                <a:cs typeface="Times New Roman"/>
              </a:rPr>
              <a:t>DB31</a:t>
            </a:r>
            <a:endParaRPr lang="Times New Roman" altLang="Times New Roman" sz="4800" dirty="0"/>
          </a:p>
          <a:p>
            <a:pPr algn="r" rtl="0" eaLnBrk="0">
              <a:lnSpc>
                <a:spcPct val="96000"/>
              </a:lnSpc>
              <a:spcBef>
                <a:spcPts val="1649"/>
              </a:spcBef>
              <a:tabLst/>
            </a:pPr>
            <a:r>
              <a:rPr sz="2400" kern="0" spc="-110" dirty="0">
                <a:solidFill>
                  <a:srgbClr val="000000">
                    <a:alpha val="100000"/>
                  </a:srgbClr>
                </a:solidFill>
                <a:latin typeface="SimHei"/>
                <a:ea typeface="SimHei"/>
                <a:cs typeface="SimHei"/>
              </a:rPr>
              <a:t>上</a:t>
            </a:r>
            <a:r>
              <a:rPr sz="2400" kern="0" spc="150" dirty="0">
                <a:solidFill>
                  <a:srgbClr val="000000">
                    <a:alpha val="100000"/>
                  </a:srgbClr>
                </a:solidFill>
                <a:latin typeface="SimHei"/>
                <a:ea typeface="SimHei"/>
                <a:cs typeface="SimHei"/>
              </a:rPr>
              <a:t>    </a:t>
            </a:r>
            <a:r>
              <a:rPr sz="2400" kern="0" spc="-110" dirty="0">
                <a:solidFill>
                  <a:srgbClr val="000000">
                    <a:alpha val="100000"/>
                  </a:srgbClr>
                </a:solidFill>
                <a:latin typeface="SimHei"/>
                <a:ea typeface="SimHei"/>
                <a:cs typeface="SimHei"/>
              </a:rPr>
              <a:t>海</a:t>
            </a:r>
            <a:r>
              <a:rPr sz="2400" kern="0" spc="150" dirty="0">
                <a:solidFill>
                  <a:srgbClr val="000000">
                    <a:alpha val="100000"/>
                  </a:srgbClr>
                </a:solidFill>
                <a:latin typeface="SimHei"/>
                <a:ea typeface="SimHei"/>
                <a:cs typeface="SimHei"/>
              </a:rPr>
              <a:t>    </a:t>
            </a:r>
            <a:r>
              <a:rPr sz="2400" kern="0" spc="-110" dirty="0">
                <a:solidFill>
                  <a:srgbClr val="000000">
                    <a:alpha val="100000"/>
                  </a:srgbClr>
                </a:solidFill>
                <a:latin typeface="SimHei"/>
                <a:ea typeface="SimHei"/>
                <a:cs typeface="SimHei"/>
              </a:rPr>
              <a:t>市</a:t>
            </a:r>
            <a:r>
              <a:rPr sz="2400" kern="0" spc="150" dirty="0">
                <a:solidFill>
                  <a:srgbClr val="000000">
                    <a:alpha val="100000"/>
                  </a:srgbClr>
                </a:solidFill>
                <a:latin typeface="SimHei"/>
                <a:ea typeface="SimHei"/>
                <a:cs typeface="SimHei"/>
              </a:rPr>
              <a:t>    </a:t>
            </a:r>
            <a:r>
              <a:rPr sz="2400" kern="0" spc="-110" dirty="0">
                <a:solidFill>
                  <a:srgbClr val="000000">
                    <a:alpha val="100000"/>
                  </a:srgbClr>
                </a:solidFill>
                <a:latin typeface="SimHei"/>
                <a:ea typeface="SimHei"/>
                <a:cs typeface="SimHei"/>
              </a:rPr>
              <a:t>地</a:t>
            </a:r>
            <a:r>
              <a:rPr sz="2400" kern="0" spc="160" dirty="0">
                <a:solidFill>
                  <a:srgbClr val="000000">
                    <a:alpha val="100000"/>
                  </a:srgbClr>
                </a:solidFill>
                <a:latin typeface="SimHei"/>
                <a:ea typeface="SimHei"/>
                <a:cs typeface="SimHei"/>
              </a:rPr>
              <a:t>    </a:t>
            </a:r>
            <a:r>
              <a:rPr sz="2400" kern="0" spc="-110" dirty="0">
                <a:solidFill>
                  <a:srgbClr val="000000">
                    <a:alpha val="100000"/>
                  </a:srgbClr>
                </a:solidFill>
                <a:latin typeface="SimHei"/>
                <a:ea typeface="SimHei"/>
                <a:cs typeface="SimHei"/>
              </a:rPr>
              <a:t>方</a:t>
            </a:r>
            <a:r>
              <a:rPr sz="2400" kern="0" spc="140" dirty="0">
                <a:solidFill>
                  <a:srgbClr val="000000">
                    <a:alpha val="100000"/>
                  </a:srgbClr>
                </a:solidFill>
                <a:latin typeface="SimHei"/>
                <a:ea typeface="SimHei"/>
                <a:cs typeface="SimHei"/>
              </a:rPr>
              <a:t>    </a:t>
            </a:r>
            <a:r>
              <a:rPr sz="2400" kern="0" spc="-110" dirty="0">
                <a:solidFill>
                  <a:srgbClr val="000000">
                    <a:alpha val="100000"/>
                  </a:srgbClr>
                </a:solidFill>
                <a:latin typeface="SimHei"/>
                <a:ea typeface="SimHei"/>
                <a:cs typeface="SimHei"/>
              </a:rPr>
              <a:t>标</a:t>
            </a:r>
            <a:r>
              <a:rPr sz="2400" kern="0" spc="150" dirty="0">
                <a:solidFill>
                  <a:srgbClr val="000000">
                    <a:alpha val="100000"/>
                  </a:srgbClr>
                </a:solidFill>
                <a:latin typeface="SimHei"/>
                <a:ea typeface="SimHei"/>
                <a:cs typeface="SimHei"/>
              </a:rPr>
              <a:t>    </a:t>
            </a:r>
            <a:r>
              <a:rPr sz="2400" kern="0" spc="-110" dirty="0">
                <a:solidFill>
                  <a:srgbClr val="000000">
                    <a:alpha val="100000"/>
                  </a:srgbClr>
                </a:solidFill>
                <a:latin typeface="SimHei"/>
                <a:ea typeface="SimHei"/>
                <a:cs typeface="SimHei"/>
              </a:rPr>
              <a:t>准</a:t>
            </a:r>
            <a:endParaRPr lang="SimHei" altLang="SimHei" sz="2400" dirty="0"/>
          </a:p>
          <a:p>
            <a:pPr algn="l" rtl="0" eaLnBrk="0">
              <a:lnSpc>
                <a:spcPct val="110000"/>
              </a:lnSpc>
              <a:tabLst/>
            </a:pPr>
            <a:endParaRPr lang="Arial" altLang="Arial" sz="1000" dirty="0"/>
          </a:p>
          <a:p>
            <a:pPr algn="l" rtl="0" eaLnBrk="0">
              <a:lnSpc>
                <a:spcPct val="108000"/>
              </a:lnSpc>
              <a:tabLst/>
            </a:pPr>
            <a:endParaRPr lang="Arial" altLang="Arial" sz="300" dirty="0"/>
          </a:p>
          <a:p>
            <a:pPr marL="4662170" indent="-370840" algn="l" rtl="0" eaLnBrk="0">
              <a:lnSpc>
                <a:spcPct val="115000"/>
              </a:lnSpc>
              <a:spcBef>
                <a:spcPts val="1"/>
              </a:spcBef>
              <a:tabLst/>
            </a:pPr>
            <a:r>
              <a:rPr sz="1300" kern="0" spc="0" dirty="0">
                <a:solidFill>
                  <a:srgbClr val="000000">
                    <a:alpha val="100000"/>
                  </a:srgbClr>
                </a:solidFill>
                <a:latin typeface="Times New Roman"/>
                <a:ea typeface="Times New Roman"/>
                <a:cs typeface="Times New Roman"/>
              </a:rPr>
              <a:t>DB</a:t>
            </a:r>
            <a:r>
              <a:rPr sz="1300" kern="0" spc="50" dirty="0">
                <a:solidFill>
                  <a:srgbClr val="000000">
                    <a:alpha val="100000"/>
                  </a:srgbClr>
                </a:solidFill>
                <a:latin typeface="SimHei"/>
                <a:ea typeface="SimHei"/>
                <a:cs typeface="SimHei"/>
              </a:rPr>
              <a:t>31/T</a:t>
            </a:r>
            <a:r>
              <a:rPr sz="1300" kern="0" spc="50" dirty="0">
                <a:solidFill>
                  <a:srgbClr val="000000">
                    <a:alpha val="100000"/>
                  </a:srgbClr>
                </a:solidFill>
                <a:latin typeface="SimHei"/>
                <a:ea typeface="SimHei"/>
                <a:cs typeface="SimHei"/>
              </a:rPr>
              <a:t> </a:t>
            </a:r>
            <a:r>
              <a:rPr sz="1300" kern="0" spc="50" dirty="0">
                <a:solidFill>
                  <a:srgbClr val="000000">
                    <a:alpha val="100000"/>
                  </a:srgbClr>
                </a:solidFill>
                <a:latin typeface="SimHei"/>
                <a:ea typeface="SimHei"/>
                <a:cs typeface="SimHei"/>
              </a:rPr>
              <a:t>329.9—2018</a:t>
            </a:r>
            <a:r>
              <a:rPr sz="1300" kern="0" spc="50" dirty="0">
                <a:solidFill>
                  <a:srgbClr val="000000">
                    <a:alpha val="100000"/>
                  </a:srgbClr>
                </a:solidFill>
                <a:latin typeface="SimHei"/>
                <a:ea typeface="SimHei"/>
                <a:cs typeface="SimHei"/>
              </a:rPr>
              <a:t>   </a:t>
            </a:r>
            <a:r>
              <a:rPr sz="1000" kern="0" spc="30" dirty="0">
                <a:solidFill>
                  <a:srgbClr val="000000">
                    <a:alpha val="100000"/>
                  </a:srgbClr>
                </a:solidFill>
                <a:latin typeface="SimSun"/>
                <a:ea typeface="SimSun"/>
                <a:cs typeface="SimSun"/>
              </a:rPr>
              <a:t>代替</a:t>
            </a:r>
            <a:r>
              <a:rPr sz="1000" kern="0" spc="-23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DB</a:t>
            </a:r>
            <a:r>
              <a:rPr sz="1000" kern="0" spc="30" dirty="0">
                <a:solidFill>
                  <a:srgbClr val="000000">
                    <a:alpha val="100000"/>
                  </a:srgbClr>
                </a:solidFill>
                <a:latin typeface="SimSun"/>
                <a:ea typeface="SimSun"/>
                <a:cs typeface="SimSun"/>
              </a:rPr>
              <a:t>31 329.9-</a:t>
            </a:r>
            <a:r>
              <a:rPr sz="1000" kern="0" spc="20" dirty="0">
                <a:solidFill>
                  <a:srgbClr val="000000">
                    <a:alpha val="100000"/>
                  </a:srgbClr>
                </a:solidFill>
                <a:latin typeface="SimSun"/>
                <a:ea typeface="SimSun"/>
                <a:cs typeface="SimSun"/>
              </a:rPr>
              <a:t>2008</a:t>
            </a:r>
            <a:endParaRPr lang="SimSun" altLang="SimSun" sz="1000" dirty="0"/>
          </a:p>
        </p:txBody>
      </p:sp>
      <p:sp>
        <p:nvSpPr>
          <p:cNvPr id="4" name="textbox 4"/>
          <p:cNvSpPr/>
          <p:nvPr/>
        </p:nvSpPr>
        <p:spPr>
          <a:xfrm>
            <a:off x="891691" y="777219"/>
            <a:ext cx="487680" cy="180339"/>
          </a:xfrm>
          <a:prstGeom prst="rect">
            <a:avLst/>
          </a:prstGeom>
        </p:spPr>
        <p:txBody>
          <a:bodyPr vert="horz" wrap="square" lIns="0" tIns="0" rIns="0" bIns="0"/>
          <a:lstStyle/>
          <a:p>
            <a:pPr algn="l" rtl="0" eaLnBrk="0">
              <a:lnSpc>
                <a:spcPct val="83341"/>
              </a:lnSpc>
              <a:tabLst/>
            </a:pPr>
            <a:endParaRPr lang="Arial" altLang="Arial" sz="100" dirty="0"/>
          </a:p>
          <a:p>
            <a:pPr marL="12700" algn="l" rtl="0" eaLnBrk="0">
              <a:lnSpc>
                <a:spcPts val="1215"/>
              </a:lnSpc>
              <a:tabLst/>
            </a:pPr>
            <a:r>
              <a:rPr sz="1000" kern="0" spc="30" dirty="0">
                <a:solidFill>
                  <a:srgbClr val="000000">
                    <a:alpha val="100000"/>
                  </a:srgbClr>
                </a:solidFill>
                <a:latin typeface="SimHei"/>
                <a:ea typeface="SimHei"/>
                <a:cs typeface="SimHei"/>
              </a:rPr>
              <a:t>备案号:</a:t>
            </a:r>
            <a:endParaRPr lang="SimHei" altLang="SimHei" sz="1000" dirty="0"/>
          </a:p>
        </p:txBody>
      </p:sp>
      <p:sp>
        <p:nvSpPr>
          <p:cNvPr id="6" name="textbox 6"/>
          <p:cNvSpPr/>
          <p:nvPr/>
        </p:nvSpPr>
        <p:spPr>
          <a:xfrm>
            <a:off x="815945" y="4105512"/>
            <a:ext cx="5947409" cy="1558289"/>
          </a:xfrm>
          <a:prstGeom prst="rect">
            <a:avLst/>
          </a:prstGeom>
        </p:spPr>
        <p:txBody>
          <a:bodyPr vert="horz" wrap="square" lIns="0" tIns="0" rIns="0" bIns="0"/>
          <a:lstStyle/>
          <a:p>
            <a:pPr algn="l" rtl="0" eaLnBrk="0">
              <a:lnSpc>
                <a:spcPct val="90494"/>
              </a:lnSpc>
              <a:tabLst/>
            </a:pPr>
            <a:endParaRPr lang="Arial" altLang="Arial" sz="100" dirty="0"/>
          </a:p>
          <a:p>
            <a:pPr marL="1489710" indent="-1477644" algn="l" rtl="0" eaLnBrk="0">
              <a:lnSpc>
                <a:spcPct val="106000"/>
              </a:lnSpc>
              <a:tabLst/>
            </a:pPr>
            <a:r>
              <a:rPr sz="2500" kern="0" spc="90" dirty="0">
                <a:solidFill>
                  <a:srgbClr val="000000">
                    <a:alpha val="100000"/>
                  </a:srgbClr>
                </a:solidFill>
                <a:latin typeface="SimHei"/>
                <a:ea typeface="SimHei"/>
                <a:cs typeface="SimHei"/>
              </a:rPr>
              <a:t>重点单位重要部位安全技术防范系统要</a:t>
            </a:r>
            <a:r>
              <a:rPr sz="2500" kern="0" spc="80" dirty="0">
                <a:solidFill>
                  <a:srgbClr val="000000">
                    <a:alpha val="100000"/>
                  </a:srgbClr>
                </a:solidFill>
                <a:latin typeface="SimHei"/>
                <a:ea typeface="SimHei"/>
                <a:cs typeface="SimHei"/>
              </a:rPr>
              <a:t>求</a:t>
            </a:r>
            <a:r>
              <a:rPr sz="2500" kern="0" spc="0" dirty="0">
                <a:solidFill>
                  <a:srgbClr val="000000">
                    <a:alpha val="100000"/>
                  </a:srgbClr>
                </a:solidFill>
                <a:latin typeface="SimHei"/>
                <a:ea typeface="SimHei"/>
                <a:cs typeface="SimHei"/>
              </a:rPr>
              <a:t> </a:t>
            </a:r>
            <a:r>
              <a:rPr sz="2500" kern="0" spc="50" dirty="0">
                <a:solidFill>
                  <a:srgbClr val="000000">
                    <a:alpha val="100000"/>
                  </a:srgbClr>
                </a:solidFill>
                <a:latin typeface="SimHei"/>
                <a:ea typeface="SimHei"/>
                <a:cs typeface="SimHei"/>
              </a:rPr>
              <a:t>第</a:t>
            </a:r>
            <a:r>
              <a:rPr sz="2500" kern="0" spc="-500" dirty="0">
                <a:solidFill>
                  <a:srgbClr val="000000">
                    <a:alpha val="100000"/>
                  </a:srgbClr>
                </a:solidFill>
                <a:latin typeface="SimHei"/>
                <a:ea typeface="SimHei"/>
                <a:cs typeface="SimHei"/>
              </a:rPr>
              <a:t> </a:t>
            </a:r>
            <a:r>
              <a:rPr sz="2500" kern="0" spc="50" dirty="0">
                <a:solidFill>
                  <a:srgbClr val="000000">
                    <a:alpha val="100000"/>
                  </a:srgbClr>
                </a:solidFill>
                <a:latin typeface="SimHei"/>
                <a:ea typeface="SimHei"/>
                <a:cs typeface="SimHei"/>
              </a:rPr>
              <a:t>9</a:t>
            </a:r>
            <a:r>
              <a:rPr sz="2500" kern="0" spc="-430" dirty="0">
                <a:solidFill>
                  <a:srgbClr val="000000">
                    <a:alpha val="100000"/>
                  </a:srgbClr>
                </a:solidFill>
                <a:latin typeface="SimHei"/>
                <a:ea typeface="SimHei"/>
                <a:cs typeface="SimHei"/>
              </a:rPr>
              <a:t> </a:t>
            </a:r>
            <a:r>
              <a:rPr sz="2500" kern="0" spc="50" dirty="0">
                <a:solidFill>
                  <a:srgbClr val="000000">
                    <a:alpha val="100000"/>
                  </a:srgbClr>
                </a:solidFill>
                <a:latin typeface="SimHei"/>
                <a:ea typeface="SimHei"/>
                <a:cs typeface="SimHei"/>
              </a:rPr>
              <a:t>部分：零售商业</a:t>
            </a:r>
            <a:endParaRPr lang="SimHei" altLang="SimHei" sz="2500" dirty="0"/>
          </a:p>
          <a:p>
            <a:pPr algn="l" rtl="0" eaLnBrk="0">
              <a:lnSpc>
                <a:spcPct val="167000"/>
              </a:lnSpc>
              <a:tabLst/>
            </a:pPr>
            <a:endParaRPr lang="Arial" altLang="Arial" sz="1000" dirty="0"/>
          </a:p>
          <a:p>
            <a:pPr algn="l" rtl="0" eaLnBrk="0">
              <a:lnSpc>
                <a:spcPct val="108000"/>
              </a:lnSpc>
              <a:tabLst/>
            </a:pPr>
            <a:endParaRPr lang="Arial" altLang="Arial" sz="300" dirty="0"/>
          </a:p>
          <a:p>
            <a:pPr marL="2713354" indent="-2597150" algn="l" rtl="0" eaLnBrk="0">
              <a:lnSpc>
                <a:spcPct val="106000"/>
              </a:lnSpc>
              <a:spcBef>
                <a:spcPts val="2"/>
              </a:spcBef>
              <a:tabLst/>
            </a:pPr>
            <a:r>
              <a:rPr sz="1300" kern="0" spc="40" dirty="0">
                <a:solidFill>
                  <a:srgbClr val="000000">
                    <a:alpha val="100000"/>
                  </a:srgbClr>
                </a:solidFill>
                <a:latin typeface="Times New Roman"/>
                <a:ea typeface="Times New Roman"/>
                <a:cs typeface="Times New Roman"/>
              </a:rPr>
              <a:t>Security system requireme</a:t>
            </a:r>
            <a:r>
              <a:rPr sz="1300" kern="0" spc="30" dirty="0">
                <a:solidFill>
                  <a:srgbClr val="000000">
                    <a:alpha val="100000"/>
                  </a:srgbClr>
                </a:solidFill>
                <a:latin typeface="Times New Roman"/>
                <a:ea typeface="Times New Roman"/>
                <a:cs typeface="Times New Roman"/>
              </a:rPr>
              <a:t>nts for critical facilities Part</a:t>
            </a:r>
            <a:r>
              <a:rPr sz="1300" kern="0" spc="80" dirty="0">
                <a:solidFill>
                  <a:srgbClr val="000000">
                    <a:alpha val="100000"/>
                  </a:srgbClr>
                </a:solidFill>
                <a:latin typeface="Times New Roman"/>
                <a:ea typeface="Times New Roman"/>
                <a:cs typeface="Times New Roman"/>
              </a:rPr>
              <a:t> </a:t>
            </a:r>
            <a:r>
              <a:rPr sz="1300" kern="0" spc="30" dirty="0">
                <a:solidFill>
                  <a:srgbClr val="000000">
                    <a:alpha val="100000"/>
                  </a:srgbClr>
                </a:solidFill>
                <a:latin typeface="Times New Roman"/>
                <a:ea typeface="Times New Roman"/>
                <a:cs typeface="Times New Roman"/>
              </a:rPr>
              <a:t>9: Retail</a:t>
            </a:r>
            <a:r>
              <a:rPr sz="1300" kern="0" spc="70" dirty="0">
                <a:solidFill>
                  <a:srgbClr val="000000">
                    <a:alpha val="100000"/>
                  </a:srgbClr>
                </a:solidFill>
                <a:latin typeface="Times New Roman"/>
                <a:ea typeface="Times New Roman"/>
                <a:cs typeface="Times New Roman"/>
              </a:rPr>
              <a:t> </a:t>
            </a:r>
            <a:r>
              <a:rPr sz="1300" kern="0" spc="30" dirty="0">
                <a:solidFill>
                  <a:srgbClr val="000000">
                    <a:alpha val="100000"/>
                  </a:srgbClr>
                </a:solidFill>
                <a:latin typeface="Times New Roman"/>
                <a:ea typeface="Times New Roman"/>
                <a:cs typeface="Times New Roman"/>
              </a:rPr>
              <a:t>and</a:t>
            </a:r>
            <a:r>
              <a:rPr sz="1300" kern="0" spc="80" dirty="0">
                <a:solidFill>
                  <a:srgbClr val="000000">
                    <a:alpha val="100000"/>
                  </a:srgbClr>
                </a:solidFill>
                <a:latin typeface="Times New Roman"/>
                <a:ea typeface="Times New Roman"/>
                <a:cs typeface="Times New Roman"/>
              </a:rPr>
              <a:t> </a:t>
            </a:r>
            <a:r>
              <a:rPr sz="1300" kern="0" spc="30" dirty="0">
                <a:solidFill>
                  <a:srgbClr val="000000">
                    <a:alpha val="100000"/>
                  </a:srgbClr>
                </a:solidFill>
                <a:latin typeface="Times New Roman"/>
                <a:ea typeface="Times New Roman"/>
                <a:cs typeface="Times New Roman"/>
              </a:rPr>
              <a:t>commercial    </a:t>
            </a:r>
            <a:r>
              <a:rPr sz="1300" kern="0" spc="20" dirty="0">
                <a:solidFill>
                  <a:srgbClr val="000000">
                    <a:alpha val="100000"/>
                  </a:srgbClr>
                </a:solidFill>
                <a:latin typeface="Times New Roman"/>
                <a:ea typeface="Times New Roman"/>
                <a:cs typeface="Times New Roman"/>
              </a:rPr>
              <a:t>entities</a:t>
            </a:r>
            <a:endParaRPr lang="Times New Roman" altLang="Times New Roman" sz="1300" dirty="0"/>
          </a:p>
        </p:txBody>
      </p:sp>
      <p:sp>
        <p:nvSpPr>
          <p:cNvPr id="8" name="textbox 8"/>
          <p:cNvSpPr/>
          <p:nvPr/>
        </p:nvSpPr>
        <p:spPr>
          <a:xfrm>
            <a:off x="2098880" y="9735169"/>
            <a:ext cx="3478529" cy="246379"/>
          </a:xfrm>
          <a:prstGeom prst="rect">
            <a:avLst/>
          </a:prstGeom>
        </p:spPr>
        <p:txBody>
          <a:bodyPr vert="horz" wrap="square" lIns="0" tIns="0" rIns="0" bIns="0"/>
          <a:lstStyle/>
          <a:p>
            <a:pPr algn="l" rtl="0" eaLnBrk="0">
              <a:lnSpc>
                <a:spcPct val="83341"/>
              </a:lnSpc>
              <a:tabLst/>
            </a:pPr>
            <a:endParaRPr lang="Arial" altLang="Arial" sz="100" dirty="0"/>
          </a:p>
          <a:p>
            <a:pPr marL="12700" algn="l" rtl="0" eaLnBrk="0">
              <a:lnSpc>
                <a:spcPts val="1736"/>
              </a:lnSpc>
              <a:tabLst/>
            </a:pPr>
            <a:r>
              <a:rPr sz="1300" kern="0" spc="590" dirty="0">
                <a:solidFill>
                  <a:srgbClr val="000000">
                    <a:alpha val="100000"/>
                  </a:srgbClr>
                </a:solidFill>
                <a:latin typeface="SimHei"/>
                <a:ea typeface="SimHei"/>
                <a:cs typeface="SimHei"/>
              </a:rPr>
              <a:t>上海市质量技术监督局</a:t>
            </a:r>
            <a:r>
              <a:rPr sz="1300" kern="0" spc="130" dirty="0">
                <a:solidFill>
                  <a:srgbClr val="000000">
                    <a:alpha val="100000"/>
                  </a:srgbClr>
                </a:solidFill>
                <a:latin typeface="SimHei"/>
                <a:ea typeface="SimHei"/>
                <a:cs typeface="SimHei"/>
              </a:rPr>
              <a:t>    </a:t>
            </a:r>
            <a:r>
              <a:rPr sz="2100" kern="0" spc="590" baseline="6469" dirty="0">
                <a:solidFill>
                  <a:srgbClr val="000000">
                    <a:alpha val="100000"/>
                  </a:srgbClr>
                </a:solidFill>
                <a:latin typeface="SimHei"/>
                <a:ea typeface="SimHei"/>
                <a:cs typeface="SimHei"/>
              </a:rPr>
              <a:t>发</a:t>
            </a:r>
            <a:r>
              <a:rPr sz="1300" kern="0" spc="590" dirty="0">
                <a:solidFill>
                  <a:srgbClr val="000000">
                    <a:alpha val="100000"/>
                  </a:srgbClr>
                </a:solidFill>
                <a:latin typeface="SimHei"/>
                <a:ea typeface="SimHei"/>
                <a:cs typeface="SimHei"/>
              </a:rPr>
              <a:t> </a:t>
            </a:r>
            <a:r>
              <a:rPr sz="2100" kern="0" spc="590" baseline="6469" dirty="0">
                <a:solidFill>
                  <a:srgbClr val="000000">
                    <a:alpha val="100000"/>
                  </a:srgbClr>
                </a:solidFill>
                <a:latin typeface="SimHei"/>
                <a:ea typeface="SimHei"/>
                <a:cs typeface="SimHei"/>
              </a:rPr>
              <a:t>布</a:t>
            </a:r>
            <a:endParaRPr lang="SimHei" altLang="SimHei" sz="2100" baseline="6469" dirty="0"/>
          </a:p>
        </p:txBody>
      </p:sp>
      <p:sp>
        <p:nvSpPr>
          <p:cNvPr id="10" name="textbox 10"/>
          <p:cNvSpPr/>
          <p:nvPr/>
        </p:nvSpPr>
        <p:spPr>
          <a:xfrm>
            <a:off x="5743722" y="9049369"/>
            <a:ext cx="1308100" cy="227329"/>
          </a:xfrm>
          <a:prstGeom prst="rect">
            <a:avLst/>
          </a:prstGeom>
        </p:spPr>
        <p:txBody>
          <a:bodyPr vert="horz" wrap="square" lIns="0" tIns="0" rIns="0" bIns="0"/>
          <a:lstStyle/>
          <a:p>
            <a:pPr algn="l" rtl="0" eaLnBrk="0">
              <a:lnSpc>
                <a:spcPct val="83341"/>
              </a:lnSpc>
              <a:tabLst/>
            </a:pPr>
            <a:endParaRPr lang="Arial" altLang="Arial" sz="100" dirty="0"/>
          </a:p>
          <a:p>
            <a:pPr marL="12700" algn="l" rtl="0" eaLnBrk="0">
              <a:lnSpc>
                <a:spcPts val="1589"/>
              </a:lnSpc>
              <a:tabLst/>
            </a:pPr>
            <a:r>
              <a:rPr sz="1300" kern="0" spc="40" dirty="0">
                <a:solidFill>
                  <a:srgbClr val="000000">
                    <a:alpha val="100000"/>
                  </a:srgbClr>
                </a:solidFill>
                <a:latin typeface="SimHei"/>
                <a:ea typeface="SimHei"/>
                <a:cs typeface="SimHei"/>
              </a:rPr>
              <a:t>2018-12-01</a:t>
            </a:r>
            <a:r>
              <a:rPr sz="1300" kern="0" spc="-150" dirty="0">
                <a:solidFill>
                  <a:srgbClr val="000000">
                    <a:alpha val="100000"/>
                  </a:srgbClr>
                </a:solidFill>
                <a:latin typeface="SimHei"/>
                <a:ea typeface="SimHei"/>
                <a:cs typeface="SimHei"/>
              </a:rPr>
              <a:t> </a:t>
            </a:r>
            <a:r>
              <a:rPr sz="1300" kern="0" spc="40" dirty="0">
                <a:solidFill>
                  <a:srgbClr val="000000">
                    <a:alpha val="100000"/>
                  </a:srgbClr>
                </a:solidFill>
                <a:latin typeface="SimHei"/>
                <a:ea typeface="SimHei"/>
                <a:cs typeface="SimHei"/>
              </a:rPr>
              <a:t>实施</a:t>
            </a:r>
            <a:endParaRPr lang="SimHei" altLang="SimHei" sz="1300" dirty="0"/>
          </a:p>
        </p:txBody>
      </p:sp>
      <p:sp>
        <p:nvSpPr>
          <p:cNvPr id="12" name="textbox 12"/>
          <p:cNvSpPr/>
          <p:nvPr/>
        </p:nvSpPr>
        <p:spPr>
          <a:xfrm>
            <a:off x="891940" y="9049369"/>
            <a:ext cx="1308100" cy="226695"/>
          </a:xfrm>
          <a:prstGeom prst="rect">
            <a:avLst/>
          </a:prstGeom>
        </p:spPr>
        <p:txBody>
          <a:bodyPr vert="horz" wrap="square" lIns="0" tIns="0" rIns="0" bIns="0"/>
          <a:lstStyle/>
          <a:p>
            <a:pPr algn="l" rtl="0" eaLnBrk="0">
              <a:lnSpc>
                <a:spcPct val="83341"/>
              </a:lnSpc>
              <a:tabLst/>
            </a:pPr>
            <a:endParaRPr lang="Arial" altLang="Arial" sz="100" dirty="0"/>
          </a:p>
          <a:p>
            <a:pPr marL="12700" algn="l" rtl="0" eaLnBrk="0">
              <a:lnSpc>
                <a:spcPts val="1584"/>
              </a:lnSpc>
              <a:tabLst/>
            </a:pPr>
            <a:r>
              <a:rPr sz="1300" kern="0" spc="40" dirty="0">
                <a:solidFill>
                  <a:srgbClr val="000000">
                    <a:alpha val="100000"/>
                  </a:srgbClr>
                </a:solidFill>
                <a:latin typeface="SimHei"/>
                <a:ea typeface="SimHei"/>
                <a:cs typeface="SimHei"/>
              </a:rPr>
              <a:t>2018-11-07</a:t>
            </a:r>
            <a:r>
              <a:rPr sz="1300" kern="0" spc="-150" dirty="0">
                <a:solidFill>
                  <a:srgbClr val="000000">
                    <a:alpha val="100000"/>
                  </a:srgbClr>
                </a:solidFill>
                <a:latin typeface="SimHei"/>
                <a:ea typeface="SimHei"/>
                <a:cs typeface="SimHei"/>
              </a:rPr>
              <a:t> </a:t>
            </a:r>
            <a:r>
              <a:rPr sz="1300" kern="0" spc="40" dirty="0">
                <a:solidFill>
                  <a:srgbClr val="000000">
                    <a:alpha val="100000"/>
                  </a:srgbClr>
                </a:solidFill>
                <a:latin typeface="SimHei"/>
                <a:ea typeface="SimHei"/>
                <a:cs typeface="SimHei"/>
              </a:rPr>
              <a:t>发布</a:t>
            </a:r>
            <a:endParaRPr lang="SimHei" altLang="SimHei" sz="1300" dirty="0"/>
          </a:p>
        </p:txBody>
      </p:sp>
      <p:sp>
        <p:nvSpPr>
          <p:cNvPr id="14" name="path"/>
          <p:cNvSpPr/>
          <p:nvPr/>
        </p:nvSpPr>
        <p:spPr>
          <a:xfrm>
            <a:off x="899793" y="9247187"/>
            <a:ext cx="6120130" cy="9525"/>
          </a:xfrm>
          <a:custGeom>
            <a:avLst/>
            <a:gdLst/>
            <a:ahLst/>
            <a:cxnLst/>
            <a:rect l="0" t="0" r="0" b="0"/>
            <a:pathLst>
              <a:path w="9638" h="15">
                <a:moveTo>
                  <a:pt x="0" y="7"/>
                </a:moveTo>
                <a:lnTo>
                  <a:pt x="9638" y="7"/>
                </a:lnTo>
              </a:path>
            </a:pathLst>
          </a:custGeom>
          <a:noFill/>
          <a:ln w="9525" cap="flat">
            <a:solidFill>
              <a:srgbClr val="000000">
                <a:alpha val="100000"/>
              </a:srgbClr>
            </a:solidFill>
            <a:prstDash val="solid"/>
            <a:round/>
          </a:ln>
        </p:spPr>
        <p:txBody>
          <a:bodyPr rtlCol="0"/>
          <a:lstStyle/>
          <a:p>
            <a:pPr algn="ctr"/>
            <a:endParaRPr lang="zh-CN" altLang="en-US"/>
          </a:p>
        </p:txBody>
      </p:sp>
      <p:sp>
        <p:nvSpPr>
          <p:cNvPr id="16" name="path"/>
          <p:cNvSpPr/>
          <p:nvPr/>
        </p:nvSpPr>
        <p:spPr>
          <a:xfrm>
            <a:off x="899793" y="2695258"/>
            <a:ext cx="6120130" cy="9525"/>
          </a:xfrm>
          <a:custGeom>
            <a:avLst/>
            <a:gdLst/>
            <a:ahLst/>
            <a:cxnLst/>
            <a:rect l="0" t="0" r="0" b="0"/>
            <a:pathLst>
              <a:path w="9638" h="15">
                <a:moveTo>
                  <a:pt x="0" y="7"/>
                </a:moveTo>
                <a:lnTo>
                  <a:pt x="9638" y="7"/>
                </a:lnTo>
              </a:path>
            </a:pathLst>
          </a:custGeom>
          <a:noFill/>
          <a:ln w="9525" cap="flat">
            <a:solidFill>
              <a:srgbClr val="000000">
                <a:alpha val="100000"/>
              </a:srgbClr>
            </a:solidFill>
            <a:prstDash val="solid"/>
            <a:round/>
          </a:ln>
        </p:spPr>
        <p:txBody>
          <a:bodyPr rtlCol="0"/>
          <a:lstStyle/>
          <a:p>
            <a:pPr algn="ctr"/>
            <a:endParaRPr lang="zh-CN"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6" name="table 66"/>
          <p:cNvGraphicFramePr>
            <a:graphicFrameLocks noGrp="1"/>
          </p:cNvGraphicFramePr>
          <p:nvPr/>
        </p:nvGraphicFramePr>
        <p:xfrm>
          <a:off x="981455" y="1347215"/>
          <a:ext cx="5769609" cy="8275318"/>
        </p:xfrm>
        <a:graphic>
          <a:graphicData uri="http://schemas.openxmlformats.org/drawingml/2006/table">
            <a:tbl>
              <a:tblPr/>
              <a:tblGrid>
                <a:gridCol w="400684"/>
                <a:gridCol w="417829"/>
                <a:gridCol w="1066800"/>
                <a:gridCol w="3337559"/>
                <a:gridCol w="546734"/>
              </a:tblGrid>
              <a:tr h="385445">
                <a:tc>
                  <a:txBody>
                    <a:bodyPr/>
                    <a:lstStyle/>
                    <a:p>
                      <a:pPr algn="l" rtl="0" eaLnBrk="0">
                        <a:lnSpc>
                          <a:spcPct val="110000"/>
                        </a:lnSpc>
                        <a:tabLst/>
                      </a:pPr>
                      <a:endParaRPr lang="Arial" altLang="Arial" sz="800" dirty="0"/>
                    </a:p>
                    <a:p>
                      <a:pPr algn="l" rtl="0" eaLnBrk="0">
                        <a:lnSpc>
                          <a:spcPct val="7035"/>
                        </a:lnSpc>
                        <a:tabLst/>
                      </a:pPr>
                      <a:endParaRPr lang="Arial" altLang="Arial" sz="100" dirty="0"/>
                    </a:p>
                    <a:p>
                      <a:pPr marL="94614" algn="l" rtl="0" eaLnBrk="0">
                        <a:lnSpc>
                          <a:spcPct val="97000"/>
                        </a:lnSpc>
                        <a:tabLst/>
                      </a:pPr>
                      <a:r>
                        <a:rPr sz="900" kern="0" spc="-10" dirty="0">
                          <a:solidFill>
                            <a:srgbClr val="000000">
                              <a:alpha val="100000"/>
                            </a:srgbClr>
                          </a:solidFill>
                          <a:latin typeface="SimSun"/>
                          <a:ea typeface="SimSun"/>
                          <a:cs typeface="SimSun"/>
                        </a:rPr>
                        <a:t>序号</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rtl="0" eaLnBrk="0">
                        <a:lnSpc>
                          <a:spcPct val="110000"/>
                        </a:lnSpc>
                        <a:tabLst/>
                      </a:pPr>
                      <a:endParaRPr lang="Arial" altLang="Arial" sz="800" dirty="0"/>
                    </a:p>
                    <a:p>
                      <a:pPr marL="636905" algn="l" rtl="0" eaLnBrk="0">
                        <a:lnSpc>
                          <a:spcPct val="97000"/>
                        </a:lnSpc>
                        <a:spcBef>
                          <a:spcPts val="5"/>
                        </a:spcBef>
                        <a:tabLst/>
                      </a:pPr>
                      <a:r>
                        <a:rPr sz="900" kern="0" spc="-20" dirty="0">
                          <a:solidFill>
                            <a:srgbClr val="000000">
                              <a:alpha val="100000"/>
                            </a:srgbClr>
                          </a:solidFill>
                          <a:latin typeface="SimSun"/>
                          <a:ea typeface="SimSun"/>
                          <a:cs typeface="SimSun"/>
                        </a:rPr>
                        <a:t>项目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0000"/>
                        </a:lnSpc>
                        <a:tabLst/>
                      </a:pPr>
                      <a:endParaRPr lang="Arial" altLang="Arial" sz="800" dirty="0"/>
                    </a:p>
                    <a:p>
                      <a:pPr marL="1164589" algn="l" rtl="0" eaLnBrk="0">
                        <a:lnSpc>
                          <a:spcPct val="97000"/>
                        </a:lnSpc>
                        <a:spcBef>
                          <a:spcPts val="5"/>
                        </a:spcBef>
                        <a:tabLst/>
                      </a:pPr>
                      <a:r>
                        <a:rPr sz="900" kern="0" spc="-10" dirty="0">
                          <a:solidFill>
                            <a:srgbClr val="000000">
                              <a:alpha val="100000"/>
                            </a:srgbClr>
                          </a:solidFill>
                          <a:latin typeface="SimSun"/>
                          <a:ea typeface="SimSun"/>
                          <a:cs typeface="SimSun"/>
                        </a:rPr>
                        <a:t>安装区域或覆盖范围</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300" dirty="0"/>
                    </a:p>
                    <a:p>
                      <a:pPr marL="163829" algn="l" rtl="0" eaLnBrk="0">
                        <a:lnSpc>
                          <a:spcPct val="85000"/>
                        </a:lnSpc>
                        <a:tabLst/>
                      </a:pPr>
                      <a:r>
                        <a:rPr sz="900" kern="0" spc="-20" dirty="0">
                          <a:solidFill>
                            <a:srgbClr val="000000">
                              <a:alpha val="100000"/>
                            </a:srgbClr>
                          </a:solidFill>
                          <a:latin typeface="SimSun"/>
                          <a:ea typeface="SimSun"/>
                          <a:cs typeface="SimSun"/>
                        </a:rPr>
                        <a:t>配置</a:t>
                      </a:r>
                      <a:endParaRPr lang="SimSun" altLang="SimSun" sz="900" dirty="0"/>
                    </a:p>
                    <a:p>
                      <a:pPr marL="164464" algn="l" rtl="0" eaLnBrk="0">
                        <a:lnSpc>
                          <a:spcPts val="1296"/>
                        </a:lnSpc>
                        <a:tabLst/>
                      </a:pPr>
                      <a:r>
                        <a:rPr sz="900" kern="0" spc="-20" dirty="0">
                          <a:solidFill>
                            <a:srgbClr val="000000">
                              <a:alpha val="100000"/>
                            </a:srgbClr>
                          </a:solidFill>
                          <a:latin typeface="SimSun"/>
                          <a:ea typeface="SimSun"/>
                          <a:cs typeface="SimSun"/>
                        </a:rPr>
                        <a:t>要求</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2000"/>
                        </a:lnSpc>
                        <a:tabLst/>
                      </a:pPr>
                      <a:endParaRPr lang="Arial" altLang="Arial" sz="400" dirty="0"/>
                    </a:p>
                    <a:p>
                      <a:pPr marL="161289" algn="l" rtl="0" eaLnBrk="0">
                        <a:lnSpc>
                          <a:spcPct val="80000"/>
                        </a:lnSpc>
                        <a:spcBef>
                          <a:spcPts val="3"/>
                        </a:spcBef>
                        <a:tabLst/>
                      </a:pPr>
                      <a:r>
                        <a:rPr sz="900" kern="0" spc="-30" dirty="0">
                          <a:solidFill>
                            <a:srgbClr val="000000">
                              <a:alpha val="100000"/>
                            </a:srgbClr>
                          </a:solidFill>
                          <a:latin typeface="SimSun"/>
                          <a:ea typeface="SimSun"/>
                          <a:cs typeface="SimSun"/>
                        </a:rPr>
                        <a:t>10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6">
                  <a:txBody>
                    <a:bodyPr/>
                    <a:lstStyle/>
                    <a:p>
                      <a:pPr algn="l" rtl="0" eaLnBrk="0">
                        <a:lnSpc>
                          <a:spcPct val="133000"/>
                        </a:lnSpc>
                        <a:tabLst/>
                      </a:pPr>
                      <a:endParaRPr lang="Arial" altLang="Arial" sz="1000" dirty="0"/>
                    </a:p>
                    <a:p>
                      <a:pPr algn="l" rtl="0" eaLnBrk="0">
                        <a:lnSpc>
                          <a:spcPct val="134000"/>
                        </a:lnSpc>
                        <a:tabLst/>
                      </a:pPr>
                      <a:endParaRPr lang="Arial" altLang="Arial" sz="1000" dirty="0"/>
                    </a:p>
                    <a:p>
                      <a:pPr algn="l" rtl="0" eaLnBrk="0">
                        <a:lnSpc>
                          <a:spcPct val="6361"/>
                        </a:lnSpc>
                        <a:tabLst/>
                      </a:pPr>
                      <a:endParaRPr lang="Arial" altLang="Arial" sz="100" dirty="0"/>
                    </a:p>
                    <a:p>
                      <a:pPr marL="101600" algn="l" rtl="0" eaLnBrk="0">
                        <a:lnSpc>
                          <a:spcPct val="85000"/>
                        </a:lnSpc>
                        <a:tabLst/>
                      </a:pPr>
                      <a:r>
                        <a:rPr sz="900" kern="0" spc="-10" dirty="0">
                          <a:solidFill>
                            <a:srgbClr val="000000">
                              <a:alpha val="100000"/>
                            </a:srgbClr>
                          </a:solidFill>
                          <a:latin typeface="SimSun"/>
                          <a:ea typeface="SimSun"/>
                          <a:cs typeface="SimSun"/>
                        </a:rPr>
                        <a:t>视频</a:t>
                      </a:r>
                      <a:endParaRPr lang="SimSun" altLang="SimSun" sz="900" dirty="0"/>
                    </a:p>
                    <a:p>
                      <a:pPr marL="104139" algn="l" rtl="0" eaLnBrk="0">
                        <a:lnSpc>
                          <a:spcPts val="1200"/>
                        </a:lnSpc>
                        <a:tabLst/>
                      </a:pPr>
                      <a:r>
                        <a:rPr sz="900" kern="0" spc="-20" dirty="0">
                          <a:solidFill>
                            <a:srgbClr val="000000">
                              <a:alpha val="100000"/>
                            </a:srgbClr>
                          </a:solidFill>
                          <a:latin typeface="SimSun"/>
                          <a:ea typeface="SimSun"/>
                          <a:cs typeface="SimSun"/>
                        </a:rPr>
                        <a:t>安防</a:t>
                      </a:r>
                      <a:endParaRPr lang="SimSun" altLang="SimSun" sz="900" dirty="0"/>
                    </a:p>
                    <a:p>
                      <a:pPr marL="102235" algn="l" rtl="0" eaLnBrk="0">
                        <a:lnSpc>
                          <a:spcPts val="1200"/>
                        </a:lnSpc>
                        <a:tabLst/>
                      </a:pPr>
                      <a:r>
                        <a:rPr sz="900" kern="0" spc="-20" dirty="0">
                          <a:solidFill>
                            <a:srgbClr val="000000">
                              <a:alpha val="100000"/>
                            </a:srgbClr>
                          </a:solidFill>
                          <a:latin typeface="SimSun"/>
                          <a:ea typeface="SimSun"/>
                          <a:cs typeface="SimSun"/>
                        </a:rPr>
                        <a:t>监控</a:t>
                      </a:r>
                      <a:endParaRPr lang="SimSun" altLang="SimSun" sz="900" dirty="0"/>
                    </a:p>
                    <a:p>
                      <a:pPr marL="104139" algn="l" rtl="0" eaLnBrk="0">
                        <a:lnSpc>
                          <a:spcPts val="1200"/>
                        </a:lnSpc>
                        <a:tabLst/>
                      </a:pPr>
                      <a:r>
                        <a:rPr sz="900" kern="0" spc="-20" dirty="0">
                          <a:solidFill>
                            <a:srgbClr val="000000">
                              <a:alpha val="100000"/>
                            </a:srgbClr>
                          </a:solidFill>
                          <a:latin typeface="SimSun"/>
                          <a:ea typeface="SimSun"/>
                          <a:cs typeface="SimSun"/>
                        </a:rPr>
                        <a:t>系统</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6">
                  <a:txBody>
                    <a:bodyPr/>
                    <a:lstStyle/>
                    <a:p>
                      <a:pPr algn="l" rtl="0" eaLnBrk="0">
                        <a:lnSpc>
                          <a:spcPct val="103000"/>
                        </a:lnSpc>
                        <a:tabLst/>
                      </a:pPr>
                      <a:endParaRPr lang="Arial" altLang="Arial" sz="1000" dirty="0"/>
                    </a:p>
                    <a:p>
                      <a:pPr algn="l" rtl="0" eaLnBrk="0">
                        <a:lnSpc>
                          <a:spcPct val="103000"/>
                        </a:lnSpc>
                        <a:tabLst/>
                      </a:pPr>
                      <a:endParaRPr lang="Arial" altLang="Arial" sz="1000" dirty="0"/>
                    </a:p>
                    <a:p>
                      <a:pPr algn="l" rtl="0" eaLnBrk="0">
                        <a:lnSpc>
                          <a:spcPct val="103000"/>
                        </a:lnSpc>
                        <a:tabLst/>
                      </a:pPr>
                      <a:endParaRPr lang="Arial" altLang="Arial" sz="1000" dirty="0"/>
                    </a:p>
                    <a:p>
                      <a:pPr algn="l" rtl="0" eaLnBrk="0">
                        <a:lnSpc>
                          <a:spcPct val="104000"/>
                        </a:lnSpc>
                        <a:tabLst/>
                      </a:pPr>
                      <a:endParaRPr lang="Arial" altLang="Arial" sz="1000" dirty="0"/>
                    </a:p>
                    <a:p>
                      <a:pPr algn="l" rtl="0" eaLnBrk="0">
                        <a:lnSpc>
                          <a:spcPct val="8393"/>
                        </a:lnSpc>
                        <a:tabLst/>
                      </a:pPr>
                      <a:endParaRPr lang="Arial" altLang="Arial" sz="100" dirty="0"/>
                    </a:p>
                    <a:p>
                      <a:pPr marL="254634" algn="l" rtl="0" eaLnBrk="0">
                        <a:lnSpc>
                          <a:spcPct val="96000"/>
                        </a:lnSpc>
                        <a:tabLst/>
                      </a:pPr>
                      <a:r>
                        <a:rPr sz="900" kern="0" spc="-10" dirty="0">
                          <a:solidFill>
                            <a:srgbClr val="000000">
                              <a:alpha val="100000"/>
                            </a:srgbClr>
                          </a:solidFill>
                          <a:latin typeface="SimSun"/>
                          <a:ea typeface="SimSun"/>
                          <a:cs typeface="SimSun"/>
                        </a:rPr>
                        <a:t>彩色摄像机</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76835" algn="l" rtl="0" eaLnBrk="0">
                        <a:lnSpc>
                          <a:spcPct val="96000"/>
                        </a:lnSpc>
                        <a:spcBef>
                          <a:spcPts val="1"/>
                        </a:spcBef>
                        <a:tabLst/>
                      </a:pPr>
                      <a:r>
                        <a:rPr sz="900" kern="0" spc="-10" dirty="0">
                          <a:solidFill>
                            <a:srgbClr val="000000">
                              <a:alpha val="100000"/>
                            </a:srgbClr>
                          </a:solidFill>
                          <a:latin typeface="SimSun"/>
                          <a:ea typeface="SimSun"/>
                          <a:cs typeface="SimSun"/>
                        </a:rPr>
                        <a:t>现金暂存处、现金交接处</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106679"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4000"/>
                        </a:lnSpc>
                        <a:tabLst/>
                      </a:pPr>
                      <a:endParaRPr lang="Arial" altLang="Arial" sz="400" dirty="0"/>
                    </a:p>
                    <a:p>
                      <a:pPr marL="161289" algn="l" rtl="0" eaLnBrk="0">
                        <a:lnSpc>
                          <a:spcPct val="79000"/>
                        </a:lnSpc>
                        <a:spcBef>
                          <a:spcPts val="1"/>
                        </a:spcBef>
                        <a:tabLst/>
                      </a:pPr>
                      <a:r>
                        <a:rPr sz="900" kern="0" spc="-30" dirty="0">
                          <a:solidFill>
                            <a:srgbClr val="000000">
                              <a:alpha val="100000"/>
                            </a:srgbClr>
                          </a:solidFill>
                          <a:latin typeface="SimSun"/>
                          <a:ea typeface="SimSun"/>
                          <a:cs typeface="SimSun"/>
                        </a:rPr>
                        <a:t>11</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9000"/>
                        </a:lnSpc>
                        <a:tabLst/>
                      </a:pPr>
                      <a:endParaRPr lang="Arial" altLang="Arial" sz="200" dirty="0"/>
                    </a:p>
                    <a:p>
                      <a:pPr marL="75564" algn="l" rtl="0" eaLnBrk="0">
                        <a:lnSpc>
                          <a:spcPct val="96000"/>
                        </a:lnSpc>
                        <a:spcBef>
                          <a:spcPts val="1"/>
                        </a:spcBef>
                        <a:tabLst/>
                      </a:pPr>
                      <a:r>
                        <a:rPr sz="900" kern="0" spc="0" dirty="0">
                          <a:solidFill>
                            <a:srgbClr val="000000">
                              <a:alpha val="100000"/>
                            </a:srgbClr>
                          </a:solidFill>
                          <a:latin typeface="SimSun"/>
                          <a:ea typeface="SimSun"/>
                          <a:cs typeface="SimSun"/>
                        </a:rPr>
                        <a:t>运钞车交接款处、押</a:t>
                      </a:r>
                      <a:r>
                        <a:rPr sz="900" kern="0" spc="-10" dirty="0">
                          <a:solidFill>
                            <a:srgbClr val="000000">
                              <a:alpha val="100000"/>
                            </a:srgbClr>
                          </a:solidFill>
                          <a:latin typeface="SimSun"/>
                          <a:ea typeface="SimSun"/>
                          <a:cs typeface="SimSun"/>
                        </a:rPr>
                        <a:t>运款通道</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9000"/>
                        </a:lnSpc>
                        <a:tabLst/>
                      </a:pPr>
                      <a:endParaRPr lang="Arial" altLang="Arial" sz="200" dirty="0"/>
                    </a:p>
                    <a:p>
                      <a:pPr marL="106679" algn="l" rtl="0" eaLnBrk="0">
                        <a:lnSpc>
                          <a:spcPct val="97000"/>
                        </a:lnSpc>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4000"/>
                        </a:lnSpc>
                        <a:tabLst/>
                      </a:pPr>
                      <a:endParaRPr lang="Arial" altLang="Arial" sz="400" dirty="0"/>
                    </a:p>
                    <a:p>
                      <a:pPr marL="161289" algn="l" rtl="0" eaLnBrk="0">
                        <a:lnSpc>
                          <a:spcPct val="79000"/>
                        </a:lnSpc>
                        <a:spcBef>
                          <a:spcPts val="3"/>
                        </a:spcBef>
                        <a:tabLst/>
                      </a:pPr>
                      <a:r>
                        <a:rPr sz="900" kern="0" spc="-30" dirty="0">
                          <a:solidFill>
                            <a:srgbClr val="000000">
                              <a:alpha val="100000"/>
                            </a:srgbClr>
                          </a:solidFill>
                          <a:latin typeface="SimSun"/>
                          <a:ea typeface="SimSun"/>
                          <a:cs typeface="SimSun"/>
                        </a:rPr>
                        <a:t>12</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74930" algn="l" rtl="0" eaLnBrk="0">
                        <a:lnSpc>
                          <a:spcPct val="96000"/>
                        </a:lnSpc>
                        <a:tabLst/>
                      </a:pPr>
                      <a:r>
                        <a:rPr sz="900" kern="0" spc="-10" dirty="0">
                          <a:solidFill>
                            <a:srgbClr val="000000">
                              <a:alpha val="100000"/>
                            </a:srgbClr>
                          </a:solidFill>
                          <a:latin typeface="SimSun"/>
                          <a:ea typeface="SimSun"/>
                          <a:cs typeface="SimSun"/>
                        </a:rPr>
                        <a:t>仓库出入口</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9000"/>
                        </a:lnSpc>
                        <a:tabLst/>
                      </a:pPr>
                      <a:endParaRPr lang="Arial" altLang="Arial" sz="200" dirty="0"/>
                    </a:p>
                    <a:p>
                      <a:pPr marL="106679" algn="l" rtl="0" eaLnBrk="0">
                        <a:lnSpc>
                          <a:spcPct val="97000"/>
                        </a:lnSpc>
                        <a:spcBef>
                          <a:spcPts val="2"/>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1000"/>
                        </a:lnSpc>
                        <a:tabLst/>
                      </a:pPr>
                      <a:endParaRPr lang="Arial" altLang="Arial" sz="400" dirty="0"/>
                    </a:p>
                    <a:p>
                      <a:pPr marL="161289" algn="l" rtl="0" eaLnBrk="0">
                        <a:lnSpc>
                          <a:spcPct val="80000"/>
                        </a:lnSpc>
                        <a:spcBef>
                          <a:spcPts val="4"/>
                        </a:spcBef>
                        <a:tabLst/>
                      </a:pPr>
                      <a:r>
                        <a:rPr sz="900" kern="0" spc="-30" dirty="0">
                          <a:solidFill>
                            <a:srgbClr val="000000">
                              <a:alpha val="100000"/>
                            </a:srgbClr>
                          </a:solidFill>
                          <a:latin typeface="SimSun"/>
                          <a:ea typeface="SimSun"/>
                          <a:cs typeface="SimSun"/>
                        </a:rPr>
                        <a:t>13</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8000"/>
                        </a:lnSpc>
                        <a:tabLst/>
                      </a:pPr>
                      <a:endParaRPr lang="Arial" altLang="Arial" sz="200" dirty="0"/>
                    </a:p>
                    <a:p>
                      <a:pPr marL="76200" algn="l" rtl="0" eaLnBrk="0">
                        <a:lnSpc>
                          <a:spcPct val="96000"/>
                        </a:lnSpc>
                        <a:spcBef>
                          <a:spcPts val="2"/>
                        </a:spcBef>
                        <a:tabLst/>
                      </a:pPr>
                      <a:r>
                        <a:rPr sz="900" kern="0" spc="0" dirty="0">
                          <a:solidFill>
                            <a:srgbClr val="000000">
                              <a:alpha val="100000"/>
                            </a:srgbClr>
                          </a:solidFill>
                          <a:latin typeface="SimSun"/>
                          <a:ea typeface="SimSun"/>
                          <a:cs typeface="SimSun"/>
                        </a:rPr>
                        <a:t>财务室、贵重商品防盗保险</a:t>
                      </a:r>
                      <a:r>
                        <a:rPr sz="900" kern="0" spc="-10" dirty="0">
                          <a:solidFill>
                            <a:srgbClr val="000000">
                              <a:alpha val="100000"/>
                            </a:srgbClr>
                          </a:solidFill>
                          <a:latin typeface="SimSun"/>
                          <a:ea typeface="SimSun"/>
                          <a:cs typeface="SimSun"/>
                        </a:rPr>
                        <a:t>柜存放处</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8000"/>
                        </a:lnSpc>
                        <a:tabLst/>
                      </a:pPr>
                      <a:endParaRPr lang="Arial" altLang="Arial" sz="200" dirty="0"/>
                    </a:p>
                    <a:p>
                      <a:pPr marL="106679" algn="l" rtl="0" eaLnBrk="0">
                        <a:lnSpc>
                          <a:spcPct val="97000"/>
                        </a:lnSpc>
                        <a:spcBef>
                          <a:spcPts val="2"/>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4804">
                <a:tc>
                  <a:txBody>
                    <a:bodyPr/>
                    <a:lstStyle/>
                    <a:p>
                      <a:pPr algn="l" rtl="0" eaLnBrk="0">
                        <a:lnSpc>
                          <a:spcPct val="107000"/>
                        </a:lnSpc>
                        <a:tabLst/>
                      </a:pPr>
                      <a:endParaRPr lang="Arial" altLang="Arial" sz="800" dirty="0"/>
                    </a:p>
                    <a:p>
                      <a:pPr marL="161289" algn="l" rtl="0" eaLnBrk="0">
                        <a:lnSpc>
                          <a:spcPct val="79000"/>
                        </a:lnSpc>
                        <a:spcBef>
                          <a:spcPts val="2"/>
                        </a:spcBef>
                        <a:tabLst/>
                      </a:pPr>
                      <a:r>
                        <a:rPr sz="900" kern="0" spc="-30" dirty="0">
                          <a:solidFill>
                            <a:srgbClr val="000000">
                              <a:alpha val="100000"/>
                            </a:srgbClr>
                          </a:solidFill>
                          <a:latin typeface="SimSun"/>
                          <a:ea typeface="SimSun"/>
                          <a:cs typeface="SimSun"/>
                        </a:rPr>
                        <a:t>14</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300" dirty="0"/>
                    </a:p>
                    <a:p>
                      <a:pPr marL="76835" indent="-1270" algn="l" rtl="0" eaLnBrk="0">
                        <a:lnSpc>
                          <a:spcPct val="95000"/>
                        </a:lnSpc>
                        <a:spcBef>
                          <a:spcPts val="2"/>
                        </a:spcBef>
                        <a:tabLst/>
                      </a:pPr>
                      <a:r>
                        <a:rPr sz="900" kern="0" spc="0" dirty="0">
                          <a:solidFill>
                            <a:srgbClr val="000000">
                              <a:alpha val="100000"/>
                            </a:srgbClr>
                          </a:solidFill>
                          <a:latin typeface="SimSun"/>
                          <a:ea typeface="SimSun"/>
                          <a:cs typeface="SimSun"/>
                        </a:rPr>
                        <a:t>变（配）电、两次供水设施设备房、空调机房、安防设</a:t>
                      </a:r>
                      <a:r>
                        <a:rPr sz="900" kern="0" spc="-10" dirty="0">
                          <a:solidFill>
                            <a:srgbClr val="000000">
                              <a:alpha val="100000"/>
                            </a:srgbClr>
                          </a:solidFill>
                          <a:latin typeface="SimSun"/>
                          <a:ea typeface="SimSun"/>
                          <a:cs typeface="SimSun"/>
                        </a:rPr>
                        <a:t>备等重要</a:t>
                      </a:r>
                      <a:r>
                        <a:rPr sz="900" kern="0" spc="0" dirty="0">
                          <a:solidFill>
                            <a:srgbClr val="000000">
                              <a:alpha val="100000"/>
                            </a:srgbClr>
                          </a:solidFill>
                          <a:latin typeface="SimSun"/>
                          <a:ea typeface="SimSun"/>
                          <a:cs typeface="SimSun"/>
                        </a:rPr>
                        <a:t>  </a:t>
                      </a:r>
                      <a:r>
                        <a:rPr sz="900" kern="0" spc="-10" dirty="0">
                          <a:solidFill>
                            <a:srgbClr val="000000">
                              <a:alpha val="100000"/>
                            </a:srgbClr>
                          </a:solidFill>
                          <a:latin typeface="SimSun"/>
                          <a:ea typeface="SimSun"/>
                          <a:cs typeface="SimSun"/>
                        </a:rPr>
                        <a:t>设备机房的出入口</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700" dirty="0"/>
                    </a:p>
                    <a:p>
                      <a:pPr marL="109220" algn="l" rtl="0" eaLnBrk="0">
                        <a:lnSpc>
                          <a:spcPct val="98000"/>
                        </a:lnSpc>
                        <a:spcBef>
                          <a:spcPts val="1"/>
                        </a:spcBef>
                        <a:tabLst/>
                      </a:pPr>
                      <a:r>
                        <a:rPr sz="900" kern="0" spc="-20" dirty="0">
                          <a:solidFill>
                            <a:srgbClr val="000000">
                              <a:alpha val="100000"/>
                            </a:srgbClr>
                          </a:solidFill>
                          <a:latin typeface="SimSun"/>
                          <a:ea typeface="SimSun"/>
                          <a:cs typeface="SimSun"/>
                        </a:rPr>
                        <a:t>宜配置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1000"/>
                        </a:lnSpc>
                        <a:tabLst/>
                      </a:pPr>
                      <a:endParaRPr lang="Arial" altLang="Arial" sz="400" dirty="0"/>
                    </a:p>
                    <a:p>
                      <a:pPr marL="161289" algn="l" rtl="0" eaLnBrk="0">
                        <a:lnSpc>
                          <a:spcPct val="80000"/>
                        </a:lnSpc>
                        <a:spcBef>
                          <a:spcPts val="3"/>
                        </a:spcBef>
                        <a:tabLst/>
                      </a:pPr>
                      <a:r>
                        <a:rPr sz="900" kern="0" spc="-30" dirty="0">
                          <a:solidFill>
                            <a:srgbClr val="000000">
                              <a:alpha val="100000"/>
                            </a:srgbClr>
                          </a:solidFill>
                          <a:latin typeface="SimSun"/>
                          <a:ea typeface="SimSun"/>
                          <a:cs typeface="SimSun"/>
                        </a:rPr>
                        <a:t>15</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5000"/>
                        </a:lnSpc>
                        <a:tabLst/>
                      </a:pPr>
                      <a:endParaRPr lang="Arial" altLang="Arial" sz="200" dirty="0"/>
                    </a:p>
                    <a:p>
                      <a:pPr marL="78105" algn="l" rtl="0" eaLnBrk="0">
                        <a:lnSpc>
                          <a:spcPct val="97000"/>
                        </a:lnSpc>
                        <a:spcBef>
                          <a:spcPts val="1"/>
                        </a:spcBef>
                        <a:tabLst/>
                      </a:pPr>
                      <a:r>
                        <a:rPr sz="900" kern="0" spc="-10" dirty="0">
                          <a:solidFill>
                            <a:srgbClr val="000000">
                              <a:alpha val="100000"/>
                            </a:srgbClr>
                          </a:solidFill>
                          <a:latin typeface="SimSun"/>
                          <a:ea typeface="SimSun"/>
                          <a:cs typeface="SimSun"/>
                        </a:rPr>
                        <a:t>安防中心控制室</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8000"/>
                        </a:lnSpc>
                        <a:tabLst/>
                      </a:pPr>
                      <a:endParaRPr lang="Arial" altLang="Arial" sz="200" dirty="0"/>
                    </a:p>
                    <a:p>
                      <a:pPr marL="106679"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2000"/>
                        </a:lnSpc>
                        <a:tabLst/>
                      </a:pPr>
                      <a:endParaRPr lang="Arial" altLang="Arial" sz="400" dirty="0"/>
                    </a:p>
                    <a:p>
                      <a:pPr marL="161289" algn="l" rtl="0" eaLnBrk="0">
                        <a:lnSpc>
                          <a:spcPct val="80000"/>
                        </a:lnSpc>
                        <a:tabLst/>
                      </a:pPr>
                      <a:r>
                        <a:rPr sz="900" kern="0" spc="-30" dirty="0">
                          <a:solidFill>
                            <a:srgbClr val="000000">
                              <a:alpha val="100000"/>
                            </a:srgbClr>
                          </a:solidFill>
                          <a:latin typeface="SimSun"/>
                          <a:ea typeface="SimSun"/>
                          <a:cs typeface="SimSun"/>
                        </a:rPr>
                        <a:t>16</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18">
                  <a:txBody>
                    <a:bodyPr/>
                    <a:lstStyle/>
                    <a:p>
                      <a:pPr algn="l" rtl="0" eaLnBrk="0">
                        <a:lnSpc>
                          <a:spcPct val="100000"/>
                        </a:lnSpc>
                        <a:tabLst/>
                      </a:pPr>
                      <a:endParaRPr lang="Arial" altLang="Arial" sz="1000" dirty="0"/>
                    </a:p>
                    <a:p>
                      <a:pPr algn="l" rtl="0" eaLnBrk="0">
                        <a:lnSpc>
                          <a:spcPct val="100000"/>
                        </a:lnSpc>
                        <a:tabLst/>
                      </a:pPr>
                      <a:endParaRPr lang="Arial" altLang="Arial" sz="1000" dirty="0"/>
                    </a:p>
                    <a:p>
                      <a:pPr algn="l" rtl="0" eaLnBrk="0">
                        <a:lnSpc>
                          <a:spcPct val="100000"/>
                        </a:lnSpc>
                        <a:tabLst/>
                      </a:pPr>
                      <a:endParaRPr lang="Arial" altLang="Arial" sz="1000" dirty="0"/>
                    </a:p>
                    <a:p>
                      <a:pPr algn="l" rtl="0" eaLnBrk="0">
                        <a:lnSpc>
                          <a:spcPct val="100000"/>
                        </a:lnSpc>
                        <a:tabLst/>
                      </a:pPr>
                      <a:endParaRPr lang="Arial" altLang="Arial" sz="1000" dirty="0"/>
                    </a:p>
                    <a:p>
                      <a:pPr algn="l" rtl="0" eaLnBrk="0">
                        <a:lnSpc>
                          <a:spcPct val="100000"/>
                        </a:lnSpc>
                        <a:tabLst/>
                      </a:pPr>
                      <a:endParaRPr lang="Arial" altLang="Arial" sz="1000" dirty="0"/>
                    </a:p>
                    <a:p>
                      <a:pPr algn="l" rtl="0" eaLnBrk="0">
                        <a:lnSpc>
                          <a:spcPct val="100000"/>
                        </a:lnSpc>
                        <a:tabLst/>
                      </a:pPr>
                      <a:endParaRPr lang="Arial" altLang="Arial" sz="1000" dirty="0"/>
                    </a:p>
                    <a:p>
                      <a:pPr algn="l" rtl="0" eaLnBrk="0">
                        <a:lnSpc>
                          <a:spcPct val="100000"/>
                        </a:lnSpc>
                        <a:tabLst/>
                      </a:pPr>
                      <a:endParaRPr lang="Arial" altLang="Arial" sz="1000" dirty="0"/>
                    </a:p>
                    <a:p>
                      <a:pPr algn="l" rtl="0" eaLnBrk="0">
                        <a:lnSpc>
                          <a:spcPct val="100000"/>
                        </a:lnSpc>
                        <a:tabLst/>
                      </a:pPr>
                      <a:endParaRPr lang="Arial" altLang="Arial" sz="1000" dirty="0"/>
                    </a:p>
                    <a:p>
                      <a:pPr algn="l" rtl="0" eaLnBrk="0">
                        <a:lnSpc>
                          <a:spcPct val="100000"/>
                        </a:lnSpc>
                        <a:tabLst/>
                      </a:pPr>
                      <a:endParaRPr lang="Arial" altLang="Arial" sz="1000" dirty="0"/>
                    </a:p>
                    <a:p>
                      <a:pPr algn="l" rtl="0" eaLnBrk="0">
                        <a:lnSpc>
                          <a:spcPct val="100000"/>
                        </a:lnSpc>
                        <a:tabLst/>
                      </a:pPr>
                      <a:endParaRPr lang="Arial" altLang="Arial" sz="1000" dirty="0"/>
                    </a:p>
                    <a:p>
                      <a:pPr algn="l" rtl="0" eaLnBrk="0">
                        <a:lnSpc>
                          <a:spcPct val="101000"/>
                        </a:lnSpc>
                        <a:tabLst/>
                      </a:pPr>
                      <a:endParaRPr lang="Arial" altLang="Arial" sz="1000" dirty="0"/>
                    </a:p>
                    <a:p>
                      <a:pPr marL="101600" algn="l" rtl="0" eaLnBrk="0">
                        <a:lnSpc>
                          <a:spcPct val="85000"/>
                        </a:lnSpc>
                        <a:spcBef>
                          <a:spcPts val="6"/>
                        </a:spcBef>
                        <a:tabLst/>
                      </a:pPr>
                      <a:r>
                        <a:rPr sz="900" kern="0" spc="-10" dirty="0">
                          <a:solidFill>
                            <a:srgbClr val="000000">
                              <a:alpha val="100000"/>
                            </a:srgbClr>
                          </a:solidFill>
                          <a:latin typeface="SimSun"/>
                          <a:ea typeface="SimSun"/>
                          <a:cs typeface="SimSun"/>
                        </a:rPr>
                        <a:t>入侵</a:t>
                      </a:r>
                      <a:endParaRPr lang="SimSun" altLang="SimSun" sz="900" dirty="0"/>
                    </a:p>
                    <a:p>
                      <a:pPr marL="100964" algn="l" rtl="0" eaLnBrk="0">
                        <a:lnSpc>
                          <a:spcPts val="1560"/>
                        </a:lnSpc>
                        <a:tabLst/>
                      </a:pPr>
                      <a:r>
                        <a:rPr sz="900" kern="0" spc="-10" dirty="0">
                          <a:solidFill>
                            <a:srgbClr val="000000">
                              <a:alpha val="100000"/>
                            </a:srgbClr>
                          </a:solidFill>
                          <a:latin typeface="SimSun"/>
                          <a:ea typeface="SimSun"/>
                          <a:cs typeface="SimSun"/>
                        </a:rPr>
                        <a:t>报警</a:t>
                      </a:r>
                      <a:endParaRPr lang="SimSun" altLang="SimSun" sz="900" dirty="0"/>
                    </a:p>
                    <a:p>
                      <a:pPr marL="104139" algn="l" rtl="0" eaLnBrk="0">
                        <a:lnSpc>
                          <a:spcPts val="1560"/>
                        </a:lnSpc>
                        <a:tabLst/>
                      </a:pPr>
                      <a:r>
                        <a:rPr sz="900" kern="0" spc="-20" dirty="0">
                          <a:solidFill>
                            <a:srgbClr val="000000">
                              <a:alpha val="100000"/>
                            </a:srgbClr>
                          </a:solidFill>
                          <a:latin typeface="SimSun"/>
                          <a:ea typeface="SimSun"/>
                          <a:cs typeface="SimSun"/>
                        </a:rPr>
                        <a:t>系统</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9">
                  <a:txBody>
                    <a:bodyPr/>
                    <a:lstStyle/>
                    <a:p>
                      <a:pPr algn="l" rtl="0" eaLnBrk="0">
                        <a:lnSpc>
                          <a:spcPct val="102000"/>
                        </a:lnSpc>
                        <a:tabLst/>
                      </a:pPr>
                      <a:endParaRPr lang="Arial" altLang="Arial" sz="1000" dirty="0"/>
                    </a:p>
                    <a:p>
                      <a:pPr algn="l" rtl="0" eaLnBrk="0">
                        <a:lnSpc>
                          <a:spcPct val="103000"/>
                        </a:lnSpc>
                        <a:tabLst/>
                      </a:pPr>
                      <a:endParaRPr lang="Arial" altLang="Arial" sz="1000" dirty="0"/>
                    </a:p>
                    <a:p>
                      <a:pPr algn="l" rtl="0" eaLnBrk="0">
                        <a:lnSpc>
                          <a:spcPct val="103000"/>
                        </a:lnSpc>
                        <a:tabLst/>
                      </a:pPr>
                      <a:endParaRPr lang="Arial" altLang="Arial" sz="1000" dirty="0"/>
                    </a:p>
                    <a:p>
                      <a:pPr algn="l" rtl="0" eaLnBrk="0">
                        <a:lnSpc>
                          <a:spcPct val="103000"/>
                        </a:lnSpc>
                        <a:tabLst/>
                      </a:pPr>
                      <a:endParaRPr lang="Arial" altLang="Arial" sz="1000" dirty="0"/>
                    </a:p>
                    <a:p>
                      <a:pPr algn="l" rtl="0" eaLnBrk="0">
                        <a:lnSpc>
                          <a:spcPct val="103000"/>
                        </a:lnSpc>
                        <a:tabLst/>
                      </a:pPr>
                      <a:endParaRPr lang="Arial" altLang="Arial" sz="1000" dirty="0"/>
                    </a:p>
                    <a:p>
                      <a:pPr algn="l" rtl="0" eaLnBrk="0">
                        <a:lnSpc>
                          <a:spcPct val="103000"/>
                        </a:lnSpc>
                        <a:tabLst/>
                      </a:pPr>
                      <a:endParaRPr lang="Arial" altLang="Arial" sz="1000" dirty="0"/>
                    </a:p>
                    <a:p>
                      <a:pPr marL="253365" algn="l" rtl="0" eaLnBrk="0">
                        <a:lnSpc>
                          <a:spcPct val="97000"/>
                        </a:lnSpc>
                        <a:spcBef>
                          <a:spcPts val="7"/>
                        </a:spcBef>
                        <a:tabLst/>
                      </a:pPr>
                      <a:r>
                        <a:rPr sz="900" kern="0" spc="-10" dirty="0">
                          <a:solidFill>
                            <a:srgbClr val="000000">
                              <a:alpha val="100000"/>
                            </a:srgbClr>
                          </a:solidFill>
                          <a:latin typeface="SimSun"/>
                          <a:ea typeface="SimSun"/>
                          <a:cs typeface="SimSun"/>
                        </a:rPr>
                        <a:t>入侵探测器</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6000"/>
                        </a:lnSpc>
                        <a:tabLst/>
                      </a:pPr>
                      <a:endParaRPr lang="Arial" altLang="Arial" sz="200" dirty="0"/>
                    </a:p>
                    <a:p>
                      <a:pPr marL="78105" algn="l" rtl="0" eaLnBrk="0">
                        <a:lnSpc>
                          <a:spcPct val="97000"/>
                        </a:lnSpc>
                        <a:tabLst/>
                      </a:pPr>
                      <a:r>
                        <a:rPr sz="900" kern="0" spc="-10" dirty="0">
                          <a:solidFill>
                            <a:srgbClr val="000000">
                              <a:alpha val="100000"/>
                            </a:srgbClr>
                          </a:solidFill>
                          <a:latin typeface="SimSun"/>
                          <a:ea typeface="SimSun"/>
                          <a:cs typeface="SimSun"/>
                        </a:rPr>
                        <a:t>商店与外界相通出入口</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9000"/>
                        </a:lnSpc>
                        <a:tabLst/>
                      </a:pPr>
                      <a:endParaRPr lang="Arial" altLang="Arial" sz="200" dirty="0"/>
                    </a:p>
                    <a:p>
                      <a:pPr marL="106679" algn="l" rtl="0" eaLnBrk="0">
                        <a:lnSpc>
                          <a:spcPct val="97000"/>
                        </a:lnSpc>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2000"/>
                        </a:lnSpc>
                        <a:tabLst/>
                      </a:pPr>
                      <a:endParaRPr lang="Arial" altLang="Arial" sz="400" dirty="0"/>
                    </a:p>
                    <a:p>
                      <a:pPr marL="161289" algn="l" rtl="0" eaLnBrk="0">
                        <a:lnSpc>
                          <a:spcPct val="80000"/>
                        </a:lnSpc>
                        <a:spcBef>
                          <a:spcPts val="2"/>
                        </a:spcBef>
                        <a:tabLst/>
                      </a:pPr>
                      <a:r>
                        <a:rPr sz="900" kern="0" spc="-30" dirty="0">
                          <a:solidFill>
                            <a:srgbClr val="000000">
                              <a:alpha val="100000"/>
                            </a:srgbClr>
                          </a:solidFill>
                          <a:latin typeface="SimSun"/>
                          <a:ea typeface="SimSun"/>
                          <a:cs typeface="SimSun"/>
                        </a:rPr>
                        <a:t>17</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78105" algn="l" rtl="0" eaLnBrk="0">
                        <a:lnSpc>
                          <a:spcPct val="96000"/>
                        </a:lnSpc>
                        <a:tabLst/>
                      </a:pPr>
                      <a:r>
                        <a:rPr sz="900" kern="0" spc="-10" dirty="0">
                          <a:solidFill>
                            <a:srgbClr val="000000">
                              <a:alpha val="100000"/>
                            </a:srgbClr>
                          </a:solidFill>
                          <a:latin typeface="SimSun"/>
                          <a:ea typeface="SimSun"/>
                          <a:cs typeface="SimSun"/>
                        </a:rPr>
                        <a:t>5m以下一、二层商店与外界相通的窗户、风口</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9000"/>
                        </a:lnSpc>
                        <a:tabLst/>
                      </a:pPr>
                      <a:endParaRPr lang="Arial" altLang="Arial" sz="200" dirty="0"/>
                    </a:p>
                    <a:p>
                      <a:pPr marL="106679" algn="l" rtl="0" eaLnBrk="0">
                        <a:lnSpc>
                          <a:spcPct val="97000"/>
                        </a:lnSpc>
                        <a:spcBef>
                          <a:spcPts val="2"/>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1000"/>
                        </a:lnSpc>
                        <a:tabLst/>
                      </a:pPr>
                      <a:endParaRPr lang="Arial" altLang="Arial" sz="400" dirty="0"/>
                    </a:p>
                    <a:p>
                      <a:pPr marL="161289" algn="l" rtl="0" eaLnBrk="0">
                        <a:lnSpc>
                          <a:spcPct val="80000"/>
                        </a:lnSpc>
                        <a:spcBef>
                          <a:spcPts val="4"/>
                        </a:spcBef>
                        <a:tabLst/>
                      </a:pPr>
                      <a:r>
                        <a:rPr sz="900" kern="0" spc="-30" dirty="0">
                          <a:solidFill>
                            <a:srgbClr val="000000">
                              <a:alpha val="100000"/>
                            </a:srgbClr>
                          </a:solidFill>
                          <a:latin typeface="SimSun"/>
                          <a:ea typeface="SimSun"/>
                          <a:cs typeface="SimSun"/>
                        </a:rPr>
                        <a:t>18</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8000"/>
                        </a:lnSpc>
                        <a:tabLst/>
                      </a:pPr>
                      <a:endParaRPr lang="Arial" altLang="Arial" sz="200" dirty="0"/>
                    </a:p>
                    <a:p>
                      <a:pPr marL="78105" algn="l" rtl="0" eaLnBrk="0">
                        <a:lnSpc>
                          <a:spcPct val="96000"/>
                        </a:lnSpc>
                        <a:spcBef>
                          <a:spcPts val="2"/>
                        </a:spcBef>
                        <a:tabLst/>
                      </a:pPr>
                      <a:r>
                        <a:rPr sz="900" kern="0" spc="-10" dirty="0">
                          <a:solidFill>
                            <a:srgbClr val="000000">
                              <a:alpha val="100000"/>
                            </a:srgbClr>
                          </a:solidFill>
                          <a:latin typeface="SimSun"/>
                          <a:ea typeface="SimSun"/>
                          <a:cs typeface="SimSun"/>
                        </a:rPr>
                        <a:t>商店内与出入口相连通道</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7000"/>
                        </a:lnSpc>
                        <a:tabLst/>
                      </a:pPr>
                      <a:endParaRPr lang="Arial" altLang="Arial" sz="200" dirty="0"/>
                    </a:p>
                    <a:p>
                      <a:pPr marL="109220" algn="l" rtl="0" eaLnBrk="0">
                        <a:lnSpc>
                          <a:spcPct val="98000"/>
                        </a:lnSpc>
                        <a:tabLst/>
                      </a:pPr>
                      <a:r>
                        <a:rPr sz="900" kern="0" spc="-20" dirty="0">
                          <a:solidFill>
                            <a:srgbClr val="000000">
                              <a:alpha val="100000"/>
                            </a:srgbClr>
                          </a:solidFill>
                          <a:latin typeface="SimSun"/>
                          <a:ea typeface="SimSun"/>
                          <a:cs typeface="SimSun"/>
                        </a:rPr>
                        <a:t>宜配置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2000"/>
                        </a:lnSpc>
                        <a:tabLst/>
                      </a:pPr>
                      <a:endParaRPr lang="Arial" altLang="Arial" sz="400" dirty="0"/>
                    </a:p>
                    <a:p>
                      <a:pPr marL="161289" algn="l" rtl="0" eaLnBrk="0">
                        <a:lnSpc>
                          <a:spcPct val="80000"/>
                        </a:lnSpc>
                        <a:spcBef>
                          <a:spcPts val="1"/>
                        </a:spcBef>
                        <a:tabLst/>
                      </a:pPr>
                      <a:r>
                        <a:rPr sz="900" kern="0" spc="-30" dirty="0">
                          <a:solidFill>
                            <a:srgbClr val="000000">
                              <a:alpha val="100000"/>
                            </a:srgbClr>
                          </a:solidFill>
                          <a:latin typeface="SimSun"/>
                          <a:ea typeface="SimSun"/>
                          <a:cs typeface="SimSun"/>
                        </a:rPr>
                        <a:t>19</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9000"/>
                        </a:lnSpc>
                        <a:tabLst/>
                      </a:pPr>
                      <a:endParaRPr lang="Arial" altLang="Arial" sz="200" dirty="0"/>
                    </a:p>
                    <a:p>
                      <a:pPr marL="75564" algn="l" rtl="0" eaLnBrk="0">
                        <a:lnSpc>
                          <a:spcPct val="96000"/>
                        </a:lnSpc>
                        <a:spcBef>
                          <a:spcPts val="2"/>
                        </a:spcBef>
                        <a:tabLst/>
                      </a:pPr>
                      <a:r>
                        <a:rPr sz="900" kern="0" spc="-10" dirty="0">
                          <a:solidFill>
                            <a:srgbClr val="000000">
                              <a:alpha val="100000"/>
                            </a:srgbClr>
                          </a:solidFill>
                          <a:latin typeface="SimSun"/>
                          <a:ea typeface="SimSun"/>
                          <a:cs typeface="SimSun"/>
                        </a:rPr>
                        <a:t>顶层平台出入口</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9000"/>
                        </a:lnSpc>
                        <a:tabLst/>
                      </a:pPr>
                      <a:endParaRPr lang="Arial" altLang="Arial" sz="200" dirty="0"/>
                    </a:p>
                    <a:p>
                      <a:pPr marL="106679"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4000"/>
                        </a:lnSpc>
                        <a:tabLst/>
                      </a:pPr>
                      <a:endParaRPr lang="Arial" altLang="Arial" sz="400" dirty="0"/>
                    </a:p>
                    <a:p>
                      <a:pPr marL="153670" algn="l" rtl="0" eaLnBrk="0">
                        <a:lnSpc>
                          <a:spcPct val="79000"/>
                        </a:lnSpc>
                        <a:spcBef>
                          <a:spcPts val="4"/>
                        </a:spcBef>
                        <a:tabLst/>
                      </a:pPr>
                      <a:r>
                        <a:rPr sz="900" kern="0" spc="-20" dirty="0">
                          <a:solidFill>
                            <a:srgbClr val="000000">
                              <a:alpha val="100000"/>
                            </a:srgbClr>
                          </a:solidFill>
                          <a:latin typeface="SimSun"/>
                          <a:ea typeface="SimSun"/>
                          <a:cs typeface="SimSun"/>
                        </a:rPr>
                        <a:t>20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76835" algn="l" rtl="0" eaLnBrk="0">
                        <a:lnSpc>
                          <a:spcPct val="96000"/>
                        </a:lnSpc>
                        <a:spcBef>
                          <a:spcPts val="1"/>
                        </a:spcBef>
                        <a:tabLst/>
                      </a:pPr>
                      <a:r>
                        <a:rPr sz="900" kern="0" spc="-10" dirty="0">
                          <a:solidFill>
                            <a:srgbClr val="000000">
                              <a:alpha val="100000"/>
                            </a:srgbClr>
                          </a:solidFill>
                          <a:latin typeface="SimSun"/>
                          <a:ea typeface="SimSun"/>
                          <a:cs typeface="SimSun"/>
                        </a:rPr>
                        <a:t>无人值守现金暂存处</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106679"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4000"/>
                        </a:lnSpc>
                        <a:tabLst/>
                      </a:pPr>
                      <a:endParaRPr lang="Arial" altLang="Arial" sz="400" dirty="0"/>
                    </a:p>
                    <a:p>
                      <a:pPr marL="153670" algn="l" rtl="0" eaLnBrk="0">
                        <a:lnSpc>
                          <a:spcPct val="79000"/>
                        </a:lnSpc>
                        <a:spcBef>
                          <a:spcPts val="1"/>
                        </a:spcBef>
                        <a:tabLst/>
                      </a:pPr>
                      <a:r>
                        <a:rPr sz="900" kern="0" spc="-20" dirty="0">
                          <a:solidFill>
                            <a:srgbClr val="000000">
                              <a:alpha val="100000"/>
                            </a:srgbClr>
                          </a:solidFill>
                          <a:latin typeface="SimSun"/>
                          <a:ea typeface="SimSun"/>
                          <a:cs typeface="SimSun"/>
                        </a:rPr>
                        <a:t>21</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9000"/>
                        </a:lnSpc>
                        <a:tabLst/>
                      </a:pPr>
                      <a:endParaRPr lang="Arial" altLang="Arial" sz="200" dirty="0"/>
                    </a:p>
                    <a:p>
                      <a:pPr marL="74930" algn="l" rtl="0" eaLnBrk="0">
                        <a:lnSpc>
                          <a:spcPct val="96000"/>
                        </a:lnSpc>
                        <a:spcBef>
                          <a:spcPts val="1"/>
                        </a:spcBef>
                        <a:tabLst/>
                      </a:pPr>
                      <a:r>
                        <a:rPr sz="900" kern="0" spc="-10" dirty="0">
                          <a:solidFill>
                            <a:srgbClr val="000000">
                              <a:alpha val="100000"/>
                            </a:srgbClr>
                          </a:solidFill>
                          <a:latin typeface="SimSun"/>
                          <a:ea typeface="SimSun"/>
                          <a:cs typeface="SimSun"/>
                        </a:rPr>
                        <a:t>仓库出入口</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9000"/>
                        </a:lnSpc>
                        <a:tabLst/>
                      </a:pPr>
                      <a:endParaRPr lang="Arial" altLang="Arial" sz="200" dirty="0"/>
                    </a:p>
                    <a:p>
                      <a:pPr marL="106679" algn="l" rtl="0" eaLnBrk="0">
                        <a:lnSpc>
                          <a:spcPct val="97000"/>
                        </a:lnSpc>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184">
                <a:tc>
                  <a:txBody>
                    <a:bodyPr/>
                    <a:lstStyle/>
                    <a:p>
                      <a:pPr algn="l" rtl="0" eaLnBrk="0">
                        <a:lnSpc>
                          <a:spcPct val="109000"/>
                        </a:lnSpc>
                        <a:tabLst/>
                      </a:pPr>
                      <a:endParaRPr lang="Arial" altLang="Arial" sz="400" dirty="0"/>
                    </a:p>
                    <a:p>
                      <a:pPr marL="153670" algn="l" rtl="0" eaLnBrk="0">
                        <a:lnSpc>
                          <a:spcPct val="79000"/>
                        </a:lnSpc>
                        <a:spcBef>
                          <a:spcPts val="3"/>
                        </a:spcBef>
                        <a:tabLst/>
                      </a:pPr>
                      <a:r>
                        <a:rPr sz="900" kern="0" spc="-20" dirty="0">
                          <a:solidFill>
                            <a:srgbClr val="000000">
                              <a:alpha val="100000"/>
                            </a:srgbClr>
                          </a:solidFill>
                          <a:latin typeface="SimSun"/>
                          <a:ea typeface="SimSun"/>
                          <a:cs typeface="SimSun"/>
                        </a:rPr>
                        <a:t>22</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300" dirty="0"/>
                    </a:p>
                    <a:p>
                      <a:pPr marL="76200" algn="l" rtl="0" eaLnBrk="0">
                        <a:lnSpc>
                          <a:spcPct val="96000"/>
                        </a:lnSpc>
                        <a:spcBef>
                          <a:spcPts val="3"/>
                        </a:spcBef>
                        <a:tabLst/>
                      </a:pPr>
                      <a:r>
                        <a:rPr sz="900" kern="0" spc="0" dirty="0">
                          <a:solidFill>
                            <a:srgbClr val="000000">
                              <a:alpha val="100000"/>
                            </a:srgbClr>
                          </a:solidFill>
                          <a:latin typeface="SimSun"/>
                          <a:ea typeface="SimSun"/>
                          <a:cs typeface="SimSun"/>
                        </a:rPr>
                        <a:t>财务室、贵重商品防盗保险</a:t>
                      </a:r>
                      <a:r>
                        <a:rPr sz="900" kern="0" spc="-10" dirty="0">
                          <a:solidFill>
                            <a:srgbClr val="000000">
                              <a:alpha val="100000"/>
                            </a:srgbClr>
                          </a:solidFill>
                          <a:latin typeface="SimSun"/>
                          <a:ea typeface="SimSun"/>
                          <a:cs typeface="SimSun"/>
                        </a:rPr>
                        <a:t>柜存放处</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300" dirty="0"/>
                    </a:p>
                    <a:p>
                      <a:pPr marL="106679" algn="l" rtl="0" eaLnBrk="0">
                        <a:lnSpc>
                          <a:spcPct val="97000"/>
                        </a:lnSpc>
                        <a:spcBef>
                          <a:spcPts val="2"/>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1629">
                <a:tc>
                  <a:txBody>
                    <a:bodyPr/>
                    <a:lstStyle/>
                    <a:p>
                      <a:pPr algn="l" rtl="0" eaLnBrk="0">
                        <a:lnSpc>
                          <a:spcPct val="107000"/>
                        </a:lnSpc>
                        <a:tabLst/>
                      </a:pPr>
                      <a:endParaRPr lang="Arial" altLang="Arial" sz="800" dirty="0"/>
                    </a:p>
                    <a:p>
                      <a:pPr marL="153670" algn="l" rtl="0" eaLnBrk="0">
                        <a:lnSpc>
                          <a:spcPct val="79000"/>
                        </a:lnSpc>
                        <a:spcBef>
                          <a:spcPts val="5"/>
                        </a:spcBef>
                        <a:tabLst/>
                      </a:pPr>
                      <a:r>
                        <a:rPr sz="900" kern="0" spc="-20" dirty="0">
                          <a:solidFill>
                            <a:srgbClr val="000000">
                              <a:alpha val="100000"/>
                            </a:srgbClr>
                          </a:solidFill>
                          <a:latin typeface="SimSun"/>
                          <a:ea typeface="SimSun"/>
                          <a:cs typeface="SimSun"/>
                        </a:rPr>
                        <a:t>23</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6000"/>
                        </a:lnSpc>
                        <a:tabLst/>
                      </a:pPr>
                      <a:endParaRPr lang="Arial" altLang="Arial" sz="200" dirty="0"/>
                    </a:p>
                    <a:p>
                      <a:pPr marL="77469" indent="-635" algn="l" rtl="0" eaLnBrk="0">
                        <a:lnSpc>
                          <a:spcPct val="95000"/>
                        </a:lnSpc>
                        <a:tabLst/>
                      </a:pPr>
                      <a:r>
                        <a:rPr sz="900" kern="0" spc="0" dirty="0">
                          <a:solidFill>
                            <a:srgbClr val="000000">
                              <a:alpha val="100000"/>
                            </a:srgbClr>
                          </a:solidFill>
                          <a:latin typeface="SimSun"/>
                          <a:ea typeface="SimSun"/>
                          <a:cs typeface="SimSun"/>
                        </a:rPr>
                        <a:t>无人值守的变（配）电、两次供水设施设备房、空调</a:t>
                      </a:r>
                      <a:r>
                        <a:rPr sz="900" kern="0" spc="-10" dirty="0">
                          <a:solidFill>
                            <a:srgbClr val="000000">
                              <a:alpha val="100000"/>
                            </a:srgbClr>
                          </a:solidFill>
                          <a:latin typeface="SimSun"/>
                          <a:ea typeface="SimSun"/>
                          <a:cs typeface="SimSun"/>
                        </a:rPr>
                        <a:t>机房、安防</a:t>
                      </a:r>
                      <a:r>
                        <a:rPr sz="900" kern="0" spc="0" dirty="0">
                          <a:solidFill>
                            <a:srgbClr val="000000">
                              <a:alpha val="100000"/>
                            </a:srgbClr>
                          </a:solidFill>
                          <a:latin typeface="SimSun"/>
                          <a:ea typeface="SimSun"/>
                          <a:cs typeface="SimSun"/>
                        </a:rPr>
                        <a:t>  </a:t>
                      </a:r>
                      <a:r>
                        <a:rPr sz="900" kern="0" spc="-10" dirty="0">
                          <a:solidFill>
                            <a:srgbClr val="000000">
                              <a:alpha val="100000"/>
                            </a:srgbClr>
                          </a:solidFill>
                          <a:latin typeface="SimSun"/>
                          <a:ea typeface="SimSun"/>
                          <a:cs typeface="SimSun"/>
                        </a:rPr>
                        <a:t>设备等重要设备机房</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700" dirty="0"/>
                    </a:p>
                    <a:p>
                      <a:pPr marL="106679" algn="l" rtl="0" eaLnBrk="0">
                        <a:lnSpc>
                          <a:spcPct val="97000"/>
                        </a:lnSpc>
                        <a:spcBef>
                          <a:spcPts val="7"/>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4000"/>
                        </a:lnSpc>
                        <a:tabLst/>
                      </a:pPr>
                      <a:endParaRPr lang="Arial" altLang="Arial" sz="400" dirty="0"/>
                    </a:p>
                    <a:p>
                      <a:pPr marL="153670" algn="l" rtl="0" eaLnBrk="0">
                        <a:lnSpc>
                          <a:spcPct val="79000"/>
                        </a:lnSpc>
                        <a:spcBef>
                          <a:spcPts val="2"/>
                        </a:spcBef>
                        <a:tabLst/>
                      </a:pPr>
                      <a:r>
                        <a:rPr sz="900" kern="0" spc="-20" dirty="0">
                          <a:solidFill>
                            <a:srgbClr val="000000">
                              <a:alpha val="100000"/>
                            </a:srgbClr>
                          </a:solidFill>
                          <a:latin typeface="SimSun"/>
                          <a:ea typeface="SimSun"/>
                          <a:cs typeface="SimSun"/>
                        </a:rPr>
                        <a:t>24</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9000"/>
                        </a:lnSpc>
                        <a:tabLst/>
                      </a:pPr>
                      <a:endParaRPr lang="Arial" altLang="Arial" sz="200" dirty="0"/>
                    </a:p>
                    <a:p>
                      <a:pPr marL="76835" algn="l" rtl="0" eaLnBrk="0">
                        <a:lnSpc>
                          <a:spcPct val="96000"/>
                        </a:lnSpc>
                        <a:spcBef>
                          <a:spcPts val="2"/>
                        </a:spcBef>
                        <a:tabLst/>
                      </a:pPr>
                      <a:r>
                        <a:rPr sz="900" kern="0" spc="-10" dirty="0">
                          <a:solidFill>
                            <a:srgbClr val="000000">
                              <a:alpha val="100000"/>
                            </a:srgbClr>
                          </a:solidFill>
                          <a:latin typeface="SimSun"/>
                          <a:ea typeface="SimSun"/>
                          <a:cs typeface="SimSun"/>
                        </a:rPr>
                        <a:t>无人值守安防中心控制室</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9000"/>
                        </a:lnSpc>
                        <a:tabLst/>
                      </a:pPr>
                      <a:endParaRPr lang="Arial" altLang="Arial" sz="200" dirty="0"/>
                    </a:p>
                    <a:p>
                      <a:pPr marL="106679"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3000"/>
                        </a:lnSpc>
                        <a:tabLst/>
                      </a:pPr>
                      <a:endParaRPr lang="Arial" altLang="Arial" sz="400" dirty="0"/>
                    </a:p>
                    <a:p>
                      <a:pPr marL="153670" algn="l" rtl="0" eaLnBrk="0">
                        <a:lnSpc>
                          <a:spcPct val="79000"/>
                        </a:lnSpc>
                        <a:spcBef>
                          <a:spcPts val="4"/>
                        </a:spcBef>
                        <a:tabLst/>
                      </a:pPr>
                      <a:r>
                        <a:rPr sz="900" kern="0" spc="-20" dirty="0">
                          <a:solidFill>
                            <a:srgbClr val="000000">
                              <a:alpha val="100000"/>
                            </a:srgbClr>
                          </a:solidFill>
                          <a:latin typeface="SimSun"/>
                          <a:ea typeface="SimSun"/>
                          <a:cs typeface="SimSun"/>
                        </a:rPr>
                        <a:t>25</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9">
                  <a:txBody>
                    <a:bodyPr/>
                    <a:lstStyle/>
                    <a:p>
                      <a:pPr algn="l" rtl="0" eaLnBrk="0">
                        <a:lnSpc>
                          <a:spcPct val="115000"/>
                        </a:lnSpc>
                        <a:tabLst/>
                      </a:pPr>
                      <a:endParaRPr lang="Arial" altLang="Arial" sz="1000" dirty="0"/>
                    </a:p>
                    <a:p>
                      <a:pPr algn="l" rtl="0" eaLnBrk="0">
                        <a:lnSpc>
                          <a:spcPct val="115000"/>
                        </a:lnSpc>
                        <a:tabLst/>
                      </a:pPr>
                      <a:endParaRPr lang="Arial" altLang="Arial" sz="1000" dirty="0"/>
                    </a:p>
                    <a:p>
                      <a:pPr algn="l" rtl="0" eaLnBrk="0">
                        <a:lnSpc>
                          <a:spcPct val="115000"/>
                        </a:lnSpc>
                        <a:tabLst/>
                      </a:pPr>
                      <a:endParaRPr lang="Arial" altLang="Arial" sz="1000" dirty="0"/>
                    </a:p>
                    <a:p>
                      <a:pPr algn="l" rtl="0" eaLnBrk="0">
                        <a:lnSpc>
                          <a:spcPct val="115000"/>
                        </a:lnSpc>
                        <a:tabLst/>
                      </a:pPr>
                      <a:endParaRPr lang="Arial" altLang="Arial" sz="1000" dirty="0"/>
                    </a:p>
                    <a:p>
                      <a:pPr algn="l" rtl="0" eaLnBrk="0">
                        <a:lnSpc>
                          <a:spcPct val="115000"/>
                        </a:lnSpc>
                        <a:tabLst/>
                      </a:pPr>
                      <a:endParaRPr lang="Arial" altLang="Arial" sz="1000" dirty="0"/>
                    </a:p>
                    <a:p>
                      <a:pPr algn="l" rtl="0" eaLnBrk="0">
                        <a:lnSpc>
                          <a:spcPct val="7323"/>
                        </a:lnSpc>
                        <a:tabLst/>
                      </a:pPr>
                      <a:endParaRPr lang="Arial" altLang="Arial" sz="100" dirty="0"/>
                    </a:p>
                    <a:p>
                      <a:pPr marL="200025" algn="l" rtl="0" eaLnBrk="0">
                        <a:lnSpc>
                          <a:spcPct val="96000"/>
                        </a:lnSpc>
                        <a:tabLst/>
                      </a:pPr>
                      <a:r>
                        <a:rPr sz="900" kern="0" spc="-10" dirty="0">
                          <a:solidFill>
                            <a:srgbClr val="000000">
                              <a:alpha val="100000"/>
                            </a:srgbClr>
                          </a:solidFill>
                          <a:latin typeface="SimSun"/>
                          <a:ea typeface="SimSun"/>
                          <a:cs typeface="SimSun"/>
                        </a:rPr>
                        <a:t>紧急报警装置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8000"/>
                        </a:lnSpc>
                        <a:tabLst/>
                      </a:pPr>
                      <a:endParaRPr lang="Arial" altLang="Arial" sz="200" dirty="0"/>
                    </a:p>
                    <a:p>
                      <a:pPr marL="77469" algn="l" rtl="0" eaLnBrk="0">
                        <a:lnSpc>
                          <a:spcPct val="96000"/>
                        </a:lnSpc>
                        <a:spcBef>
                          <a:spcPts val="1"/>
                        </a:spcBef>
                        <a:tabLst/>
                      </a:pPr>
                      <a:r>
                        <a:rPr sz="900" kern="0" spc="-10" dirty="0">
                          <a:solidFill>
                            <a:srgbClr val="000000">
                              <a:alpha val="100000"/>
                            </a:srgbClr>
                          </a:solidFill>
                          <a:latin typeface="SimSun"/>
                          <a:ea typeface="SimSun"/>
                          <a:cs typeface="SimSun"/>
                        </a:rPr>
                        <a:t>前厅（大堂）服务台</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8000"/>
                        </a:lnSpc>
                        <a:tabLst/>
                      </a:pPr>
                      <a:endParaRPr lang="Arial" altLang="Arial" sz="200" dirty="0"/>
                    </a:p>
                    <a:p>
                      <a:pPr marL="106679"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4000"/>
                        </a:lnSpc>
                        <a:tabLst/>
                      </a:pPr>
                      <a:endParaRPr lang="Arial" altLang="Arial" sz="400" dirty="0"/>
                    </a:p>
                    <a:p>
                      <a:pPr marL="153670" algn="l" rtl="0" eaLnBrk="0">
                        <a:lnSpc>
                          <a:spcPct val="79000"/>
                        </a:lnSpc>
                        <a:spcBef>
                          <a:spcPts val="1"/>
                        </a:spcBef>
                        <a:tabLst/>
                      </a:pPr>
                      <a:r>
                        <a:rPr sz="900" kern="0" spc="-20" dirty="0">
                          <a:solidFill>
                            <a:srgbClr val="000000">
                              <a:alpha val="100000"/>
                            </a:srgbClr>
                          </a:solidFill>
                          <a:latin typeface="SimSun"/>
                          <a:ea typeface="SimSun"/>
                          <a:cs typeface="SimSun"/>
                        </a:rPr>
                        <a:t>26</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9000"/>
                        </a:lnSpc>
                        <a:tabLst/>
                      </a:pPr>
                      <a:endParaRPr lang="Arial" altLang="Arial" sz="200" dirty="0"/>
                    </a:p>
                    <a:p>
                      <a:pPr marL="78739" algn="l" rtl="0" eaLnBrk="0">
                        <a:lnSpc>
                          <a:spcPct val="96000"/>
                        </a:lnSpc>
                        <a:spcBef>
                          <a:spcPts val="1"/>
                        </a:spcBef>
                        <a:tabLst/>
                      </a:pPr>
                      <a:r>
                        <a:rPr sz="900" kern="0" spc="-10" dirty="0">
                          <a:solidFill>
                            <a:srgbClr val="000000">
                              <a:alpha val="100000"/>
                            </a:srgbClr>
                          </a:solidFill>
                          <a:latin typeface="SimSun"/>
                          <a:ea typeface="SimSun"/>
                          <a:cs typeface="SimSun"/>
                        </a:rPr>
                        <a:t>纠纷接待处、客户服务中心</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9000"/>
                        </a:lnSpc>
                        <a:tabLst/>
                      </a:pPr>
                      <a:endParaRPr lang="Arial" altLang="Arial" sz="200" dirty="0"/>
                    </a:p>
                    <a:p>
                      <a:pPr marL="106679" algn="l" rtl="0" eaLnBrk="0">
                        <a:lnSpc>
                          <a:spcPct val="97000"/>
                        </a:lnSpc>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3000"/>
                        </a:lnSpc>
                        <a:tabLst/>
                      </a:pPr>
                      <a:endParaRPr lang="Arial" altLang="Arial" sz="400" dirty="0"/>
                    </a:p>
                    <a:p>
                      <a:pPr marL="153670" algn="l" rtl="0" eaLnBrk="0">
                        <a:lnSpc>
                          <a:spcPct val="79000"/>
                        </a:lnSpc>
                        <a:spcBef>
                          <a:spcPts val="3"/>
                        </a:spcBef>
                        <a:tabLst/>
                      </a:pPr>
                      <a:r>
                        <a:rPr sz="900" kern="0" spc="-20" dirty="0">
                          <a:solidFill>
                            <a:srgbClr val="000000">
                              <a:alpha val="100000"/>
                            </a:srgbClr>
                          </a:solidFill>
                          <a:latin typeface="SimSun"/>
                          <a:ea typeface="SimSun"/>
                          <a:cs typeface="SimSun"/>
                        </a:rPr>
                        <a:t>27</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4000"/>
                        </a:lnSpc>
                        <a:tabLst/>
                      </a:pPr>
                      <a:endParaRPr lang="Arial" altLang="Arial" sz="200" dirty="0"/>
                    </a:p>
                    <a:p>
                      <a:pPr marL="79375" algn="l" rtl="0" eaLnBrk="0">
                        <a:lnSpc>
                          <a:spcPct val="97000"/>
                        </a:lnSpc>
                        <a:spcBef>
                          <a:spcPts val="2"/>
                        </a:spcBef>
                        <a:tabLst/>
                      </a:pPr>
                      <a:r>
                        <a:rPr sz="900" kern="0" spc="-20" dirty="0">
                          <a:solidFill>
                            <a:srgbClr val="000000">
                              <a:alpha val="100000"/>
                            </a:srgbClr>
                          </a:solidFill>
                          <a:latin typeface="SimSun"/>
                          <a:ea typeface="SimSun"/>
                          <a:cs typeface="SimSun"/>
                        </a:rPr>
                        <a:t>营业柜台</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7000"/>
                        </a:lnSpc>
                        <a:tabLst/>
                      </a:pPr>
                      <a:endParaRPr lang="Arial" altLang="Arial" sz="200" dirty="0"/>
                    </a:p>
                    <a:p>
                      <a:pPr marL="106679" algn="l" rtl="0" eaLnBrk="0">
                        <a:lnSpc>
                          <a:spcPct val="97000"/>
                        </a:lnSpc>
                        <a:spcBef>
                          <a:spcPts val="2"/>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4000"/>
                        </a:lnSpc>
                        <a:tabLst/>
                      </a:pPr>
                      <a:endParaRPr lang="Arial" altLang="Arial" sz="400" dirty="0"/>
                    </a:p>
                    <a:p>
                      <a:pPr marL="153670" algn="l" rtl="0" eaLnBrk="0">
                        <a:lnSpc>
                          <a:spcPct val="79000"/>
                        </a:lnSpc>
                        <a:tabLst/>
                      </a:pPr>
                      <a:r>
                        <a:rPr sz="900" kern="0" spc="-20" dirty="0">
                          <a:solidFill>
                            <a:srgbClr val="000000">
                              <a:alpha val="100000"/>
                            </a:srgbClr>
                          </a:solidFill>
                          <a:latin typeface="SimSun"/>
                          <a:ea typeface="SimSun"/>
                          <a:cs typeface="SimSun"/>
                        </a:rPr>
                        <a:t>28</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8000"/>
                        </a:lnSpc>
                        <a:tabLst/>
                      </a:pPr>
                      <a:endParaRPr lang="Arial" altLang="Arial" sz="200" dirty="0"/>
                    </a:p>
                    <a:p>
                      <a:pPr marL="76835" algn="l" rtl="0" eaLnBrk="0">
                        <a:lnSpc>
                          <a:spcPct val="96000"/>
                        </a:lnSpc>
                        <a:spcBef>
                          <a:spcPts val="2"/>
                        </a:spcBef>
                        <a:tabLst/>
                      </a:pPr>
                      <a:r>
                        <a:rPr sz="900" kern="0" spc="-10" dirty="0">
                          <a:solidFill>
                            <a:srgbClr val="000000">
                              <a:alpha val="100000"/>
                            </a:srgbClr>
                          </a:solidFill>
                          <a:latin typeface="SimSun"/>
                          <a:ea typeface="SimSun"/>
                          <a:cs typeface="SimSun"/>
                        </a:rPr>
                        <a:t>贵重商品加工维修区域</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8000"/>
                        </a:lnSpc>
                        <a:tabLst/>
                      </a:pPr>
                      <a:endParaRPr lang="Arial" altLang="Arial" sz="200" dirty="0"/>
                    </a:p>
                    <a:p>
                      <a:pPr marL="106679" algn="l" rtl="0" eaLnBrk="0">
                        <a:lnSpc>
                          <a:spcPct val="97000"/>
                        </a:lnSpc>
                        <a:spcBef>
                          <a:spcPts val="2"/>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184">
                <a:tc>
                  <a:txBody>
                    <a:bodyPr/>
                    <a:lstStyle/>
                    <a:p>
                      <a:pPr algn="l" rtl="0" eaLnBrk="0">
                        <a:lnSpc>
                          <a:spcPct val="108000"/>
                        </a:lnSpc>
                        <a:tabLst/>
                      </a:pPr>
                      <a:endParaRPr lang="Arial" altLang="Arial" sz="400" dirty="0"/>
                    </a:p>
                    <a:p>
                      <a:pPr marL="153670" algn="l" rtl="0" eaLnBrk="0">
                        <a:lnSpc>
                          <a:spcPct val="79000"/>
                        </a:lnSpc>
                        <a:spcBef>
                          <a:spcPts val="2"/>
                        </a:spcBef>
                        <a:tabLst/>
                      </a:pPr>
                      <a:r>
                        <a:rPr sz="900" kern="0" spc="-20" dirty="0">
                          <a:solidFill>
                            <a:srgbClr val="000000">
                              <a:alpha val="100000"/>
                            </a:srgbClr>
                          </a:solidFill>
                          <a:latin typeface="SimSun"/>
                          <a:ea typeface="SimSun"/>
                          <a:cs typeface="SimSun"/>
                        </a:rPr>
                        <a:t>29</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300" dirty="0"/>
                    </a:p>
                    <a:p>
                      <a:pPr marL="80010" algn="l" rtl="0" eaLnBrk="0">
                        <a:lnSpc>
                          <a:spcPct val="96000"/>
                        </a:lnSpc>
                        <a:tabLst/>
                      </a:pPr>
                      <a:r>
                        <a:rPr sz="900" kern="0" spc="-20" dirty="0">
                          <a:solidFill>
                            <a:srgbClr val="000000">
                              <a:alpha val="100000"/>
                            </a:srgbClr>
                          </a:solidFill>
                          <a:latin typeface="SimSun"/>
                          <a:ea typeface="SimSun"/>
                          <a:cs typeface="SimSun"/>
                        </a:rPr>
                        <a:t>收银柜台</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300" dirty="0"/>
                    </a:p>
                    <a:p>
                      <a:pPr marL="106679" algn="l" rtl="0" eaLnBrk="0">
                        <a:lnSpc>
                          <a:spcPct val="97000"/>
                        </a:lnSpc>
                        <a:spcBef>
                          <a:spcPts val="4"/>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3000"/>
                        </a:lnSpc>
                        <a:tabLst/>
                      </a:pPr>
                      <a:endParaRPr lang="Arial" altLang="Arial" sz="400" dirty="0"/>
                    </a:p>
                    <a:p>
                      <a:pPr marL="154939" algn="l" rtl="0" eaLnBrk="0">
                        <a:lnSpc>
                          <a:spcPct val="79000"/>
                        </a:lnSpc>
                        <a:spcBef>
                          <a:spcPts val="3"/>
                        </a:spcBef>
                        <a:tabLst/>
                      </a:pPr>
                      <a:r>
                        <a:rPr sz="900" kern="0" spc="-20" dirty="0">
                          <a:solidFill>
                            <a:srgbClr val="000000">
                              <a:alpha val="100000"/>
                            </a:srgbClr>
                          </a:solidFill>
                          <a:latin typeface="SimSun"/>
                          <a:ea typeface="SimSun"/>
                          <a:cs typeface="SimSun"/>
                        </a:rPr>
                        <a:t>30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7000"/>
                        </a:lnSpc>
                        <a:tabLst/>
                      </a:pPr>
                      <a:endParaRPr lang="Arial" altLang="Arial" sz="200" dirty="0"/>
                    </a:p>
                    <a:p>
                      <a:pPr marL="76835" algn="l" rtl="0" eaLnBrk="0">
                        <a:lnSpc>
                          <a:spcPct val="96000"/>
                        </a:lnSpc>
                        <a:spcBef>
                          <a:spcPts val="2"/>
                        </a:spcBef>
                        <a:tabLst/>
                      </a:pPr>
                      <a:r>
                        <a:rPr sz="900" kern="0" spc="-10" dirty="0">
                          <a:solidFill>
                            <a:srgbClr val="000000">
                              <a:alpha val="100000"/>
                            </a:srgbClr>
                          </a:solidFill>
                          <a:latin typeface="SimSun"/>
                          <a:ea typeface="SimSun"/>
                          <a:cs typeface="SimSun"/>
                        </a:rPr>
                        <a:t>现金暂存处、现金交接处</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7000"/>
                        </a:lnSpc>
                        <a:tabLst/>
                      </a:pPr>
                      <a:endParaRPr lang="Arial" altLang="Arial" sz="200" dirty="0"/>
                    </a:p>
                    <a:p>
                      <a:pPr marL="106679" algn="l" rtl="0" eaLnBrk="0">
                        <a:lnSpc>
                          <a:spcPct val="97000"/>
                        </a:lnSpc>
                        <a:spcBef>
                          <a:spcPts val="2"/>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0000"/>
                        </a:lnSpc>
                        <a:tabLst/>
                      </a:pPr>
                      <a:endParaRPr lang="Arial" altLang="Arial" sz="400" dirty="0"/>
                    </a:p>
                    <a:p>
                      <a:pPr marL="154939" algn="l" rtl="0" eaLnBrk="0">
                        <a:lnSpc>
                          <a:spcPct val="80000"/>
                        </a:lnSpc>
                        <a:spcBef>
                          <a:spcPts val="4"/>
                        </a:spcBef>
                        <a:tabLst/>
                      </a:pPr>
                      <a:r>
                        <a:rPr sz="900" kern="0" spc="-20" dirty="0">
                          <a:solidFill>
                            <a:srgbClr val="000000">
                              <a:alpha val="100000"/>
                            </a:srgbClr>
                          </a:solidFill>
                          <a:latin typeface="SimSun"/>
                          <a:ea typeface="SimSun"/>
                          <a:cs typeface="SimSun"/>
                        </a:rPr>
                        <a:t>31</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6000"/>
                        </a:lnSpc>
                        <a:tabLst/>
                      </a:pPr>
                      <a:endParaRPr lang="Arial" altLang="Arial" sz="200" dirty="0"/>
                    </a:p>
                    <a:p>
                      <a:pPr marL="74930" algn="l" rtl="0" eaLnBrk="0">
                        <a:lnSpc>
                          <a:spcPct val="96000"/>
                        </a:lnSpc>
                        <a:spcBef>
                          <a:spcPts val="2"/>
                        </a:spcBef>
                        <a:tabLst/>
                      </a:pPr>
                      <a:r>
                        <a:rPr sz="900" kern="0" spc="-10" dirty="0">
                          <a:solidFill>
                            <a:srgbClr val="000000">
                              <a:alpha val="100000"/>
                            </a:srgbClr>
                          </a:solidFill>
                          <a:latin typeface="SimSun"/>
                          <a:ea typeface="SimSun"/>
                          <a:cs typeface="SimSun"/>
                        </a:rPr>
                        <a:t>仓库</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6000"/>
                        </a:lnSpc>
                        <a:tabLst/>
                      </a:pPr>
                      <a:endParaRPr lang="Arial" altLang="Arial" sz="200" dirty="0"/>
                    </a:p>
                    <a:p>
                      <a:pPr marL="106679" algn="l" rtl="0" eaLnBrk="0">
                        <a:lnSpc>
                          <a:spcPct val="97000"/>
                        </a:lnSpc>
                        <a:spcBef>
                          <a:spcPts val="2"/>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2000"/>
                        </a:lnSpc>
                        <a:tabLst/>
                      </a:pPr>
                      <a:endParaRPr lang="Arial" altLang="Arial" sz="400" dirty="0"/>
                    </a:p>
                    <a:p>
                      <a:pPr marL="154939" algn="l" rtl="0" eaLnBrk="0">
                        <a:lnSpc>
                          <a:spcPct val="79000"/>
                        </a:lnSpc>
                        <a:spcBef>
                          <a:spcPts val="2"/>
                        </a:spcBef>
                        <a:tabLst/>
                      </a:pPr>
                      <a:r>
                        <a:rPr sz="900" kern="0" spc="-20" dirty="0">
                          <a:solidFill>
                            <a:srgbClr val="000000">
                              <a:alpha val="100000"/>
                            </a:srgbClr>
                          </a:solidFill>
                          <a:latin typeface="SimSun"/>
                          <a:ea typeface="SimSun"/>
                          <a:cs typeface="SimSun"/>
                        </a:rPr>
                        <a:t>32</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5000"/>
                        </a:lnSpc>
                        <a:tabLst/>
                      </a:pPr>
                      <a:endParaRPr lang="Arial" altLang="Arial" sz="200" dirty="0"/>
                    </a:p>
                    <a:p>
                      <a:pPr marL="76200" algn="l" rtl="0" eaLnBrk="0">
                        <a:lnSpc>
                          <a:spcPct val="96000"/>
                        </a:lnSpc>
                        <a:spcBef>
                          <a:spcPts val="1"/>
                        </a:spcBef>
                        <a:tabLst/>
                      </a:pPr>
                      <a:r>
                        <a:rPr sz="900" kern="0" spc="0" dirty="0">
                          <a:solidFill>
                            <a:srgbClr val="000000">
                              <a:alpha val="100000"/>
                            </a:srgbClr>
                          </a:solidFill>
                          <a:latin typeface="SimSun"/>
                          <a:ea typeface="SimSun"/>
                          <a:cs typeface="SimSun"/>
                        </a:rPr>
                        <a:t>财务室、贵重商品防盗保险</a:t>
                      </a:r>
                      <a:r>
                        <a:rPr sz="900" kern="0" spc="-10" dirty="0">
                          <a:solidFill>
                            <a:srgbClr val="000000">
                              <a:alpha val="100000"/>
                            </a:srgbClr>
                          </a:solidFill>
                          <a:latin typeface="SimSun"/>
                          <a:ea typeface="SimSun"/>
                          <a:cs typeface="SimSun"/>
                        </a:rPr>
                        <a:t>柜存放处</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5000"/>
                        </a:lnSpc>
                        <a:tabLst/>
                      </a:pPr>
                      <a:endParaRPr lang="Arial" altLang="Arial" sz="200" dirty="0"/>
                    </a:p>
                    <a:p>
                      <a:pPr marL="106679"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1000"/>
                        </a:lnSpc>
                        <a:tabLst/>
                      </a:pPr>
                      <a:endParaRPr lang="Arial" altLang="Arial" sz="400" dirty="0"/>
                    </a:p>
                    <a:p>
                      <a:pPr marL="154939" algn="l" rtl="0" eaLnBrk="0">
                        <a:lnSpc>
                          <a:spcPct val="79000"/>
                        </a:lnSpc>
                        <a:spcBef>
                          <a:spcPts val="4"/>
                        </a:spcBef>
                        <a:tabLst/>
                      </a:pPr>
                      <a:r>
                        <a:rPr sz="900" kern="0" spc="-20" dirty="0">
                          <a:solidFill>
                            <a:srgbClr val="000000">
                              <a:alpha val="100000"/>
                            </a:srgbClr>
                          </a:solidFill>
                          <a:latin typeface="SimSun"/>
                          <a:ea typeface="SimSun"/>
                          <a:cs typeface="SimSun"/>
                        </a:rPr>
                        <a:t>33</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1000"/>
                        </a:lnSpc>
                        <a:tabLst/>
                      </a:pPr>
                      <a:endParaRPr lang="Arial" altLang="Arial" sz="200" dirty="0"/>
                    </a:p>
                    <a:p>
                      <a:pPr marL="78105" algn="l" rtl="0" eaLnBrk="0">
                        <a:lnSpc>
                          <a:spcPct val="97000"/>
                        </a:lnSpc>
                        <a:tabLst/>
                      </a:pPr>
                      <a:r>
                        <a:rPr sz="900" kern="0" spc="-10" dirty="0">
                          <a:solidFill>
                            <a:srgbClr val="000000">
                              <a:alpha val="100000"/>
                            </a:srgbClr>
                          </a:solidFill>
                          <a:latin typeface="SimSun"/>
                          <a:ea typeface="SimSun"/>
                          <a:cs typeface="SimSun"/>
                        </a:rPr>
                        <a:t>安防中心控制室</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4000"/>
                        </a:lnSpc>
                        <a:tabLst/>
                      </a:pPr>
                      <a:endParaRPr lang="Arial" altLang="Arial" sz="200" dirty="0"/>
                    </a:p>
                    <a:p>
                      <a:pPr marL="106679" algn="l" rtl="0" eaLnBrk="0">
                        <a:lnSpc>
                          <a:spcPct val="97000"/>
                        </a:lnSpc>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1000"/>
                        </a:lnSpc>
                        <a:tabLst/>
                      </a:pPr>
                      <a:endParaRPr lang="Arial" altLang="Arial" sz="400" dirty="0"/>
                    </a:p>
                    <a:p>
                      <a:pPr marL="154939" algn="l" rtl="0" eaLnBrk="0">
                        <a:lnSpc>
                          <a:spcPct val="79000"/>
                        </a:lnSpc>
                        <a:spcBef>
                          <a:spcPts val="1"/>
                        </a:spcBef>
                        <a:tabLst/>
                      </a:pPr>
                      <a:r>
                        <a:rPr sz="900" kern="0" spc="-20" dirty="0">
                          <a:solidFill>
                            <a:srgbClr val="000000">
                              <a:alpha val="100000"/>
                            </a:srgbClr>
                          </a:solidFill>
                          <a:latin typeface="SimSun"/>
                          <a:ea typeface="SimSun"/>
                          <a:cs typeface="SimSun"/>
                        </a:rPr>
                        <a:t>34</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rtl="0" eaLnBrk="0">
                        <a:lnSpc>
                          <a:spcPct val="139000"/>
                        </a:lnSpc>
                        <a:tabLst/>
                      </a:pPr>
                      <a:endParaRPr lang="Arial" altLang="Arial" sz="200" dirty="0"/>
                    </a:p>
                    <a:p>
                      <a:pPr marL="241934" algn="l" rtl="0" eaLnBrk="0">
                        <a:lnSpc>
                          <a:spcPct val="97000"/>
                        </a:lnSpc>
                        <a:spcBef>
                          <a:spcPts val="2"/>
                        </a:spcBef>
                        <a:tabLst/>
                      </a:pPr>
                      <a:r>
                        <a:rPr sz="900" kern="0" spc="-10" dirty="0">
                          <a:solidFill>
                            <a:srgbClr val="000000">
                              <a:alpha val="100000"/>
                            </a:srgbClr>
                          </a:solidFill>
                          <a:latin typeface="SimSun"/>
                          <a:ea typeface="SimSun"/>
                          <a:cs typeface="SimSun"/>
                        </a:rPr>
                        <a:t>防抢夺启闭控制装置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39000"/>
                        </a:lnSpc>
                        <a:tabLst/>
                      </a:pPr>
                      <a:endParaRPr lang="Arial" altLang="Arial" sz="200" dirty="0"/>
                    </a:p>
                    <a:p>
                      <a:pPr marL="78105" algn="l" rtl="0" eaLnBrk="0">
                        <a:lnSpc>
                          <a:spcPct val="97000"/>
                        </a:lnSpc>
                        <a:spcBef>
                          <a:spcPts val="2"/>
                        </a:spcBef>
                        <a:tabLst/>
                      </a:pPr>
                      <a:r>
                        <a:rPr sz="900" kern="0" spc="-10" dirty="0">
                          <a:solidFill>
                            <a:srgbClr val="000000">
                              <a:alpha val="100000"/>
                            </a:srgbClr>
                          </a:solidFill>
                          <a:latin typeface="SimSun"/>
                          <a:ea typeface="SimSun"/>
                          <a:cs typeface="SimSun"/>
                        </a:rPr>
                        <a:t>商店与外界相通出入口</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1000"/>
                        </a:lnSpc>
                        <a:tabLst/>
                      </a:pPr>
                      <a:endParaRPr lang="Arial" altLang="Arial" sz="200" dirty="0"/>
                    </a:p>
                    <a:p>
                      <a:pPr marL="109220" algn="l" rtl="0" eaLnBrk="0">
                        <a:lnSpc>
                          <a:spcPct val="98000"/>
                        </a:lnSpc>
                        <a:spcBef>
                          <a:spcPts val="1"/>
                        </a:spcBef>
                        <a:tabLst/>
                      </a:pPr>
                      <a:r>
                        <a:rPr sz="900" kern="0" spc="-20" dirty="0">
                          <a:solidFill>
                            <a:srgbClr val="000000">
                              <a:alpha val="100000"/>
                            </a:srgbClr>
                          </a:solidFill>
                          <a:latin typeface="SimSun"/>
                          <a:ea typeface="SimSun"/>
                          <a:cs typeface="SimSun"/>
                        </a:rPr>
                        <a:t>宜配置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0000"/>
                        </a:lnSpc>
                        <a:tabLst/>
                      </a:pPr>
                      <a:endParaRPr lang="Arial" altLang="Arial" sz="400" dirty="0"/>
                    </a:p>
                    <a:p>
                      <a:pPr marL="154939" algn="l" rtl="0" eaLnBrk="0">
                        <a:lnSpc>
                          <a:spcPct val="79000"/>
                        </a:lnSpc>
                        <a:spcBef>
                          <a:spcPts val="3"/>
                        </a:spcBef>
                        <a:tabLst/>
                      </a:pPr>
                      <a:r>
                        <a:rPr sz="900" kern="0" spc="-20" dirty="0">
                          <a:solidFill>
                            <a:srgbClr val="000000">
                              <a:alpha val="100000"/>
                            </a:srgbClr>
                          </a:solidFill>
                          <a:latin typeface="SimSun"/>
                          <a:ea typeface="SimSun"/>
                          <a:cs typeface="SimSun"/>
                        </a:rPr>
                        <a:t>35</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rowSpan="3">
                  <a:txBody>
                    <a:bodyPr/>
                    <a:lstStyle/>
                    <a:p>
                      <a:pPr algn="l" rtl="0" eaLnBrk="0">
                        <a:lnSpc>
                          <a:spcPct val="163000"/>
                        </a:lnSpc>
                        <a:tabLst/>
                      </a:pPr>
                      <a:endParaRPr lang="Arial" altLang="Arial" sz="1000" dirty="0"/>
                    </a:p>
                    <a:p>
                      <a:pPr algn="l" rtl="0" eaLnBrk="0">
                        <a:lnSpc>
                          <a:spcPct val="7529"/>
                        </a:lnSpc>
                        <a:tabLst/>
                      </a:pPr>
                      <a:endParaRPr lang="Arial" altLang="Arial" sz="100" dirty="0"/>
                    </a:p>
                    <a:p>
                      <a:pPr marL="408305" algn="l" rtl="0" eaLnBrk="0">
                        <a:lnSpc>
                          <a:spcPct val="97000"/>
                        </a:lnSpc>
                        <a:tabLst/>
                      </a:pPr>
                      <a:r>
                        <a:rPr sz="900" kern="0" spc="-10" dirty="0">
                          <a:solidFill>
                            <a:srgbClr val="000000">
                              <a:alpha val="100000"/>
                            </a:srgbClr>
                          </a:solidFill>
                          <a:latin typeface="SimSun"/>
                          <a:ea typeface="SimSun"/>
                          <a:cs typeface="SimSun"/>
                        </a:rPr>
                        <a:t>声音复核装置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rowSpan="3">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1000"/>
                        </a:lnSpc>
                        <a:tabLst/>
                      </a:pPr>
                      <a:endParaRPr lang="Arial" altLang="Arial" sz="200" dirty="0"/>
                    </a:p>
                    <a:p>
                      <a:pPr marL="77469" algn="l" rtl="0" eaLnBrk="0">
                        <a:lnSpc>
                          <a:spcPct val="96000"/>
                        </a:lnSpc>
                        <a:spcBef>
                          <a:spcPts val="2"/>
                        </a:spcBef>
                        <a:tabLst/>
                      </a:pPr>
                      <a:r>
                        <a:rPr sz="900" kern="0" spc="-10" dirty="0">
                          <a:solidFill>
                            <a:srgbClr val="000000">
                              <a:alpha val="100000"/>
                            </a:srgbClr>
                          </a:solidFill>
                          <a:latin typeface="SimSun"/>
                          <a:ea typeface="SimSun"/>
                          <a:cs typeface="SimSun"/>
                        </a:rPr>
                        <a:t>前厅（大堂）服务台</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1000"/>
                        </a:lnSpc>
                        <a:tabLst/>
                      </a:pPr>
                      <a:endParaRPr lang="Arial" altLang="Arial" sz="200" dirty="0"/>
                    </a:p>
                    <a:p>
                      <a:pPr marL="106679" algn="l" rtl="0" eaLnBrk="0">
                        <a:lnSpc>
                          <a:spcPct val="97000"/>
                        </a:lnSpc>
                        <a:spcBef>
                          <a:spcPts val="2"/>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0000"/>
                        </a:lnSpc>
                        <a:tabLst/>
                      </a:pPr>
                      <a:endParaRPr lang="Arial" altLang="Arial" sz="400" dirty="0"/>
                    </a:p>
                    <a:p>
                      <a:pPr marL="154939" algn="l" rtl="0" eaLnBrk="0">
                        <a:lnSpc>
                          <a:spcPct val="79000"/>
                        </a:lnSpc>
                        <a:spcBef>
                          <a:spcPts val="5"/>
                        </a:spcBef>
                        <a:tabLst/>
                      </a:pPr>
                      <a:r>
                        <a:rPr sz="900" kern="0" spc="-20" dirty="0">
                          <a:solidFill>
                            <a:srgbClr val="000000">
                              <a:alpha val="100000"/>
                            </a:srgbClr>
                          </a:solidFill>
                          <a:latin typeface="SimSun"/>
                          <a:ea typeface="SimSun"/>
                          <a:cs typeface="SimSun"/>
                        </a:rPr>
                        <a:t>36</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v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2000"/>
                        </a:lnSpc>
                        <a:tabLst/>
                      </a:pPr>
                      <a:endParaRPr lang="Arial" altLang="Arial" sz="200" dirty="0"/>
                    </a:p>
                    <a:p>
                      <a:pPr marL="78739" algn="l" rtl="0" eaLnBrk="0">
                        <a:lnSpc>
                          <a:spcPct val="96000"/>
                        </a:lnSpc>
                        <a:spcBef>
                          <a:spcPts val="1"/>
                        </a:spcBef>
                        <a:tabLst/>
                      </a:pPr>
                      <a:r>
                        <a:rPr sz="900" kern="0" spc="-10" dirty="0">
                          <a:solidFill>
                            <a:srgbClr val="000000">
                              <a:alpha val="100000"/>
                            </a:srgbClr>
                          </a:solidFill>
                          <a:latin typeface="SimSun"/>
                          <a:ea typeface="SimSun"/>
                          <a:cs typeface="SimSun"/>
                        </a:rPr>
                        <a:t>纠纷接待处、客户服务中心</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2000"/>
                        </a:lnSpc>
                        <a:tabLst/>
                      </a:pPr>
                      <a:endParaRPr lang="Arial" altLang="Arial" sz="200" dirty="0"/>
                    </a:p>
                    <a:p>
                      <a:pPr marL="106679"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184">
                <a:tc>
                  <a:txBody>
                    <a:bodyPr/>
                    <a:lstStyle/>
                    <a:p>
                      <a:pPr algn="l" rtl="0" eaLnBrk="0">
                        <a:lnSpc>
                          <a:spcPct val="105000"/>
                        </a:lnSpc>
                        <a:tabLst/>
                      </a:pPr>
                      <a:endParaRPr lang="Arial" altLang="Arial" sz="400" dirty="0"/>
                    </a:p>
                    <a:p>
                      <a:pPr marL="154939" algn="l" rtl="0" eaLnBrk="0">
                        <a:lnSpc>
                          <a:spcPct val="79000"/>
                        </a:lnSpc>
                        <a:spcBef>
                          <a:spcPts val="2"/>
                        </a:spcBef>
                        <a:tabLst/>
                      </a:pPr>
                      <a:r>
                        <a:rPr sz="900" kern="0" spc="-20" dirty="0">
                          <a:solidFill>
                            <a:srgbClr val="000000">
                              <a:alpha val="100000"/>
                            </a:srgbClr>
                          </a:solidFill>
                          <a:latin typeface="SimSun"/>
                          <a:ea typeface="SimSun"/>
                          <a:cs typeface="SimSun"/>
                        </a:rPr>
                        <a:t>37</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v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80010" algn="l" rtl="0" eaLnBrk="0">
                        <a:lnSpc>
                          <a:spcPct val="96000"/>
                        </a:lnSpc>
                        <a:spcBef>
                          <a:spcPts val="3"/>
                        </a:spcBef>
                        <a:tabLst/>
                      </a:pPr>
                      <a:r>
                        <a:rPr sz="900" kern="0" spc="-20" dirty="0">
                          <a:solidFill>
                            <a:srgbClr val="000000">
                              <a:alpha val="100000"/>
                            </a:srgbClr>
                          </a:solidFill>
                          <a:latin typeface="SimSun"/>
                          <a:ea typeface="SimSun"/>
                          <a:cs typeface="SimSun"/>
                        </a:rPr>
                        <a:t>收银柜台</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106679" algn="l" rtl="0" eaLnBrk="0">
                        <a:lnSpc>
                          <a:spcPct val="97000"/>
                        </a:lnSpc>
                        <a:spcBef>
                          <a:spcPts val="3"/>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2090">
                <a:tc>
                  <a:txBody>
                    <a:bodyPr/>
                    <a:lstStyle/>
                    <a:p>
                      <a:pPr algn="l" rtl="0" eaLnBrk="0">
                        <a:lnSpc>
                          <a:spcPct val="105000"/>
                        </a:lnSpc>
                        <a:tabLst/>
                      </a:pPr>
                      <a:endParaRPr lang="Arial" altLang="Arial" sz="400" dirty="0"/>
                    </a:p>
                    <a:p>
                      <a:pPr marL="154939" algn="l" rtl="0" eaLnBrk="0">
                        <a:lnSpc>
                          <a:spcPct val="79000"/>
                        </a:lnSpc>
                        <a:spcBef>
                          <a:spcPts val="3"/>
                        </a:spcBef>
                        <a:tabLst/>
                      </a:pPr>
                      <a:r>
                        <a:rPr sz="900" kern="0" spc="-20" dirty="0">
                          <a:solidFill>
                            <a:srgbClr val="000000">
                              <a:alpha val="100000"/>
                            </a:srgbClr>
                          </a:solidFill>
                          <a:latin typeface="SimSun"/>
                          <a:ea typeface="SimSun"/>
                          <a:cs typeface="SimSun"/>
                        </a:rPr>
                        <a:t>38</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rtl="0" eaLnBrk="0">
                        <a:lnSpc>
                          <a:spcPct val="148000"/>
                        </a:lnSpc>
                        <a:tabLst/>
                      </a:pPr>
                      <a:endParaRPr lang="Arial" altLang="Arial" sz="200" dirty="0"/>
                    </a:p>
                    <a:p>
                      <a:pPr marL="351154" algn="l" rtl="0" eaLnBrk="0">
                        <a:lnSpc>
                          <a:spcPct val="97000"/>
                        </a:lnSpc>
                        <a:spcBef>
                          <a:spcPts val="2"/>
                        </a:spcBef>
                        <a:tabLst/>
                      </a:pPr>
                      <a:r>
                        <a:rPr sz="900" kern="0" spc="-10" dirty="0">
                          <a:solidFill>
                            <a:srgbClr val="000000">
                              <a:alpha val="100000"/>
                            </a:srgbClr>
                          </a:solidFill>
                          <a:latin typeface="SimSun"/>
                          <a:ea typeface="SimSun"/>
                          <a:cs typeface="SimSun"/>
                        </a:rPr>
                        <a:t>安防中心控制室</a:t>
                      </a:r>
                      <a:endParaRPr lang="SimSun" altLang="SimSun" sz="900" dirty="0"/>
                    </a:p>
                  </a:txBody>
                  <a:tcPr marL="0" marR="0" marT="0" marB="0" vert="horz">
                    <a:lnL w="6350"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74930" algn="l" rtl="0" eaLnBrk="0">
                        <a:lnSpc>
                          <a:spcPct val="96000"/>
                        </a:lnSpc>
                        <a:spcBef>
                          <a:spcPts val="1"/>
                        </a:spcBef>
                        <a:tabLst/>
                      </a:pPr>
                      <a:r>
                        <a:rPr sz="900" kern="0" spc="0" dirty="0">
                          <a:solidFill>
                            <a:srgbClr val="000000">
                              <a:alpha val="100000"/>
                            </a:srgbClr>
                          </a:solidFill>
                          <a:latin typeface="SimSun"/>
                          <a:ea typeface="SimSun"/>
                          <a:cs typeface="SimSun"/>
                        </a:rPr>
                        <a:t>视频安防监控、入侵和紧急报警的</a:t>
                      </a:r>
                      <a:r>
                        <a:rPr sz="900" kern="0" spc="-10" dirty="0">
                          <a:solidFill>
                            <a:srgbClr val="000000">
                              <a:alpha val="100000"/>
                            </a:srgbClr>
                          </a:solidFill>
                          <a:latin typeface="SimSun"/>
                          <a:ea typeface="SimSun"/>
                          <a:cs typeface="SimSun"/>
                        </a:rPr>
                        <a:t>终端设备</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106679" algn="l" rtl="0" eaLnBrk="0">
                        <a:lnSpc>
                          <a:spcPct val="97000"/>
                        </a:lnSpc>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31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5745">
                <a:tc>
                  <a:txBody>
                    <a:bodyPr/>
                    <a:lstStyle/>
                    <a:p>
                      <a:pPr algn="l" rtl="0" eaLnBrk="0">
                        <a:lnSpc>
                          <a:spcPct val="110000"/>
                        </a:lnSpc>
                        <a:tabLst/>
                      </a:pPr>
                      <a:endParaRPr lang="Arial" altLang="Arial" sz="500" dirty="0"/>
                    </a:p>
                    <a:p>
                      <a:pPr marL="154939" algn="l" rtl="0" eaLnBrk="0">
                        <a:lnSpc>
                          <a:spcPct val="79000"/>
                        </a:lnSpc>
                        <a:spcBef>
                          <a:spcPts val="1"/>
                        </a:spcBef>
                        <a:tabLst/>
                      </a:pPr>
                      <a:r>
                        <a:rPr sz="900" kern="0" spc="-20" dirty="0">
                          <a:solidFill>
                            <a:srgbClr val="000000">
                              <a:alpha val="100000"/>
                            </a:srgbClr>
                          </a:solidFill>
                          <a:latin typeface="SimSun"/>
                          <a:ea typeface="SimSun"/>
                          <a:cs typeface="SimSun"/>
                        </a:rPr>
                        <a:t>39</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rtl="0" eaLnBrk="0">
                        <a:lnSpc>
                          <a:spcPct val="128000"/>
                        </a:lnSpc>
                        <a:tabLst/>
                      </a:pPr>
                      <a:endParaRPr lang="Arial" altLang="Arial" sz="300" dirty="0"/>
                    </a:p>
                    <a:p>
                      <a:pPr marL="115570" algn="l" rtl="0" eaLnBrk="0">
                        <a:lnSpc>
                          <a:spcPct val="85000"/>
                        </a:lnSpc>
                        <a:spcBef>
                          <a:spcPts val="4"/>
                        </a:spcBef>
                        <a:tabLst/>
                      </a:pPr>
                      <a:r>
                        <a:rPr sz="900" kern="0" spc="-40" dirty="0">
                          <a:solidFill>
                            <a:srgbClr val="000000">
                              <a:alpha val="100000"/>
                            </a:srgbClr>
                          </a:solidFill>
                          <a:latin typeface="SimSun"/>
                          <a:ea typeface="SimSun"/>
                          <a:cs typeface="SimSun"/>
                        </a:rPr>
                        <a:t>电话</a:t>
                      </a:r>
                      <a:endParaRPr lang="SimSun" altLang="SimSun" sz="900" dirty="0"/>
                    </a:p>
                    <a:p>
                      <a:pPr marL="102235" algn="l" rtl="0" eaLnBrk="0">
                        <a:lnSpc>
                          <a:spcPct val="93000"/>
                        </a:lnSpc>
                        <a:spcBef>
                          <a:spcPts val="4"/>
                        </a:spcBef>
                        <a:tabLst/>
                      </a:pPr>
                      <a:r>
                        <a:rPr sz="900" kern="0" spc="-20" dirty="0">
                          <a:solidFill>
                            <a:srgbClr val="000000">
                              <a:alpha val="100000"/>
                            </a:srgbClr>
                          </a:solidFill>
                          <a:latin typeface="SimSun"/>
                          <a:ea typeface="SimSun"/>
                          <a:cs typeface="SimSun"/>
                        </a:rPr>
                        <a:t>通讯</a:t>
                      </a:r>
                      <a:endParaRPr lang="SimSun" altLang="SimSun" sz="900" dirty="0"/>
                    </a:p>
                    <a:p>
                      <a:pPr marL="104139" algn="l" rtl="0" eaLnBrk="0">
                        <a:lnSpc>
                          <a:spcPts val="1115"/>
                        </a:lnSpc>
                        <a:tabLst/>
                      </a:pPr>
                      <a:r>
                        <a:rPr sz="900" kern="0" spc="-30" dirty="0">
                          <a:solidFill>
                            <a:srgbClr val="000000">
                              <a:alpha val="100000"/>
                            </a:srgbClr>
                          </a:solidFill>
                          <a:latin typeface="SimSun"/>
                          <a:ea typeface="SimSun"/>
                          <a:cs typeface="SimSun"/>
                        </a:rPr>
                        <a:t>系统</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7000"/>
                        </a:lnSpc>
                        <a:tabLst/>
                      </a:pPr>
                      <a:endParaRPr lang="Arial" altLang="Arial" sz="400" dirty="0"/>
                    </a:p>
                    <a:p>
                      <a:pPr marL="197485" algn="l" rtl="0" eaLnBrk="0">
                        <a:lnSpc>
                          <a:spcPct val="96000"/>
                        </a:lnSpc>
                        <a:spcBef>
                          <a:spcPts val="5"/>
                        </a:spcBef>
                        <a:tabLst/>
                      </a:pPr>
                      <a:r>
                        <a:rPr sz="900" kern="0" spc="-10" dirty="0">
                          <a:solidFill>
                            <a:srgbClr val="000000">
                              <a:alpha val="100000"/>
                            </a:srgbClr>
                          </a:solidFill>
                          <a:latin typeface="SimSun"/>
                          <a:ea typeface="SimSun"/>
                          <a:cs typeface="SimSun"/>
                        </a:rPr>
                        <a:t>来电号码显示</a:t>
                      </a:r>
                      <a:endParaRPr lang="SimSun" altLang="SimSun" sz="900" dirty="0"/>
                    </a:p>
                  </a:txBody>
                  <a:tcPr marL="0" marR="0" marT="0" marB="0" vert="horz">
                    <a:lnL w="6350"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400" dirty="0"/>
                    </a:p>
                    <a:p>
                      <a:pPr marL="74930" algn="l" rtl="0" eaLnBrk="0">
                        <a:lnSpc>
                          <a:spcPct val="97000"/>
                        </a:lnSpc>
                        <a:spcBef>
                          <a:spcPts val="2"/>
                        </a:spcBef>
                        <a:tabLst/>
                      </a:pPr>
                      <a:r>
                        <a:rPr sz="900" kern="0" spc="-10" dirty="0">
                          <a:solidFill>
                            <a:srgbClr val="000000">
                              <a:alpha val="100000"/>
                            </a:srgbClr>
                          </a:solidFill>
                          <a:latin typeface="SimSun"/>
                          <a:ea typeface="SimSun"/>
                          <a:cs typeface="SimSun"/>
                        </a:rPr>
                        <a:t>对外公开的直线电话</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7000"/>
                        </a:lnSpc>
                        <a:tabLst/>
                      </a:pPr>
                      <a:endParaRPr lang="Arial" altLang="Arial" sz="400" dirty="0"/>
                    </a:p>
                    <a:p>
                      <a:pPr marL="106679" algn="l" rtl="0" eaLnBrk="0">
                        <a:lnSpc>
                          <a:spcPct val="97000"/>
                        </a:lnSpc>
                        <a:spcBef>
                          <a:spcPts val="4"/>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31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015">
                <a:tc>
                  <a:txBody>
                    <a:bodyPr/>
                    <a:lstStyle/>
                    <a:p>
                      <a:pPr algn="l" rtl="0" eaLnBrk="0">
                        <a:lnSpc>
                          <a:spcPct val="111000"/>
                        </a:lnSpc>
                        <a:tabLst/>
                      </a:pPr>
                      <a:endParaRPr lang="Arial" altLang="Arial" sz="500" dirty="0"/>
                    </a:p>
                    <a:p>
                      <a:pPr marL="151764" algn="l" rtl="0" eaLnBrk="0">
                        <a:lnSpc>
                          <a:spcPct val="79000"/>
                        </a:lnSpc>
                        <a:spcBef>
                          <a:spcPts val="4"/>
                        </a:spcBef>
                        <a:tabLst/>
                      </a:pPr>
                      <a:r>
                        <a:rPr sz="900" kern="0" spc="-20" dirty="0">
                          <a:solidFill>
                            <a:srgbClr val="000000">
                              <a:alpha val="100000"/>
                            </a:srgbClr>
                          </a:solidFill>
                          <a:latin typeface="SimSun"/>
                          <a:ea typeface="SimSun"/>
                          <a:cs typeface="SimSun"/>
                        </a:rPr>
                        <a:t>40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9000"/>
                        </a:lnSpc>
                        <a:tabLst/>
                      </a:pPr>
                      <a:endParaRPr lang="Arial" altLang="Arial" sz="400" dirty="0"/>
                    </a:p>
                    <a:p>
                      <a:pPr marL="325120" algn="l" rtl="0" eaLnBrk="0">
                        <a:lnSpc>
                          <a:spcPct val="97000"/>
                        </a:lnSpc>
                        <a:spcBef>
                          <a:spcPts val="4"/>
                        </a:spcBef>
                        <a:tabLst/>
                      </a:pPr>
                      <a:r>
                        <a:rPr sz="900" kern="0" spc="-30" dirty="0">
                          <a:solidFill>
                            <a:srgbClr val="000000">
                              <a:alpha val="100000"/>
                            </a:srgbClr>
                          </a:solidFill>
                          <a:latin typeface="SimSun"/>
                          <a:ea typeface="SimSun"/>
                          <a:cs typeface="SimSun"/>
                        </a:rPr>
                        <a:t>电话录音</a:t>
                      </a:r>
                      <a:endParaRPr lang="SimSun" altLang="SimSun" sz="900" dirty="0"/>
                    </a:p>
                  </a:txBody>
                  <a:tcPr marL="0" marR="0" marT="0" marB="0" vert="horz">
                    <a:lnL w="6350"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8000"/>
                        </a:lnSpc>
                        <a:tabLst/>
                      </a:pPr>
                      <a:endParaRPr lang="Arial" altLang="Arial" sz="400" dirty="0"/>
                    </a:p>
                    <a:p>
                      <a:pPr marL="74930" algn="l" rtl="0" eaLnBrk="0">
                        <a:lnSpc>
                          <a:spcPct val="97000"/>
                        </a:lnSpc>
                        <a:spcBef>
                          <a:spcPts val="1"/>
                        </a:spcBef>
                        <a:tabLst/>
                      </a:pPr>
                      <a:r>
                        <a:rPr sz="900" kern="0" spc="-10" dirty="0">
                          <a:solidFill>
                            <a:srgbClr val="000000">
                              <a:alpha val="100000"/>
                            </a:srgbClr>
                          </a:solidFill>
                          <a:latin typeface="SimSun"/>
                          <a:ea typeface="SimSun"/>
                          <a:cs typeface="SimSun"/>
                        </a:rPr>
                        <a:t>对外公开的直线电话</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9000"/>
                        </a:lnSpc>
                        <a:tabLst/>
                      </a:pPr>
                      <a:endParaRPr lang="Arial" altLang="Arial" sz="400" dirty="0"/>
                    </a:p>
                    <a:p>
                      <a:pPr marL="106679" algn="l" rtl="0" eaLnBrk="0">
                        <a:lnSpc>
                          <a:spcPct val="97000"/>
                        </a:lnSpc>
                        <a:spcBef>
                          <a:spcPts val="4"/>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31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8630">
                <a:tc>
                  <a:txBody>
                    <a:bodyPr/>
                    <a:lstStyle/>
                    <a:p>
                      <a:pPr algn="l" rtl="0" eaLnBrk="0">
                        <a:lnSpc>
                          <a:spcPct val="127000"/>
                        </a:lnSpc>
                        <a:tabLst/>
                      </a:pPr>
                      <a:endParaRPr lang="Arial" altLang="Arial" sz="1000" dirty="0"/>
                    </a:p>
                    <a:p>
                      <a:pPr algn="l" rtl="0" eaLnBrk="0">
                        <a:lnSpc>
                          <a:spcPct val="7081"/>
                        </a:lnSpc>
                        <a:tabLst/>
                      </a:pPr>
                      <a:endParaRPr lang="Arial" altLang="Arial" sz="100" dirty="0"/>
                    </a:p>
                    <a:p>
                      <a:pPr marL="151764" algn="l" rtl="0" eaLnBrk="0">
                        <a:lnSpc>
                          <a:spcPct val="79000"/>
                        </a:lnSpc>
                        <a:tabLst/>
                      </a:pPr>
                      <a:r>
                        <a:rPr sz="900" kern="0" spc="-20" dirty="0">
                          <a:solidFill>
                            <a:srgbClr val="000000">
                              <a:alpha val="100000"/>
                            </a:srgbClr>
                          </a:solidFill>
                          <a:latin typeface="SimSun"/>
                          <a:ea typeface="SimSun"/>
                          <a:cs typeface="SimSun"/>
                        </a:rPr>
                        <a:t>41</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l" rtl="0" eaLnBrk="0">
                        <a:lnSpc>
                          <a:spcPct val="127000"/>
                        </a:lnSpc>
                        <a:tabLst/>
                      </a:pPr>
                      <a:endParaRPr lang="Arial" altLang="Arial" sz="1000" dirty="0"/>
                    </a:p>
                    <a:p>
                      <a:pPr algn="l" rtl="0" eaLnBrk="0">
                        <a:lnSpc>
                          <a:spcPct val="128000"/>
                        </a:lnSpc>
                        <a:tabLst/>
                      </a:pPr>
                      <a:endParaRPr lang="Arial" altLang="Arial" sz="1000" dirty="0"/>
                    </a:p>
                    <a:p>
                      <a:pPr marL="104775" algn="l" rtl="0" eaLnBrk="0">
                        <a:lnSpc>
                          <a:spcPct val="85000"/>
                        </a:lnSpc>
                        <a:spcBef>
                          <a:spcPts val="5"/>
                        </a:spcBef>
                        <a:tabLst/>
                      </a:pPr>
                      <a:r>
                        <a:rPr sz="900" kern="0" spc="-20" dirty="0">
                          <a:solidFill>
                            <a:srgbClr val="000000">
                              <a:alpha val="100000"/>
                            </a:srgbClr>
                          </a:solidFill>
                          <a:latin typeface="SimSun"/>
                          <a:ea typeface="SimSun"/>
                          <a:cs typeface="SimSun"/>
                        </a:rPr>
                        <a:t>实体</a:t>
                      </a:r>
                      <a:endParaRPr lang="SimSun" altLang="SimSun" sz="900" dirty="0"/>
                    </a:p>
                    <a:p>
                      <a:pPr marL="109220" algn="l" rtl="0" eaLnBrk="0">
                        <a:lnSpc>
                          <a:spcPts val="1559"/>
                        </a:lnSpc>
                        <a:tabLst/>
                      </a:pPr>
                      <a:r>
                        <a:rPr sz="900" kern="0" spc="-30" dirty="0">
                          <a:solidFill>
                            <a:srgbClr val="000000">
                              <a:alpha val="100000"/>
                            </a:srgbClr>
                          </a:solidFill>
                          <a:latin typeface="SimSun"/>
                          <a:ea typeface="SimSun"/>
                          <a:cs typeface="SimSun"/>
                        </a:rPr>
                        <a:t>防护</a:t>
                      </a:r>
                      <a:endParaRPr lang="SimSun" altLang="SimSun" sz="900" dirty="0"/>
                    </a:p>
                  </a:txBody>
                  <a:tcPr marL="0" marR="0" marT="0" marB="0" vert="horz">
                    <a:lnL w="6350"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300" dirty="0"/>
                    </a:p>
                    <a:p>
                      <a:pPr marL="90169" algn="l" rtl="0" eaLnBrk="0">
                        <a:lnSpc>
                          <a:spcPct val="93000"/>
                        </a:lnSpc>
                        <a:spcBef>
                          <a:spcPts val="1"/>
                        </a:spcBef>
                        <a:tabLst/>
                      </a:pPr>
                      <a:r>
                        <a:rPr sz="900" kern="0" spc="-20" dirty="0">
                          <a:solidFill>
                            <a:srgbClr val="000000">
                              <a:alpha val="100000"/>
                            </a:srgbClr>
                          </a:solidFill>
                          <a:latin typeface="SimSun"/>
                          <a:ea typeface="SimSun"/>
                          <a:cs typeface="SimSun"/>
                        </a:rPr>
                        <a:t>防盗安全门、金属</a:t>
                      </a:r>
                      <a:endParaRPr lang="SimSun" altLang="SimSun" sz="900" dirty="0"/>
                    </a:p>
                    <a:p>
                      <a:pPr marL="90169" algn="l" rtl="0" eaLnBrk="0">
                        <a:lnSpc>
                          <a:spcPct val="93000"/>
                        </a:lnSpc>
                        <a:spcBef>
                          <a:spcPts val="4"/>
                        </a:spcBef>
                        <a:tabLst/>
                      </a:pPr>
                      <a:r>
                        <a:rPr sz="900" kern="0" spc="-20" dirty="0">
                          <a:solidFill>
                            <a:srgbClr val="000000">
                              <a:alpha val="100000"/>
                            </a:srgbClr>
                          </a:solidFill>
                          <a:latin typeface="SimSun"/>
                          <a:ea typeface="SimSun"/>
                          <a:cs typeface="SimSun"/>
                        </a:rPr>
                        <a:t>防护门或金属卷帘</a:t>
                      </a:r>
                      <a:endParaRPr lang="SimSun" altLang="SimSun" sz="900" dirty="0"/>
                    </a:p>
                    <a:p>
                      <a:pPr marL="495934" algn="l" rtl="0" eaLnBrk="0">
                        <a:lnSpc>
                          <a:spcPct val="97000"/>
                        </a:lnSpc>
                        <a:spcBef>
                          <a:spcPts val="10"/>
                        </a:spcBef>
                        <a:tabLst/>
                      </a:pPr>
                      <a:r>
                        <a:rPr sz="900" kern="0" spc="-10" dirty="0">
                          <a:solidFill>
                            <a:srgbClr val="000000">
                              <a:alpha val="100000"/>
                            </a:srgbClr>
                          </a:solidFill>
                          <a:latin typeface="SimSun"/>
                          <a:ea typeface="SimSun"/>
                          <a:cs typeface="SimSun"/>
                        </a:rPr>
                        <a:t>门</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1000" dirty="0"/>
                    </a:p>
                    <a:p>
                      <a:pPr marL="78105" algn="l" rtl="0" eaLnBrk="0">
                        <a:lnSpc>
                          <a:spcPct val="97000"/>
                        </a:lnSpc>
                        <a:spcBef>
                          <a:spcPts val="3"/>
                        </a:spcBef>
                        <a:tabLst/>
                      </a:pPr>
                      <a:r>
                        <a:rPr sz="900" kern="0" spc="-10" dirty="0">
                          <a:solidFill>
                            <a:srgbClr val="000000">
                              <a:alpha val="100000"/>
                            </a:srgbClr>
                          </a:solidFill>
                          <a:latin typeface="SimSun"/>
                          <a:ea typeface="SimSun"/>
                          <a:cs typeface="SimSun"/>
                        </a:rPr>
                        <a:t>商店与外界相通出入口</a:t>
                      </a:r>
                      <a:endParaRPr lang="SimSun" altLang="SimSun" sz="900" dirty="0"/>
                    </a:p>
                  </a:txBody>
                  <a:tcPr marL="0" marR="0" marT="0" marB="0" vert="horz">
                    <a:lnL w="31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1000" dirty="0"/>
                    </a:p>
                    <a:p>
                      <a:pPr algn="l" rtl="0" eaLnBrk="0">
                        <a:lnSpc>
                          <a:spcPct val="8344"/>
                        </a:lnSpc>
                        <a:tabLst/>
                      </a:pPr>
                      <a:endParaRPr lang="Arial" altLang="Arial" sz="100" dirty="0"/>
                    </a:p>
                    <a:p>
                      <a:pPr marL="106679" algn="l" rtl="0" eaLnBrk="0">
                        <a:lnSpc>
                          <a:spcPct val="97000"/>
                        </a:lnSpc>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5000"/>
                        </a:lnSpc>
                        <a:tabLst/>
                      </a:pPr>
                      <a:endParaRPr lang="Arial" altLang="Arial" sz="400" dirty="0"/>
                    </a:p>
                    <a:p>
                      <a:pPr marL="151764" algn="l" rtl="0" eaLnBrk="0">
                        <a:lnSpc>
                          <a:spcPct val="79000"/>
                        </a:lnSpc>
                        <a:spcBef>
                          <a:spcPts val="2"/>
                        </a:spcBef>
                        <a:tabLst/>
                      </a:pPr>
                      <a:r>
                        <a:rPr sz="900" kern="0" spc="-20" dirty="0">
                          <a:solidFill>
                            <a:srgbClr val="000000">
                              <a:alpha val="100000"/>
                            </a:srgbClr>
                          </a:solidFill>
                          <a:latin typeface="SimSun"/>
                          <a:ea typeface="SimSun"/>
                          <a:cs typeface="SimSun"/>
                        </a:rPr>
                        <a:t>42</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l" rtl="0" eaLnBrk="0">
                        <a:lnSpc>
                          <a:spcPct val="124000"/>
                        </a:lnSpc>
                        <a:tabLst/>
                      </a:pPr>
                      <a:endParaRPr lang="Arial" altLang="Arial" sz="1000" dirty="0"/>
                    </a:p>
                    <a:p>
                      <a:pPr marL="375284" indent="-285115" algn="l" rtl="0" eaLnBrk="0">
                        <a:lnSpc>
                          <a:spcPct val="95000"/>
                        </a:lnSpc>
                        <a:spcBef>
                          <a:spcPts val="1"/>
                        </a:spcBef>
                        <a:tabLst/>
                      </a:pPr>
                      <a:r>
                        <a:rPr sz="900" kern="0" spc="-20" dirty="0">
                          <a:solidFill>
                            <a:srgbClr val="000000">
                              <a:alpha val="100000"/>
                            </a:srgbClr>
                          </a:solidFill>
                          <a:latin typeface="SimSun"/>
                          <a:ea typeface="SimSun"/>
                          <a:cs typeface="SimSun"/>
                        </a:rPr>
                        <a:t>防盗安全门或金属</a:t>
                      </a:r>
                      <a:r>
                        <a:rPr sz="900" kern="0" spc="30" dirty="0">
                          <a:solidFill>
                            <a:srgbClr val="000000">
                              <a:alpha val="100000"/>
                            </a:srgbClr>
                          </a:solidFill>
                          <a:latin typeface="SimSun"/>
                          <a:ea typeface="SimSun"/>
                          <a:cs typeface="SimSun"/>
                        </a:rPr>
                        <a:t>  </a:t>
                      </a:r>
                      <a:r>
                        <a:rPr sz="900" kern="0" spc="-30" dirty="0">
                          <a:solidFill>
                            <a:srgbClr val="000000">
                              <a:alpha val="100000"/>
                            </a:srgbClr>
                          </a:solidFill>
                          <a:latin typeface="SimSun"/>
                          <a:ea typeface="SimSun"/>
                          <a:cs typeface="SimSun"/>
                        </a:rPr>
                        <a:t>防护门</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76835" algn="l" rtl="0" eaLnBrk="0">
                        <a:lnSpc>
                          <a:spcPct val="96000"/>
                        </a:lnSpc>
                        <a:spcBef>
                          <a:spcPts val="1"/>
                        </a:spcBef>
                        <a:tabLst/>
                      </a:pPr>
                      <a:r>
                        <a:rPr sz="900" kern="0" spc="-10" dirty="0">
                          <a:solidFill>
                            <a:srgbClr val="000000">
                              <a:alpha val="100000"/>
                            </a:srgbClr>
                          </a:solidFill>
                          <a:latin typeface="SimSun"/>
                          <a:ea typeface="SimSun"/>
                          <a:cs typeface="SimSun"/>
                        </a:rPr>
                        <a:t>现金暂存处出入口</a:t>
                      </a:r>
                      <a:endParaRPr lang="SimSun" altLang="SimSun" sz="900" dirty="0"/>
                    </a:p>
                  </a:txBody>
                  <a:tcPr marL="0" marR="0" marT="0" marB="0" vert="horz">
                    <a:lnL w="31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106679" algn="l" rtl="0" eaLnBrk="0">
                        <a:lnSpc>
                          <a:spcPct val="97000"/>
                        </a:lnSpc>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4000"/>
                        </a:lnSpc>
                        <a:tabLst/>
                      </a:pPr>
                      <a:endParaRPr lang="Arial" altLang="Arial" sz="400" dirty="0"/>
                    </a:p>
                    <a:p>
                      <a:pPr marL="151764" algn="l" rtl="0" eaLnBrk="0">
                        <a:lnSpc>
                          <a:spcPct val="79000"/>
                        </a:lnSpc>
                        <a:spcBef>
                          <a:spcPts val="4"/>
                        </a:spcBef>
                        <a:tabLst/>
                      </a:pPr>
                      <a:r>
                        <a:rPr sz="900" kern="0" spc="-20" dirty="0">
                          <a:solidFill>
                            <a:srgbClr val="000000">
                              <a:alpha val="100000"/>
                            </a:srgbClr>
                          </a:solidFill>
                          <a:latin typeface="SimSun"/>
                          <a:ea typeface="SimSun"/>
                          <a:cs typeface="SimSun"/>
                        </a:rPr>
                        <a:t>43</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74930" algn="l" rtl="0" eaLnBrk="0">
                        <a:lnSpc>
                          <a:spcPct val="96000"/>
                        </a:lnSpc>
                        <a:spcBef>
                          <a:spcPts val="1"/>
                        </a:spcBef>
                        <a:tabLst/>
                      </a:pPr>
                      <a:r>
                        <a:rPr sz="900" kern="0" spc="-10" dirty="0">
                          <a:solidFill>
                            <a:srgbClr val="000000">
                              <a:alpha val="100000"/>
                            </a:srgbClr>
                          </a:solidFill>
                          <a:latin typeface="SimSun"/>
                          <a:ea typeface="SimSun"/>
                          <a:cs typeface="SimSun"/>
                        </a:rPr>
                        <a:t>仓库出入口</a:t>
                      </a:r>
                      <a:endParaRPr lang="SimSun" altLang="SimSun" sz="900" dirty="0"/>
                    </a:p>
                  </a:txBody>
                  <a:tcPr marL="0" marR="0" marT="0" marB="0" vert="horz">
                    <a:lnL w="31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106679"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5264">
                <a:tc>
                  <a:txBody>
                    <a:bodyPr/>
                    <a:lstStyle/>
                    <a:p>
                      <a:pPr algn="l" rtl="0" eaLnBrk="0">
                        <a:lnSpc>
                          <a:spcPct val="110000"/>
                        </a:lnSpc>
                        <a:tabLst/>
                      </a:pPr>
                      <a:endParaRPr lang="Arial" altLang="Arial" sz="400" dirty="0"/>
                    </a:p>
                    <a:p>
                      <a:pPr marL="151764" algn="l" rtl="0" eaLnBrk="0">
                        <a:lnSpc>
                          <a:spcPct val="79000"/>
                        </a:lnSpc>
                        <a:spcBef>
                          <a:spcPts val="1"/>
                        </a:spcBef>
                        <a:tabLst/>
                      </a:pPr>
                      <a:r>
                        <a:rPr sz="900" kern="0" spc="-20" dirty="0">
                          <a:solidFill>
                            <a:srgbClr val="000000">
                              <a:alpha val="100000"/>
                            </a:srgbClr>
                          </a:solidFill>
                          <a:latin typeface="SimSun"/>
                          <a:ea typeface="SimSun"/>
                          <a:cs typeface="SimSun"/>
                        </a:rPr>
                        <a:t>44</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7000"/>
                        </a:lnSpc>
                        <a:tabLst/>
                      </a:pPr>
                      <a:endParaRPr lang="Arial" altLang="Arial" sz="300" dirty="0"/>
                    </a:p>
                    <a:p>
                      <a:pPr marL="76200" algn="l" rtl="0" eaLnBrk="0">
                        <a:lnSpc>
                          <a:spcPct val="96000"/>
                        </a:lnSpc>
                        <a:spcBef>
                          <a:spcPts val="2"/>
                        </a:spcBef>
                        <a:tabLst/>
                      </a:pPr>
                      <a:r>
                        <a:rPr sz="900" kern="0" spc="0" dirty="0">
                          <a:solidFill>
                            <a:srgbClr val="000000">
                              <a:alpha val="100000"/>
                            </a:srgbClr>
                          </a:solidFill>
                          <a:latin typeface="SimSun"/>
                          <a:ea typeface="SimSun"/>
                          <a:cs typeface="SimSun"/>
                        </a:rPr>
                        <a:t>财务室、贵重商品防盗保险柜存放</a:t>
                      </a:r>
                      <a:r>
                        <a:rPr sz="900" kern="0" spc="-10" dirty="0">
                          <a:solidFill>
                            <a:srgbClr val="000000">
                              <a:alpha val="100000"/>
                            </a:srgbClr>
                          </a:solidFill>
                          <a:latin typeface="SimSun"/>
                          <a:ea typeface="SimSun"/>
                          <a:cs typeface="SimSun"/>
                        </a:rPr>
                        <a:t>处出入口</a:t>
                      </a:r>
                      <a:endParaRPr lang="SimSun" altLang="SimSun" sz="900" dirty="0"/>
                    </a:p>
                  </a:txBody>
                  <a:tcPr marL="0" marR="0" marT="0" marB="0" vert="horz">
                    <a:lnL w="31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7000"/>
                        </a:lnSpc>
                        <a:tabLst/>
                      </a:pPr>
                      <a:endParaRPr lang="Arial" altLang="Arial" sz="300" dirty="0"/>
                    </a:p>
                    <a:p>
                      <a:pPr marL="106679" algn="l" rtl="0" eaLnBrk="0">
                        <a:lnSpc>
                          <a:spcPct val="97000"/>
                        </a:lnSpc>
                        <a:spcBef>
                          <a:spcPts val="2"/>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68" name="textbox 68"/>
          <p:cNvSpPr/>
          <p:nvPr/>
        </p:nvSpPr>
        <p:spPr>
          <a:xfrm>
            <a:off x="888777" y="902789"/>
            <a:ext cx="4596765" cy="345440"/>
          </a:xfrm>
          <a:prstGeom prst="rect">
            <a:avLst/>
          </a:prstGeom>
        </p:spPr>
        <p:txBody>
          <a:bodyPr vert="horz" wrap="square" lIns="0" tIns="0" rIns="0" bIns="0"/>
          <a:lstStyle/>
          <a:p>
            <a:pPr algn="l" rtl="0" eaLnBrk="0">
              <a:lnSpc>
                <a:spcPct val="79785"/>
              </a:lnSpc>
              <a:tabLst/>
            </a:pPr>
            <a:endParaRPr lang="Arial" altLang="Arial" sz="100" dirty="0"/>
          </a:p>
          <a:p>
            <a:pPr marL="12700" algn="l" rtl="0" eaLnBrk="0">
              <a:lnSpc>
                <a:spcPct val="99000"/>
              </a:lnSpc>
              <a:tabLst/>
            </a:pPr>
            <a:r>
              <a:rPr sz="900" kern="0" spc="0" dirty="0">
                <a:solidFill>
                  <a:srgbClr val="000000">
                    <a:alpha val="100000"/>
                  </a:srgbClr>
                </a:solidFill>
                <a:latin typeface="SimSun"/>
                <a:ea typeface="SimSun"/>
                <a:cs typeface="SimSun"/>
              </a:rPr>
              <a:t>DB31/T 329.9-2</a:t>
            </a:r>
            <a:r>
              <a:rPr sz="900" kern="0" spc="-10" dirty="0">
                <a:solidFill>
                  <a:srgbClr val="000000">
                    <a:alpha val="100000"/>
                  </a:srgbClr>
                </a:solidFill>
                <a:latin typeface="SimSun"/>
                <a:ea typeface="SimSun"/>
                <a:cs typeface="SimSun"/>
              </a:rPr>
              <a:t>018</a:t>
            </a:r>
            <a:endParaRPr lang="SimSun" altLang="SimSun" sz="900" dirty="0"/>
          </a:p>
          <a:p>
            <a:pPr marL="1370330" algn="l" rtl="0" eaLnBrk="0">
              <a:lnSpc>
                <a:spcPct val="100000"/>
              </a:lnSpc>
              <a:spcBef>
                <a:spcPts val="254"/>
              </a:spcBef>
              <a:tabLst/>
            </a:pPr>
            <a:r>
              <a:rPr sz="1000" kern="0" spc="30" dirty="0">
                <a:solidFill>
                  <a:srgbClr val="000000">
                    <a:alpha val="100000"/>
                  </a:srgbClr>
                </a:solidFill>
                <a:latin typeface="SimHei"/>
                <a:ea typeface="SimHei"/>
                <a:cs typeface="SimHei"/>
              </a:rPr>
              <a:t>表</a:t>
            </a:r>
            <a:r>
              <a:rPr sz="1000" kern="0" spc="-210" dirty="0">
                <a:solidFill>
                  <a:srgbClr val="000000">
                    <a:alpha val="100000"/>
                  </a:srgbClr>
                </a:solidFill>
                <a:latin typeface="SimHei"/>
                <a:ea typeface="SimHei"/>
                <a:cs typeface="SimHei"/>
              </a:rPr>
              <a:t> </a:t>
            </a:r>
            <a:r>
              <a:rPr sz="1000" kern="0" spc="30" dirty="0">
                <a:solidFill>
                  <a:srgbClr val="000000">
                    <a:alpha val="100000"/>
                  </a:srgbClr>
                </a:solidFill>
                <a:latin typeface="SimHei"/>
                <a:ea typeface="SimHei"/>
                <a:cs typeface="SimHei"/>
              </a:rPr>
              <a:t>2</a:t>
            </a:r>
            <a:r>
              <a:rPr sz="1000" kern="0" spc="30" dirty="0">
                <a:solidFill>
                  <a:srgbClr val="000000">
                    <a:alpha val="100000"/>
                  </a:srgbClr>
                </a:solidFill>
                <a:latin typeface="SimHei"/>
                <a:ea typeface="SimHei"/>
                <a:cs typeface="SimHei"/>
              </a:rPr>
              <a:t> </a:t>
            </a:r>
            <a:r>
              <a:rPr sz="1000" kern="0" spc="30" dirty="0">
                <a:solidFill>
                  <a:srgbClr val="000000">
                    <a:alpha val="100000"/>
                  </a:srgbClr>
                </a:solidFill>
                <a:latin typeface="SimHei"/>
                <a:ea typeface="SimHei"/>
                <a:cs typeface="SimHei"/>
              </a:rPr>
              <a:t>贵重商品店（柜）安全</a:t>
            </a:r>
            <a:r>
              <a:rPr sz="1000" kern="0" spc="20" dirty="0">
                <a:solidFill>
                  <a:srgbClr val="000000">
                    <a:alpha val="100000"/>
                  </a:srgbClr>
                </a:solidFill>
                <a:latin typeface="SimHei"/>
                <a:ea typeface="SimHei"/>
                <a:cs typeface="SimHei"/>
              </a:rPr>
              <a:t>技术防范系统配置表（续）</a:t>
            </a:r>
            <a:endParaRPr lang="SimHei" altLang="SimHei" sz="1000" dirty="0"/>
          </a:p>
        </p:txBody>
      </p:sp>
      <p:sp>
        <p:nvSpPr>
          <p:cNvPr id="70" name="textbox 70"/>
          <p:cNvSpPr/>
          <p:nvPr/>
        </p:nvSpPr>
        <p:spPr>
          <a:xfrm>
            <a:off x="891441" y="9857674"/>
            <a:ext cx="78739" cy="131445"/>
          </a:xfrm>
          <a:prstGeom prst="rect">
            <a:avLst/>
          </a:prstGeom>
        </p:spPr>
        <p:txBody>
          <a:bodyPr vert="horz" wrap="square" lIns="0" tIns="0" rIns="0" bIns="0"/>
          <a:lstStyle/>
          <a:p>
            <a:pPr algn="l" rtl="0" eaLnBrk="0">
              <a:lnSpc>
                <a:spcPct val="83721"/>
              </a:lnSpc>
              <a:tabLst/>
            </a:pPr>
            <a:endParaRPr lang="Arial" altLang="Arial" sz="100" dirty="0"/>
          </a:p>
          <a:p>
            <a:pPr marL="12700" algn="l" rtl="0" eaLnBrk="0">
              <a:lnSpc>
                <a:spcPct val="77000"/>
              </a:lnSpc>
              <a:tabLst/>
            </a:pPr>
            <a:r>
              <a:rPr sz="900" kern="0" spc="-10" dirty="0">
                <a:solidFill>
                  <a:srgbClr val="000000">
                    <a:alpha val="100000"/>
                  </a:srgbClr>
                </a:solidFill>
                <a:latin typeface="Times New Roman"/>
                <a:ea typeface="Times New Roman"/>
                <a:cs typeface="Times New Roman"/>
              </a:rPr>
              <a:t>6</a:t>
            </a:r>
            <a:endParaRPr lang="Times New Roman" altLang="Times New Roman" sz="9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2" name="table 72"/>
          <p:cNvGraphicFramePr>
            <a:graphicFrameLocks noGrp="1"/>
          </p:cNvGraphicFramePr>
          <p:nvPr/>
        </p:nvGraphicFramePr>
        <p:xfrm>
          <a:off x="981455" y="3898392"/>
          <a:ext cx="5769609" cy="3644900"/>
        </p:xfrm>
        <a:graphic>
          <a:graphicData uri="http://schemas.openxmlformats.org/drawingml/2006/table">
            <a:tbl>
              <a:tblPr/>
              <a:tblGrid>
                <a:gridCol w="400684"/>
                <a:gridCol w="420369"/>
                <a:gridCol w="1073150"/>
                <a:gridCol w="3359150"/>
                <a:gridCol w="516255"/>
              </a:tblGrid>
              <a:tr h="385445">
                <a:tc>
                  <a:txBody>
                    <a:bodyPr/>
                    <a:lstStyle/>
                    <a:p>
                      <a:pPr algn="l" rtl="0" eaLnBrk="0">
                        <a:lnSpc>
                          <a:spcPct val="110000"/>
                        </a:lnSpc>
                        <a:tabLst/>
                      </a:pPr>
                      <a:endParaRPr lang="Arial" altLang="Arial" sz="800" dirty="0"/>
                    </a:p>
                    <a:p>
                      <a:pPr algn="l" rtl="0" eaLnBrk="0">
                        <a:lnSpc>
                          <a:spcPct val="7029"/>
                        </a:lnSpc>
                        <a:tabLst/>
                      </a:pPr>
                      <a:endParaRPr lang="Arial" altLang="Arial" sz="100" dirty="0"/>
                    </a:p>
                    <a:p>
                      <a:pPr marL="94614" algn="l" rtl="0" eaLnBrk="0">
                        <a:lnSpc>
                          <a:spcPct val="97000"/>
                        </a:lnSpc>
                        <a:tabLst/>
                      </a:pPr>
                      <a:r>
                        <a:rPr sz="900" kern="0" spc="-10" dirty="0">
                          <a:solidFill>
                            <a:srgbClr val="000000">
                              <a:alpha val="100000"/>
                            </a:srgbClr>
                          </a:solidFill>
                          <a:latin typeface="SimSun"/>
                          <a:ea typeface="SimSun"/>
                          <a:cs typeface="SimSun"/>
                        </a:rPr>
                        <a:t>序号</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rtl="0" eaLnBrk="0">
                        <a:lnSpc>
                          <a:spcPct val="110000"/>
                        </a:lnSpc>
                        <a:tabLst/>
                      </a:pPr>
                      <a:endParaRPr lang="Arial" altLang="Arial" sz="800" dirty="0"/>
                    </a:p>
                    <a:p>
                      <a:pPr marL="642619" algn="l" rtl="0" eaLnBrk="0">
                        <a:lnSpc>
                          <a:spcPct val="97000"/>
                        </a:lnSpc>
                        <a:spcBef>
                          <a:spcPts val="5"/>
                        </a:spcBef>
                        <a:tabLst/>
                      </a:pPr>
                      <a:r>
                        <a:rPr sz="900" kern="0" spc="-20" dirty="0">
                          <a:solidFill>
                            <a:srgbClr val="000000">
                              <a:alpha val="100000"/>
                            </a:srgbClr>
                          </a:solidFill>
                          <a:latin typeface="SimSun"/>
                          <a:ea typeface="SimSun"/>
                          <a:cs typeface="SimSun"/>
                        </a:rPr>
                        <a:t>项目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0000"/>
                        </a:lnSpc>
                        <a:tabLst/>
                      </a:pPr>
                      <a:endParaRPr lang="Arial" altLang="Arial" sz="800" dirty="0"/>
                    </a:p>
                    <a:p>
                      <a:pPr marL="1174114" algn="l" rtl="0" eaLnBrk="0">
                        <a:lnSpc>
                          <a:spcPct val="97000"/>
                        </a:lnSpc>
                        <a:spcBef>
                          <a:spcPts val="5"/>
                        </a:spcBef>
                        <a:tabLst/>
                      </a:pPr>
                      <a:r>
                        <a:rPr sz="900" kern="0" spc="-10" dirty="0">
                          <a:solidFill>
                            <a:srgbClr val="000000">
                              <a:alpha val="100000"/>
                            </a:srgbClr>
                          </a:solidFill>
                          <a:latin typeface="SimSun"/>
                          <a:ea typeface="SimSun"/>
                          <a:cs typeface="SimSun"/>
                        </a:rPr>
                        <a:t>安装区域或覆盖范围</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300" dirty="0"/>
                    </a:p>
                    <a:p>
                      <a:pPr marL="149225" algn="l" rtl="0" eaLnBrk="0">
                        <a:lnSpc>
                          <a:spcPct val="85000"/>
                        </a:lnSpc>
                        <a:tabLst/>
                      </a:pPr>
                      <a:r>
                        <a:rPr sz="900" kern="0" spc="-20" dirty="0">
                          <a:solidFill>
                            <a:srgbClr val="000000">
                              <a:alpha val="100000"/>
                            </a:srgbClr>
                          </a:solidFill>
                          <a:latin typeface="SimSun"/>
                          <a:ea typeface="SimSun"/>
                          <a:cs typeface="SimSun"/>
                        </a:rPr>
                        <a:t>配置</a:t>
                      </a:r>
                      <a:endParaRPr lang="SimSun" altLang="SimSun" sz="900" dirty="0"/>
                    </a:p>
                    <a:p>
                      <a:pPr marL="149860" algn="l" rtl="0" eaLnBrk="0">
                        <a:lnSpc>
                          <a:spcPts val="1295"/>
                        </a:lnSpc>
                        <a:tabLst/>
                      </a:pPr>
                      <a:r>
                        <a:rPr sz="900" kern="0" spc="-20" dirty="0">
                          <a:solidFill>
                            <a:srgbClr val="000000">
                              <a:alpha val="100000"/>
                            </a:srgbClr>
                          </a:solidFill>
                          <a:latin typeface="SimSun"/>
                          <a:ea typeface="SimSun"/>
                          <a:cs typeface="SimSun"/>
                        </a:rPr>
                        <a:t>要求</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4000"/>
                        </a:lnSpc>
                        <a:tabLst/>
                      </a:pPr>
                      <a:endParaRPr lang="Arial" altLang="Arial" sz="400" dirty="0"/>
                    </a:p>
                    <a:p>
                      <a:pPr marL="189229" algn="l" rtl="0" eaLnBrk="0">
                        <a:lnSpc>
                          <a:spcPct val="79000"/>
                        </a:lnSpc>
                        <a:spcBef>
                          <a:spcPts val="4"/>
                        </a:spcBef>
                        <a:tabLst/>
                      </a:pPr>
                      <a:r>
                        <a:rPr sz="900" kern="0" spc="-10" dirty="0">
                          <a:solidFill>
                            <a:srgbClr val="000000">
                              <a:alpha val="100000"/>
                            </a:srgbClr>
                          </a:solidFill>
                          <a:latin typeface="SimSun"/>
                          <a:ea typeface="SimSun"/>
                          <a:cs typeface="SimSun"/>
                        </a:rPr>
                        <a:t>1</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7">
                  <a:txBody>
                    <a:bodyPr/>
                    <a:lstStyle/>
                    <a:p>
                      <a:pPr algn="l" rtl="0" eaLnBrk="0">
                        <a:lnSpc>
                          <a:spcPct val="121000"/>
                        </a:lnSpc>
                        <a:tabLst/>
                      </a:pPr>
                      <a:endParaRPr lang="Arial" altLang="Arial" sz="1000" dirty="0"/>
                    </a:p>
                    <a:p>
                      <a:pPr algn="l" rtl="0" eaLnBrk="0">
                        <a:lnSpc>
                          <a:spcPct val="122000"/>
                        </a:lnSpc>
                        <a:tabLst/>
                      </a:pPr>
                      <a:endParaRPr lang="Arial" altLang="Arial" sz="1000" dirty="0"/>
                    </a:p>
                    <a:p>
                      <a:pPr algn="l" rtl="0" eaLnBrk="0">
                        <a:lnSpc>
                          <a:spcPct val="6330"/>
                        </a:lnSpc>
                        <a:tabLst/>
                      </a:pPr>
                      <a:endParaRPr lang="Arial" altLang="Arial" sz="100" dirty="0"/>
                    </a:p>
                    <a:p>
                      <a:pPr marL="103504" algn="l" rtl="0" eaLnBrk="0">
                        <a:lnSpc>
                          <a:spcPct val="85000"/>
                        </a:lnSpc>
                        <a:tabLst/>
                      </a:pPr>
                      <a:r>
                        <a:rPr sz="900" kern="0" spc="-10" dirty="0">
                          <a:solidFill>
                            <a:srgbClr val="000000">
                              <a:alpha val="100000"/>
                            </a:srgbClr>
                          </a:solidFill>
                          <a:latin typeface="SimSun"/>
                          <a:ea typeface="SimSun"/>
                          <a:cs typeface="SimSun"/>
                        </a:rPr>
                        <a:t>视频</a:t>
                      </a:r>
                      <a:endParaRPr lang="SimSun" altLang="SimSun" sz="900" dirty="0"/>
                    </a:p>
                    <a:p>
                      <a:pPr marL="106045" algn="l" rtl="0" eaLnBrk="0">
                        <a:lnSpc>
                          <a:spcPts val="1560"/>
                        </a:lnSpc>
                        <a:tabLst/>
                      </a:pPr>
                      <a:r>
                        <a:rPr sz="900" kern="0" spc="-20" dirty="0">
                          <a:solidFill>
                            <a:srgbClr val="000000">
                              <a:alpha val="100000"/>
                            </a:srgbClr>
                          </a:solidFill>
                          <a:latin typeface="SimSun"/>
                          <a:ea typeface="SimSun"/>
                          <a:cs typeface="SimSun"/>
                        </a:rPr>
                        <a:t>安防</a:t>
                      </a:r>
                      <a:endParaRPr lang="SimSun" altLang="SimSun" sz="900" dirty="0"/>
                    </a:p>
                    <a:p>
                      <a:pPr marL="104139" algn="l" rtl="0" eaLnBrk="0">
                        <a:lnSpc>
                          <a:spcPts val="1560"/>
                        </a:lnSpc>
                        <a:tabLst/>
                      </a:pPr>
                      <a:r>
                        <a:rPr sz="900" kern="0" spc="-20" dirty="0">
                          <a:solidFill>
                            <a:srgbClr val="000000">
                              <a:alpha val="100000"/>
                            </a:srgbClr>
                          </a:solidFill>
                          <a:latin typeface="SimSun"/>
                          <a:ea typeface="SimSun"/>
                          <a:cs typeface="SimSun"/>
                        </a:rPr>
                        <a:t>监控</a:t>
                      </a:r>
                      <a:endParaRPr lang="SimSun" altLang="SimSun" sz="900" dirty="0"/>
                    </a:p>
                    <a:p>
                      <a:pPr marL="106045" algn="l" rtl="0" eaLnBrk="0">
                        <a:lnSpc>
                          <a:spcPts val="1559"/>
                        </a:lnSpc>
                        <a:tabLst/>
                      </a:pPr>
                      <a:r>
                        <a:rPr sz="900" kern="0" spc="-20" dirty="0">
                          <a:solidFill>
                            <a:srgbClr val="000000">
                              <a:alpha val="100000"/>
                            </a:srgbClr>
                          </a:solidFill>
                          <a:latin typeface="SimSun"/>
                          <a:ea typeface="SimSun"/>
                          <a:cs typeface="SimSun"/>
                        </a:rPr>
                        <a:t>系统</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7">
                  <a:txBody>
                    <a:bodyPr/>
                    <a:lstStyle/>
                    <a:p>
                      <a:pPr algn="l" rtl="0" eaLnBrk="0">
                        <a:lnSpc>
                          <a:spcPct val="109000"/>
                        </a:lnSpc>
                        <a:tabLst/>
                      </a:pPr>
                      <a:endParaRPr lang="Arial" altLang="Arial" sz="1000" dirty="0"/>
                    </a:p>
                    <a:p>
                      <a:pPr algn="l" rtl="0" eaLnBrk="0">
                        <a:lnSpc>
                          <a:spcPct val="109000"/>
                        </a:lnSpc>
                        <a:tabLst/>
                      </a:pPr>
                      <a:endParaRPr lang="Arial" altLang="Arial" sz="1000" dirty="0"/>
                    </a:p>
                    <a:p>
                      <a:pPr algn="l" rtl="0" eaLnBrk="0">
                        <a:lnSpc>
                          <a:spcPct val="109000"/>
                        </a:lnSpc>
                        <a:tabLst/>
                      </a:pPr>
                      <a:endParaRPr lang="Arial" altLang="Arial" sz="1000" dirty="0"/>
                    </a:p>
                    <a:p>
                      <a:pPr algn="l" rtl="0" eaLnBrk="0">
                        <a:lnSpc>
                          <a:spcPct val="110000"/>
                        </a:lnSpc>
                        <a:tabLst/>
                      </a:pPr>
                      <a:endParaRPr lang="Arial" altLang="Arial" sz="1000" dirty="0"/>
                    </a:p>
                    <a:p>
                      <a:pPr algn="l" rtl="0" eaLnBrk="0">
                        <a:lnSpc>
                          <a:spcPct val="8405"/>
                        </a:lnSpc>
                        <a:tabLst/>
                      </a:pPr>
                      <a:endParaRPr lang="Arial" altLang="Arial" sz="100" dirty="0"/>
                    </a:p>
                    <a:p>
                      <a:pPr marL="259079" algn="l" rtl="0" eaLnBrk="0">
                        <a:lnSpc>
                          <a:spcPct val="96000"/>
                        </a:lnSpc>
                        <a:tabLst/>
                      </a:pPr>
                      <a:r>
                        <a:rPr sz="900" kern="0" spc="-10" dirty="0">
                          <a:solidFill>
                            <a:srgbClr val="000000">
                              <a:alpha val="100000"/>
                            </a:srgbClr>
                          </a:solidFill>
                          <a:latin typeface="SimSun"/>
                          <a:ea typeface="SimSun"/>
                          <a:cs typeface="SimSun"/>
                        </a:rPr>
                        <a:t>彩色摄像机</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78105" algn="l" rtl="0" eaLnBrk="0">
                        <a:lnSpc>
                          <a:spcPct val="96000"/>
                        </a:lnSpc>
                        <a:spcBef>
                          <a:spcPts val="1"/>
                        </a:spcBef>
                        <a:tabLst/>
                      </a:pPr>
                      <a:r>
                        <a:rPr sz="900" kern="0" spc="-10" dirty="0">
                          <a:solidFill>
                            <a:srgbClr val="000000">
                              <a:alpha val="100000"/>
                            </a:srgbClr>
                          </a:solidFill>
                          <a:latin typeface="SimSun"/>
                          <a:ea typeface="SimSun"/>
                          <a:cs typeface="SimSun"/>
                        </a:rPr>
                        <a:t>正门外周围25m范围的街面</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8000"/>
                        </a:lnSpc>
                        <a:tabLst/>
                      </a:pPr>
                      <a:endParaRPr lang="Arial" altLang="Arial" sz="200" dirty="0"/>
                    </a:p>
                    <a:p>
                      <a:pPr marL="94614" algn="l" rtl="0" eaLnBrk="0">
                        <a:lnSpc>
                          <a:spcPct val="98000"/>
                        </a:lnSpc>
                        <a:spcBef>
                          <a:spcPts val="2"/>
                        </a:spcBef>
                        <a:tabLst/>
                      </a:pPr>
                      <a:r>
                        <a:rPr sz="900" kern="0" spc="-20" dirty="0">
                          <a:solidFill>
                            <a:srgbClr val="000000">
                              <a:alpha val="100000"/>
                            </a:srgbClr>
                          </a:solidFill>
                          <a:latin typeface="SimSun"/>
                          <a:ea typeface="SimSun"/>
                          <a:cs typeface="SimSun"/>
                        </a:rPr>
                        <a:t>宜配置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5000"/>
                        </a:lnSpc>
                        <a:tabLst/>
                      </a:pPr>
                      <a:endParaRPr lang="Arial" altLang="Arial" sz="400" dirty="0"/>
                    </a:p>
                    <a:p>
                      <a:pPr marL="182245" algn="l" rtl="0" eaLnBrk="0">
                        <a:lnSpc>
                          <a:spcPct val="79000"/>
                        </a:lnSpc>
                        <a:spcBef>
                          <a:spcPts val="1"/>
                        </a:spcBef>
                        <a:tabLst/>
                      </a:pPr>
                      <a:r>
                        <a:rPr sz="900" kern="0" spc="-10" dirty="0">
                          <a:solidFill>
                            <a:srgbClr val="000000">
                              <a:alpha val="100000"/>
                            </a:srgbClr>
                          </a:solidFill>
                          <a:latin typeface="SimSun"/>
                          <a:ea typeface="SimSun"/>
                          <a:cs typeface="SimSun"/>
                        </a:rPr>
                        <a:t>2</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8000"/>
                        </a:lnSpc>
                        <a:tabLst/>
                      </a:pPr>
                      <a:endParaRPr lang="Arial" altLang="Arial" sz="200" dirty="0"/>
                    </a:p>
                    <a:p>
                      <a:pPr marL="78105" algn="l" rtl="0" eaLnBrk="0">
                        <a:lnSpc>
                          <a:spcPct val="97000"/>
                        </a:lnSpc>
                        <a:spcBef>
                          <a:spcPts val="1"/>
                        </a:spcBef>
                        <a:tabLst/>
                      </a:pPr>
                      <a:r>
                        <a:rPr sz="900" kern="0" spc="-10" dirty="0">
                          <a:solidFill>
                            <a:srgbClr val="000000">
                              <a:alpha val="100000"/>
                            </a:srgbClr>
                          </a:solidFill>
                          <a:latin typeface="SimSun"/>
                          <a:ea typeface="SimSun"/>
                          <a:cs typeface="SimSun"/>
                        </a:rPr>
                        <a:t>与外界相通出入口</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92075" algn="l" rtl="0" eaLnBrk="0">
                        <a:lnSpc>
                          <a:spcPct val="97000"/>
                        </a:lnSpc>
                        <a:spcBef>
                          <a:spcPts val="3"/>
                        </a:spcBef>
                        <a:tabLst/>
                      </a:pPr>
                      <a:r>
                        <a:rPr sz="900" kern="0" spc="-2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5000"/>
                        </a:lnSpc>
                        <a:tabLst/>
                      </a:pPr>
                      <a:endParaRPr lang="Arial" altLang="Arial" sz="400" dirty="0"/>
                    </a:p>
                    <a:p>
                      <a:pPr marL="182879" algn="l" rtl="0" eaLnBrk="0">
                        <a:lnSpc>
                          <a:spcPct val="79000"/>
                        </a:lnSpc>
                        <a:spcBef>
                          <a:spcPts val="4"/>
                        </a:spcBef>
                        <a:tabLst/>
                      </a:pPr>
                      <a:r>
                        <a:rPr sz="900" kern="0" spc="-10" dirty="0">
                          <a:solidFill>
                            <a:srgbClr val="000000">
                              <a:alpha val="100000"/>
                            </a:srgbClr>
                          </a:solidFill>
                          <a:latin typeface="SimSun"/>
                          <a:ea typeface="SimSun"/>
                          <a:cs typeface="SimSun"/>
                        </a:rPr>
                        <a:t>3</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9000"/>
                        </a:lnSpc>
                        <a:tabLst/>
                      </a:pPr>
                      <a:endParaRPr lang="Arial" altLang="Arial" sz="200" dirty="0"/>
                    </a:p>
                    <a:p>
                      <a:pPr marL="79375" algn="l" rtl="0" eaLnBrk="0">
                        <a:lnSpc>
                          <a:spcPct val="97000"/>
                        </a:lnSpc>
                        <a:tabLst/>
                      </a:pPr>
                      <a:r>
                        <a:rPr sz="900" kern="0" spc="-10" dirty="0">
                          <a:solidFill>
                            <a:srgbClr val="000000">
                              <a:alpha val="100000"/>
                            </a:srgbClr>
                          </a:solidFill>
                          <a:latin typeface="SimSun"/>
                          <a:ea typeface="SimSun"/>
                          <a:cs typeface="SimSun"/>
                        </a:rPr>
                        <a:t>营业区域主要通道</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94614" algn="l" rtl="0" eaLnBrk="0">
                        <a:lnSpc>
                          <a:spcPct val="98000"/>
                        </a:lnSpc>
                        <a:spcBef>
                          <a:spcPts val="1"/>
                        </a:spcBef>
                        <a:tabLst/>
                      </a:pPr>
                      <a:r>
                        <a:rPr sz="900" kern="0" spc="-20" dirty="0">
                          <a:solidFill>
                            <a:srgbClr val="000000">
                              <a:alpha val="100000"/>
                            </a:srgbClr>
                          </a:solidFill>
                          <a:latin typeface="SimSun"/>
                          <a:ea typeface="SimSun"/>
                          <a:cs typeface="SimSun"/>
                        </a:rPr>
                        <a:t>宜配置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6000"/>
                        </a:lnSpc>
                        <a:tabLst/>
                      </a:pPr>
                      <a:endParaRPr lang="Arial" altLang="Arial" sz="400" dirty="0"/>
                    </a:p>
                    <a:p>
                      <a:pPr marL="180339" algn="l" rtl="0" eaLnBrk="0">
                        <a:lnSpc>
                          <a:spcPct val="79000"/>
                        </a:lnSpc>
                        <a:spcBef>
                          <a:spcPts val="1"/>
                        </a:spcBef>
                        <a:tabLst/>
                      </a:pPr>
                      <a:r>
                        <a:rPr sz="900" kern="0" spc="-10" dirty="0">
                          <a:solidFill>
                            <a:srgbClr val="000000">
                              <a:alpha val="100000"/>
                            </a:srgbClr>
                          </a:solidFill>
                          <a:latin typeface="SimSun"/>
                          <a:ea typeface="SimSun"/>
                          <a:cs typeface="SimSun"/>
                        </a:rPr>
                        <a:t>4</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80010" algn="l" rtl="0" eaLnBrk="0">
                        <a:lnSpc>
                          <a:spcPct val="96000"/>
                        </a:lnSpc>
                        <a:spcBef>
                          <a:spcPts val="4"/>
                        </a:spcBef>
                        <a:tabLst/>
                      </a:pPr>
                      <a:r>
                        <a:rPr sz="900" kern="0" spc="-20" dirty="0">
                          <a:solidFill>
                            <a:srgbClr val="000000">
                              <a:alpha val="100000"/>
                            </a:srgbClr>
                          </a:solidFill>
                          <a:latin typeface="SimSun"/>
                          <a:ea typeface="SimSun"/>
                          <a:cs typeface="SimSun"/>
                        </a:rPr>
                        <a:t>收银柜台</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92075" algn="l" rtl="0" eaLnBrk="0">
                        <a:lnSpc>
                          <a:spcPct val="97000"/>
                        </a:lnSpc>
                        <a:spcBef>
                          <a:spcPts val="3"/>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6000"/>
                        </a:lnSpc>
                        <a:tabLst/>
                      </a:pPr>
                      <a:endParaRPr lang="Arial" altLang="Arial" sz="400" dirty="0"/>
                    </a:p>
                    <a:p>
                      <a:pPr marL="182879" algn="l" rtl="0" eaLnBrk="0">
                        <a:lnSpc>
                          <a:spcPct val="79000"/>
                        </a:lnSpc>
                        <a:spcBef>
                          <a:spcPts val="3"/>
                        </a:spcBef>
                        <a:tabLst/>
                      </a:pPr>
                      <a:r>
                        <a:rPr sz="900" kern="0" spc="-10" dirty="0">
                          <a:solidFill>
                            <a:srgbClr val="000000">
                              <a:alpha val="100000"/>
                            </a:srgbClr>
                          </a:solidFill>
                          <a:latin typeface="SimSun"/>
                          <a:ea typeface="SimSun"/>
                          <a:cs typeface="SimSun"/>
                        </a:rPr>
                        <a:t>5</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300" dirty="0"/>
                    </a:p>
                    <a:p>
                      <a:pPr marL="75564" algn="l" rtl="0" eaLnBrk="0">
                        <a:lnSpc>
                          <a:spcPct val="96000"/>
                        </a:lnSpc>
                        <a:spcBef>
                          <a:spcPts val="2"/>
                        </a:spcBef>
                        <a:tabLst/>
                      </a:pPr>
                      <a:r>
                        <a:rPr sz="900" kern="0" spc="-10" dirty="0">
                          <a:solidFill>
                            <a:srgbClr val="000000">
                              <a:alpha val="100000"/>
                            </a:srgbClr>
                          </a:solidFill>
                          <a:latin typeface="SimSun"/>
                          <a:ea typeface="SimSun"/>
                          <a:cs typeface="SimSun"/>
                        </a:rPr>
                        <a:t>仓库区域</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300" dirty="0"/>
                    </a:p>
                    <a:p>
                      <a:pPr marL="92075" algn="l" rtl="0" eaLnBrk="0">
                        <a:lnSpc>
                          <a:spcPct val="97000"/>
                        </a:lnSpc>
                        <a:spcBef>
                          <a:spcPts val="2"/>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184">
                <a:tc>
                  <a:txBody>
                    <a:bodyPr/>
                    <a:lstStyle/>
                    <a:p>
                      <a:pPr algn="l" rtl="0" eaLnBrk="0">
                        <a:lnSpc>
                          <a:spcPct val="110000"/>
                        </a:lnSpc>
                        <a:tabLst/>
                      </a:pPr>
                      <a:endParaRPr lang="Arial" altLang="Arial" sz="400" dirty="0"/>
                    </a:p>
                    <a:p>
                      <a:pPr marL="181610" algn="l" rtl="0" eaLnBrk="0">
                        <a:lnSpc>
                          <a:spcPct val="79000"/>
                        </a:lnSpc>
                        <a:spcBef>
                          <a:spcPts val="5"/>
                        </a:spcBef>
                        <a:tabLst/>
                      </a:pPr>
                      <a:r>
                        <a:rPr sz="900" kern="0" spc="-10" dirty="0">
                          <a:solidFill>
                            <a:srgbClr val="000000">
                              <a:alpha val="100000"/>
                            </a:srgbClr>
                          </a:solidFill>
                          <a:latin typeface="SimSun"/>
                          <a:ea typeface="SimSun"/>
                          <a:cs typeface="SimSun"/>
                        </a:rPr>
                        <a:t>6</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300" dirty="0"/>
                    </a:p>
                    <a:p>
                      <a:pPr marL="83185" algn="l" rtl="0" eaLnBrk="0">
                        <a:lnSpc>
                          <a:spcPct val="97000"/>
                        </a:lnSpc>
                        <a:spcBef>
                          <a:spcPts val="1"/>
                        </a:spcBef>
                        <a:tabLst/>
                      </a:pPr>
                      <a:r>
                        <a:rPr sz="900" kern="0" spc="-20" dirty="0">
                          <a:solidFill>
                            <a:srgbClr val="000000">
                              <a:alpha val="100000"/>
                            </a:srgbClr>
                          </a:solidFill>
                          <a:latin typeface="SimSun"/>
                          <a:ea typeface="SimSun"/>
                          <a:cs typeface="SimSun"/>
                        </a:rPr>
                        <a:t>防盗保险柜</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8000"/>
                        </a:lnSpc>
                        <a:tabLst/>
                      </a:pPr>
                      <a:endParaRPr lang="Arial" altLang="Arial" sz="300" dirty="0"/>
                    </a:p>
                    <a:p>
                      <a:pPr marL="92075"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6000"/>
                        </a:lnSpc>
                        <a:tabLst/>
                      </a:pPr>
                      <a:endParaRPr lang="Arial" altLang="Arial" sz="400" dirty="0"/>
                    </a:p>
                    <a:p>
                      <a:pPr marL="183514" algn="l" rtl="0" eaLnBrk="0">
                        <a:lnSpc>
                          <a:spcPct val="79000"/>
                        </a:lnSpc>
                        <a:spcBef>
                          <a:spcPts val="1"/>
                        </a:spcBef>
                        <a:tabLst/>
                      </a:pPr>
                      <a:r>
                        <a:rPr sz="900" kern="0" spc="-10" dirty="0">
                          <a:solidFill>
                            <a:srgbClr val="000000">
                              <a:alpha val="100000"/>
                            </a:srgbClr>
                          </a:solidFill>
                          <a:latin typeface="SimSun"/>
                          <a:ea typeface="SimSun"/>
                          <a:cs typeface="SimSun"/>
                        </a:rPr>
                        <a:t>7</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9000"/>
                        </a:lnSpc>
                        <a:tabLst/>
                      </a:pPr>
                      <a:endParaRPr lang="Arial" altLang="Arial" sz="200" dirty="0"/>
                    </a:p>
                    <a:p>
                      <a:pPr marL="78105" algn="l" rtl="0" eaLnBrk="0">
                        <a:lnSpc>
                          <a:spcPct val="97000"/>
                        </a:lnSpc>
                        <a:spcBef>
                          <a:spcPts val="2"/>
                        </a:spcBef>
                        <a:tabLst/>
                      </a:pPr>
                      <a:r>
                        <a:rPr sz="900" kern="0" spc="-70" dirty="0">
                          <a:solidFill>
                            <a:srgbClr val="000000">
                              <a:alpha val="100000"/>
                            </a:srgbClr>
                          </a:solidFill>
                          <a:latin typeface="SimSun"/>
                          <a:ea typeface="SimSun"/>
                          <a:cs typeface="SimSun"/>
                        </a:rPr>
                        <a:t>安防设备间（处）</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92075" algn="l" rtl="0" eaLnBrk="0">
                        <a:lnSpc>
                          <a:spcPct val="97000"/>
                        </a:lnSpc>
                        <a:spcBef>
                          <a:spcPts val="3"/>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6000"/>
                        </a:lnSpc>
                        <a:tabLst/>
                      </a:pPr>
                      <a:endParaRPr lang="Arial" altLang="Arial" sz="400" dirty="0"/>
                    </a:p>
                    <a:p>
                      <a:pPr marL="180975" algn="l" rtl="0" eaLnBrk="0">
                        <a:lnSpc>
                          <a:spcPct val="79000"/>
                        </a:lnSpc>
                        <a:spcBef>
                          <a:spcPts val="3"/>
                        </a:spcBef>
                        <a:tabLst/>
                      </a:pPr>
                      <a:r>
                        <a:rPr sz="900" kern="0" spc="-10" dirty="0">
                          <a:solidFill>
                            <a:srgbClr val="000000">
                              <a:alpha val="100000"/>
                            </a:srgbClr>
                          </a:solidFill>
                          <a:latin typeface="SimSun"/>
                          <a:ea typeface="SimSun"/>
                          <a:cs typeface="SimSun"/>
                        </a:rPr>
                        <a:t>8</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6">
                  <a:txBody>
                    <a:bodyPr/>
                    <a:lstStyle/>
                    <a:p>
                      <a:pPr algn="l" rtl="0" eaLnBrk="0">
                        <a:lnSpc>
                          <a:spcPct val="120000"/>
                        </a:lnSpc>
                        <a:tabLst/>
                      </a:pPr>
                      <a:endParaRPr lang="Arial" altLang="Arial" sz="1000" dirty="0"/>
                    </a:p>
                    <a:p>
                      <a:pPr algn="l" rtl="0" eaLnBrk="0">
                        <a:lnSpc>
                          <a:spcPct val="120000"/>
                        </a:lnSpc>
                        <a:tabLst/>
                      </a:pPr>
                      <a:endParaRPr lang="Arial" altLang="Arial" sz="1000" dirty="0"/>
                    </a:p>
                    <a:p>
                      <a:pPr marL="103504" algn="l" rtl="0" eaLnBrk="0">
                        <a:lnSpc>
                          <a:spcPct val="85000"/>
                        </a:lnSpc>
                        <a:spcBef>
                          <a:spcPts val="4"/>
                        </a:spcBef>
                        <a:tabLst/>
                      </a:pPr>
                      <a:r>
                        <a:rPr sz="900" kern="0" spc="-10" dirty="0">
                          <a:solidFill>
                            <a:srgbClr val="000000">
                              <a:alpha val="100000"/>
                            </a:srgbClr>
                          </a:solidFill>
                          <a:latin typeface="SimSun"/>
                          <a:ea typeface="SimSun"/>
                          <a:cs typeface="SimSun"/>
                        </a:rPr>
                        <a:t>入侵</a:t>
                      </a:r>
                      <a:endParaRPr lang="SimSun" altLang="SimSun" sz="900" dirty="0"/>
                    </a:p>
                    <a:p>
                      <a:pPr marL="102870" algn="l" rtl="0" eaLnBrk="0">
                        <a:lnSpc>
                          <a:spcPts val="1560"/>
                        </a:lnSpc>
                        <a:tabLst/>
                      </a:pPr>
                      <a:r>
                        <a:rPr sz="900" kern="0" spc="-10" dirty="0">
                          <a:solidFill>
                            <a:srgbClr val="000000">
                              <a:alpha val="100000"/>
                            </a:srgbClr>
                          </a:solidFill>
                          <a:latin typeface="SimSun"/>
                          <a:ea typeface="SimSun"/>
                          <a:cs typeface="SimSun"/>
                        </a:rPr>
                        <a:t>报警</a:t>
                      </a:r>
                      <a:endParaRPr lang="SimSun" altLang="SimSun" sz="900" dirty="0"/>
                    </a:p>
                    <a:p>
                      <a:pPr marL="106045" algn="l" rtl="0" eaLnBrk="0">
                        <a:lnSpc>
                          <a:spcPts val="1560"/>
                        </a:lnSpc>
                        <a:tabLst/>
                      </a:pPr>
                      <a:r>
                        <a:rPr sz="900" kern="0" spc="-20" dirty="0">
                          <a:solidFill>
                            <a:srgbClr val="000000">
                              <a:alpha val="100000"/>
                            </a:srgbClr>
                          </a:solidFill>
                          <a:latin typeface="SimSun"/>
                          <a:ea typeface="SimSun"/>
                          <a:cs typeface="SimSun"/>
                        </a:rPr>
                        <a:t>系统</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rtl="0" eaLnBrk="0">
                        <a:lnSpc>
                          <a:spcPct val="109000"/>
                        </a:lnSpc>
                        <a:tabLst/>
                      </a:pPr>
                      <a:endParaRPr lang="Arial" altLang="Arial" sz="900" dirty="0"/>
                    </a:p>
                    <a:p>
                      <a:pPr marL="257809" algn="l" rtl="0" eaLnBrk="0">
                        <a:lnSpc>
                          <a:spcPct val="97000"/>
                        </a:lnSpc>
                        <a:spcBef>
                          <a:spcPts val="4"/>
                        </a:spcBef>
                        <a:tabLst/>
                      </a:pPr>
                      <a:r>
                        <a:rPr sz="900" kern="0" spc="-10" dirty="0">
                          <a:solidFill>
                            <a:srgbClr val="000000">
                              <a:alpha val="100000"/>
                            </a:srgbClr>
                          </a:solidFill>
                          <a:latin typeface="SimSun"/>
                          <a:ea typeface="SimSun"/>
                          <a:cs typeface="SimSun"/>
                        </a:rPr>
                        <a:t>入侵探测器</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300" dirty="0"/>
                    </a:p>
                    <a:p>
                      <a:pPr marL="76835" algn="l" rtl="0" eaLnBrk="0">
                        <a:lnSpc>
                          <a:spcPct val="96000"/>
                        </a:lnSpc>
                        <a:spcBef>
                          <a:spcPts val="2"/>
                        </a:spcBef>
                        <a:tabLst/>
                      </a:pPr>
                      <a:r>
                        <a:rPr sz="900" kern="0" spc="-10" dirty="0">
                          <a:solidFill>
                            <a:srgbClr val="000000">
                              <a:alpha val="100000"/>
                            </a:srgbClr>
                          </a:solidFill>
                          <a:latin typeface="SimSun"/>
                          <a:ea typeface="SimSun"/>
                          <a:cs typeface="SimSun"/>
                        </a:rPr>
                        <a:t>无人值守仓库</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94614" algn="l" rtl="0" eaLnBrk="0">
                        <a:lnSpc>
                          <a:spcPct val="98000"/>
                        </a:lnSpc>
                        <a:spcBef>
                          <a:spcPts val="2"/>
                        </a:spcBef>
                        <a:tabLst/>
                      </a:pPr>
                      <a:r>
                        <a:rPr sz="900" kern="0" spc="-20" dirty="0">
                          <a:solidFill>
                            <a:srgbClr val="000000">
                              <a:alpha val="100000"/>
                            </a:srgbClr>
                          </a:solidFill>
                          <a:latin typeface="SimSun"/>
                          <a:ea typeface="SimSun"/>
                          <a:cs typeface="SimSun"/>
                        </a:rPr>
                        <a:t>宜配置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5000"/>
                        </a:lnSpc>
                        <a:tabLst/>
                      </a:pPr>
                      <a:endParaRPr lang="Arial" altLang="Arial" sz="400" dirty="0"/>
                    </a:p>
                    <a:p>
                      <a:pPr marL="180975" algn="l" rtl="0" eaLnBrk="0">
                        <a:lnSpc>
                          <a:spcPct val="79000"/>
                        </a:lnSpc>
                        <a:spcBef>
                          <a:spcPts val="5"/>
                        </a:spcBef>
                        <a:tabLst/>
                      </a:pPr>
                      <a:r>
                        <a:rPr sz="900" kern="0" spc="-10" dirty="0">
                          <a:solidFill>
                            <a:srgbClr val="000000">
                              <a:alpha val="100000"/>
                            </a:srgbClr>
                          </a:solidFill>
                          <a:latin typeface="SimSun"/>
                          <a:ea typeface="SimSun"/>
                          <a:cs typeface="SimSun"/>
                        </a:rPr>
                        <a:t>9</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9000"/>
                        </a:lnSpc>
                        <a:tabLst/>
                      </a:pPr>
                      <a:endParaRPr lang="Arial" altLang="Arial" sz="200" dirty="0"/>
                    </a:p>
                    <a:p>
                      <a:pPr marL="83185" algn="l" rtl="0" eaLnBrk="0">
                        <a:lnSpc>
                          <a:spcPct val="97000"/>
                        </a:lnSpc>
                        <a:spcBef>
                          <a:spcPts val="1"/>
                        </a:spcBef>
                        <a:tabLst/>
                      </a:pPr>
                      <a:r>
                        <a:rPr sz="900" kern="0" spc="-20" dirty="0">
                          <a:solidFill>
                            <a:srgbClr val="000000">
                              <a:alpha val="100000"/>
                            </a:srgbClr>
                          </a:solidFill>
                          <a:latin typeface="SimSun"/>
                          <a:ea typeface="SimSun"/>
                          <a:cs typeface="SimSun"/>
                        </a:rPr>
                        <a:t>防盗保险柜</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94614" algn="l" rtl="0" eaLnBrk="0">
                        <a:lnSpc>
                          <a:spcPct val="98000"/>
                        </a:lnSpc>
                        <a:spcBef>
                          <a:spcPts val="2"/>
                        </a:spcBef>
                        <a:tabLst/>
                      </a:pPr>
                      <a:r>
                        <a:rPr sz="900" kern="0" spc="-20" dirty="0">
                          <a:solidFill>
                            <a:srgbClr val="000000">
                              <a:alpha val="100000"/>
                            </a:srgbClr>
                          </a:solidFill>
                          <a:latin typeface="SimSun"/>
                          <a:ea typeface="SimSun"/>
                          <a:cs typeface="SimSun"/>
                        </a:rPr>
                        <a:t>宜配置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3000"/>
                        </a:lnSpc>
                        <a:tabLst/>
                      </a:pPr>
                      <a:endParaRPr lang="Arial" altLang="Arial" sz="400" dirty="0"/>
                    </a:p>
                    <a:p>
                      <a:pPr marL="160654" algn="l" rtl="0" eaLnBrk="0">
                        <a:lnSpc>
                          <a:spcPct val="80000"/>
                        </a:lnSpc>
                        <a:tabLst/>
                      </a:pPr>
                      <a:r>
                        <a:rPr sz="900" kern="0" spc="-30" dirty="0">
                          <a:solidFill>
                            <a:srgbClr val="000000">
                              <a:alpha val="100000"/>
                            </a:srgbClr>
                          </a:solidFill>
                          <a:latin typeface="SimSun"/>
                          <a:ea typeface="SimSun"/>
                          <a:cs typeface="SimSun"/>
                        </a:rPr>
                        <a:t>10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l" rtl="0" eaLnBrk="0">
                        <a:lnSpc>
                          <a:spcPct val="117000"/>
                        </a:lnSpc>
                        <a:tabLst/>
                      </a:pPr>
                      <a:endParaRPr lang="Arial" altLang="Arial" sz="1000" dirty="0"/>
                    </a:p>
                    <a:p>
                      <a:pPr algn="l" rtl="0" eaLnBrk="0">
                        <a:lnSpc>
                          <a:spcPct val="117000"/>
                        </a:lnSpc>
                        <a:tabLst/>
                      </a:pPr>
                      <a:endParaRPr lang="Arial" altLang="Arial" sz="1000" dirty="0"/>
                    </a:p>
                    <a:p>
                      <a:pPr marL="204470" algn="l" rtl="0" eaLnBrk="0">
                        <a:lnSpc>
                          <a:spcPct val="96000"/>
                        </a:lnSpc>
                        <a:spcBef>
                          <a:spcPts val="3"/>
                        </a:spcBef>
                        <a:tabLst/>
                      </a:pPr>
                      <a:r>
                        <a:rPr sz="900" kern="0" spc="-10" dirty="0">
                          <a:solidFill>
                            <a:srgbClr val="000000">
                              <a:alpha val="100000"/>
                            </a:srgbClr>
                          </a:solidFill>
                          <a:latin typeface="SimSun"/>
                          <a:ea typeface="SimSun"/>
                          <a:cs typeface="SimSun"/>
                        </a:rPr>
                        <a:t>紧急报警装置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80010" algn="l" rtl="0" eaLnBrk="0">
                        <a:lnSpc>
                          <a:spcPct val="96000"/>
                        </a:lnSpc>
                        <a:spcBef>
                          <a:spcPts val="3"/>
                        </a:spcBef>
                        <a:tabLst/>
                      </a:pPr>
                      <a:r>
                        <a:rPr sz="900" kern="0" spc="-20" dirty="0">
                          <a:solidFill>
                            <a:srgbClr val="000000">
                              <a:alpha val="100000"/>
                            </a:srgbClr>
                          </a:solidFill>
                          <a:latin typeface="SimSun"/>
                          <a:ea typeface="SimSun"/>
                          <a:cs typeface="SimSun"/>
                        </a:rPr>
                        <a:t>收银柜台</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92075" algn="l" rtl="0" eaLnBrk="0">
                        <a:lnSpc>
                          <a:spcPct val="97000"/>
                        </a:lnSpc>
                        <a:spcBef>
                          <a:spcPts val="3"/>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4000"/>
                        </a:lnSpc>
                        <a:tabLst/>
                      </a:pPr>
                      <a:endParaRPr lang="Arial" altLang="Arial" sz="400" dirty="0"/>
                    </a:p>
                    <a:p>
                      <a:pPr marL="160654" algn="l" rtl="0" eaLnBrk="0">
                        <a:lnSpc>
                          <a:spcPct val="79000"/>
                        </a:lnSpc>
                        <a:spcBef>
                          <a:spcPts val="3"/>
                        </a:spcBef>
                        <a:tabLst/>
                      </a:pPr>
                      <a:r>
                        <a:rPr sz="900" kern="0" spc="-30" dirty="0">
                          <a:solidFill>
                            <a:srgbClr val="000000">
                              <a:alpha val="100000"/>
                            </a:srgbClr>
                          </a:solidFill>
                          <a:latin typeface="SimSun"/>
                          <a:ea typeface="SimSun"/>
                          <a:cs typeface="SimSun"/>
                        </a:rPr>
                        <a:t>11</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75564" algn="l" rtl="0" eaLnBrk="0">
                        <a:lnSpc>
                          <a:spcPct val="96000"/>
                        </a:lnSpc>
                        <a:tabLst/>
                      </a:pPr>
                      <a:r>
                        <a:rPr sz="900" kern="0" spc="-10" dirty="0">
                          <a:solidFill>
                            <a:srgbClr val="000000">
                              <a:alpha val="100000"/>
                            </a:srgbClr>
                          </a:solidFill>
                          <a:latin typeface="SimSun"/>
                          <a:ea typeface="SimSun"/>
                          <a:cs typeface="SimSun"/>
                        </a:rPr>
                        <a:t>仓库</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9000"/>
                        </a:lnSpc>
                        <a:tabLst/>
                      </a:pPr>
                      <a:endParaRPr lang="Arial" altLang="Arial" sz="200" dirty="0"/>
                    </a:p>
                    <a:p>
                      <a:pPr marL="92075" algn="l" rtl="0" eaLnBrk="0">
                        <a:lnSpc>
                          <a:spcPct val="97000"/>
                        </a:lnSpc>
                        <a:spcBef>
                          <a:spcPts val="2"/>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4000"/>
                        </a:lnSpc>
                        <a:tabLst/>
                      </a:pPr>
                      <a:endParaRPr lang="Arial" altLang="Arial" sz="400" dirty="0"/>
                    </a:p>
                    <a:p>
                      <a:pPr marL="160654" algn="l" rtl="0" eaLnBrk="0">
                        <a:lnSpc>
                          <a:spcPct val="79000"/>
                        </a:lnSpc>
                        <a:tabLst/>
                      </a:pPr>
                      <a:r>
                        <a:rPr sz="900" kern="0" spc="-30" dirty="0">
                          <a:solidFill>
                            <a:srgbClr val="000000">
                              <a:alpha val="100000"/>
                            </a:srgbClr>
                          </a:solidFill>
                          <a:latin typeface="SimSun"/>
                          <a:ea typeface="SimSun"/>
                          <a:cs typeface="SimSun"/>
                        </a:rPr>
                        <a:t>12</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5000"/>
                        </a:lnSpc>
                        <a:tabLst/>
                      </a:pPr>
                      <a:endParaRPr lang="Arial" altLang="Arial" sz="200" dirty="0"/>
                    </a:p>
                    <a:p>
                      <a:pPr marL="83185" algn="l" rtl="0" eaLnBrk="0">
                        <a:lnSpc>
                          <a:spcPct val="97000"/>
                        </a:lnSpc>
                        <a:spcBef>
                          <a:spcPts val="2"/>
                        </a:spcBef>
                        <a:tabLst/>
                      </a:pPr>
                      <a:r>
                        <a:rPr sz="900" kern="0" spc="-20" dirty="0">
                          <a:solidFill>
                            <a:srgbClr val="000000">
                              <a:alpha val="100000"/>
                            </a:srgbClr>
                          </a:solidFill>
                          <a:latin typeface="SimSun"/>
                          <a:ea typeface="SimSun"/>
                          <a:cs typeface="SimSun"/>
                        </a:rPr>
                        <a:t>防盗保险柜</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8000"/>
                        </a:lnSpc>
                        <a:tabLst/>
                      </a:pPr>
                      <a:endParaRPr lang="Arial" altLang="Arial" sz="200" dirty="0"/>
                    </a:p>
                    <a:p>
                      <a:pPr marL="92075" algn="l" rtl="0" eaLnBrk="0">
                        <a:lnSpc>
                          <a:spcPct val="97000"/>
                        </a:lnSpc>
                        <a:spcBef>
                          <a:spcPts val="2"/>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2000"/>
                        </a:lnSpc>
                        <a:tabLst/>
                      </a:pPr>
                      <a:endParaRPr lang="Arial" altLang="Arial" sz="400" dirty="0"/>
                    </a:p>
                    <a:p>
                      <a:pPr marL="160654" algn="l" rtl="0" eaLnBrk="0">
                        <a:lnSpc>
                          <a:spcPct val="80000"/>
                        </a:lnSpc>
                        <a:spcBef>
                          <a:spcPts val="1"/>
                        </a:spcBef>
                        <a:tabLst/>
                      </a:pPr>
                      <a:r>
                        <a:rPr sz="900" kern="0" spc="-30" dirty="0">
                          <a:solidFill>
                            <a:srgbClr val="000000">
                              <a:alpha val="100000"/>
                            </a:srgbClr>
                          </a:solidFill>
                          <a:latin typeface="SimSun"/>
                          <a:ea typeface="SimSun"/>
                          <a:cs typeface="SimSun"/>
                        </a:rPr>
                        <a:t>13</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6000"/>
                        </a:lnSpc>
                        <a:tabLst/>
                      </a:pPr>
                      <a:endParaRPr lang="Arial" altLang="Arial" sz="200" dirty="0"/>
                    </a:p>
                    <a:p>
                      <a:pPr marL="78105" algn="l" rtl="0" eaLnBrk="0">
                        <a:lnSpc>
                          <a:spcPct val="97000"/>
                        </a:lnSpc>
                        <a:spcBef>
                          <a:spcPts val="1"/>
                        </a:spcBef>
                        <a:tabLst/>
                      </a:pPr>
                      <a:r>
                        <a:rPr sz="900" kern="0" spc="-70" dirty="0">
                          <a:solidFill>
                            <a:srgbClr val="000000">
                              <a:alpha val="100000"/>
                            </a:srgbClr>
                          </a:solidFill>
                          <a:latin typeface="SimSun"/>
                          <a:ea typeface="SimSun"/>
                          <a:cs typeface="SimSun"/>
                        </a:rPr>
                        <a:t>安防设备间（处）</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9000"/>
                        </a:lnSpc>
                        <a:tabLst/>
                      </a:pPr>
                      <a:endParaRPr lang="Arial" altLang="Arial" sz="200" dirty="0"/>
                    </a:p>
                    <a:p>
                      <a:pPr marL="92075"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5264">
                <a:tc>
                  <a:txBody>
                    <a:bodyPr/>
                    <a:lstStyle/>
                    <a:p>
                      <a:pPr algn="l" rtl="0" eaLnBrk="0">
                        <a:lnSpc>
                          <a:spcPct val="113000"/>
                        </a:lnSpc>
                        <a:tabLst/>
                      </a:pPr>
                      <a:endParaRPr lang="Arial" altLang="Arial" sz="400" dirty="0"/>
                    </a:p>
                    <a:p>
                      <a:pPr marL="160654" algn="l" rtl="0" eaLnBrk="0">
                        <a:lnSpc>
                          <a:spcPct val="79000"/>
                        </a:lnSpc>
                        <a:spcBef>
                          <a:spcPts val="4"/>
                        </a:spcBef>
                        <a:tabLst/>
                      </a:pPr>
                      <a:r>
                        <a:rPr sz="900" kern="0" spc="-30" dirty="0">
                          <a:solidFill>
                            <a:srgbClr val="000000">
                              <a:alpha val="100000"/>
                            </a:srgbClr>
                          </a:solidFill>
                          <a:latin typeface="SimSun"/>
                          <a:ea typeface="SimSun"/>
                          <a:cs typeface="SimSun"/>
                        </a:rPr>
                        <a:t>14</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rtl="0" eaLnBrk="0">
                        <a:lnSpc>
                          <a:spcPct val="110000"/>
                        </a:lnSpc>
                        <a:tabLst/>
                      </a:pPr>
                      <a:endParaRPr lang="Arial" altLang="Arial" sz="300" dirty="0"/>
                    </a:p>
                    <a:p>
                      <a:pPr marL="299720" algn="l" rtl="0" eaLnBrk="0">
                        <a:lnSpc>
                          <a:spcPct val="97000"/>
                        </a:lnSpc>
                        <a:spcBef>
                          <a:spcPts val="1"/>
                        </a:spcBef>
                        <a:tabLst/>
                      </a:pPr>
                      <a:r>
                        <a:rPr sz="900" kern="0" spc="-70" dirty="0">
                          <a:solidFill>
                            <a:srgbClr val="000000">
                              <a:alpha val="100000"/>
                            </a:srgbClr>
                          </a:solidFill>
                          <a:latin typeface="SimSun"/>
                          <a:ea typeface="SimSun"/>
                          <a:cs typeface="SimSun"/>
                        </a:rPr>
                        <a:t>安防设备间（处）</a:t>
                      </a:r>
                      <a:endParaRPr lang="SimSun" altLang="SimSun" sz="900" dirty="0"/>
                    </a:p>
                  </a:txBody>
                  <a:tcPr marL="0" marR="0" marT="0" marB="0" vert="horz">
                    <a:lnL w="6350"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2000"/>
                        </a:lnSpc>
                        <a:tabLst/>
                      </a:pPr>
                      <a:endParaRPr lang="Arial" altLang="Arial" sz="300" dirty="0"/>
                    </a:p>
                    <a:p>
                      <a:pPr marL="75564" algn="l" rtl="0" eaLnBrk="0">
                        <a:lnSpc>
                          <a:spcPct val="96000"/>
                        </a:lnSpc>
                        <a:spcBef>
                          <a:spcPts val="1"/>
                        </a:spcBef>
                        <a:tabLst/>
                      </a:pPr>
                      <a:r>
                        <a:rPr sz="900" kern="0" spc="0" dirty="0">
                          <a:solidFill>
                            <a:srgbClr val="000000">
                              <a:alpha val="100000"/>
                            </a:srgbClr>
                          </a:solidFill>
                          <a:latin typeface="SimSun"/>
                          <a:ea typeface="SimSun"/>
                          <a:cs typeface="SimSun"/>
                        </a:rPr>
                        <a:t>视频安防监控、入侵和紧急报警的</a:t>
                      </a:r>
                      <a:r>
                        <a:rPr sz="900" kern="0" spc="-10" dirty="0">
                          <a:solidFill>
                            <a:srgbClr val="000000">
                              <a:alpha val="100000"/>
                            </a:srgbClr>
                          </a:solidFill>
                          <a:latin typeface="SimSun"/>
                          <a:ea typeface="SimSun"/>
                          <a:cs typeface="SimSun"/>
                        </a:rPr>
                        <a:t>终端设备</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2000"/>
                        </a:lnSpc>
                        <a:tabLst/>
                      </a:pPr>
                      <a:endParaRPr lang="Arial" altLang="Arial" sz="300" dirty="0"/>
                    </a:p>
                    <a:p>
                      <a:pPr marL="92075"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31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6075">
                <a:tc>
                  <a:txBody>
                    <a:bodyPr/>
                    <a:lstStyle/>
                    <a:p>
                      <a:pPr algn="l" rtl="0" eaLnBrk="0">
                        <a:lnSpc>
                          <a:spcPct val="106000"/>
                        </a:lnSpc>
                        <a:tabLst/>
                      </a:pPr>
                      <a:endParaRPr lang="Arial" altLang="Arial" sz="800" dirty="0"/>
                    </a:p>
                    <a:p>
                      <a:pPr algn="l" rtl="0" eaLnBrk="0">
                        <a:lnSpc>
                          <a:spcPct val="6076"/>
                        </a:lnSpc>
                        <a:tabLst/>
                      </a:pPr>
                      <a:endParaRPr lang="Arial" altLang="Arial" sz="100" dirty="0"/>
                    </a:p>
                    <a:p>
                      <a:pPr marL="160654" algn="l" rtl="0" eaLnBrk="0">
                        <a:lnSpc>
                          <a:spcPct val="80000"/>
                        </a:lnSpc>
                        <a:tabLst/>
                      </a:pPr>
                      <a:r>
                        <a:rPr sz="900" kern="0" spc="-30" dirty="0">
                          <a:solidFill>
                            <a:srgbClr val="000000">
                              <a:alpha val="100000"/>
                            </a:srgbClr>
                          </a:solidFill>
                          <a:latin typeface="SimSun"/>
                          <a:ea typeface="SimSun"/>
                          <a:cs typeface="SimSun"/>
                        </a:rPr>
                        <a:t>15</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300" dirty="0"/>
                    </a:p>
                    <a:p>
                      <a:pPr marL="106679" algn="l" rtl="0" eaLnBrk="0">
                        <a:lnSpc>
                          <a:spcPct val="85000"/>
                        </a:lnSpc>
                        <a:spcBef>
                          <a:spcPts val="2"/>
                        </a:spcBef>
                        <a:tabLst/>
                      </a:pPr>
                      <a:r>
                        <a:rPr sz="900" kern="0" spc="-20" dirty="0">
                          <a:solidFill>
                            <a:srgbClr val="000000">
                              <a:alpha val="100000"/>
                            </a:srgbClr>
                          </a:solidFill>
                          <a:latin typeface="SimSun"/>
                          <a:ea typeface="SimSun"/>
                          <a:cs typeface="SimSun"/>
                        </a:rPr>
                        <a:t>实体</a:t>
                      </a:r>
                      <a:endParaRPr lang="SimSun" altLang="SimSun" sz="900" dirty="0"/>
                    </a:p>
                    <a:p>
                      <a:pPr marL="111125" algn="l" rtl="0" eaLnBrk="0">
                        <a:lnSpc>
                          <a:spcPts val="1136"/>
                        </a:lnSpc>
                        <a:tabLst/>
                      </a:pPr>
                      <a:r>
                        <a:rPr sz="900" kern="0" spc="-30" dirty="0">
                          <a:solidFill>
                            <a:srgbClr val="000000">
                              <a:alpha val="100000"/>
                            </a:srgbClr>
                          </a:solidFill>
                          <a:latin typeface="SimSun"/>
                          <a:ea typeface="SimSun"/>
                          <a:cs typeface="SimSun"/>
                        </a:rPr>
                        <a:t>防护</a:t>
                      </a:r>
                      <a:endParaRPr lang="SimSun" altLang="SimSun" sz="900" dirty="0"/>
                    </a:p>
                  </a:txBody>
                  <a:tcPr marL="0" marR="0" marT="0" marB="0" vert="horz">
                    <a:lnL w="6350"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700" dirty="0"/>
                    </a:p>
                    <a:p>
                      <a:pPr marL="266065" algn="l" rtl="0" eaLnBrk="0">
                        <a:lnSpc>
                          <a:spcPct val="97000"/>
                        </a:lnSpc>
                        <a:spcBef>
                          <a:spcPts val="4"/>
                        </a:spcBef>
                        <a:tabLst/>
                      </a:pPr>
                      <a:r>
                        <a:rPr sz="900" kern="0" spc="-20" dirty="0">
                          <a:solidFill>
                            <a:srgbClr val="000000">
                              <a:alpha val="100000"/>
                            </a:srgbClr>
                          </a:solidFill>
                          <a:latin typeface="SimSun"/>
                          <a:ea typeface="SimSun"/>
                          <a:cs typeface="SimSun"/>
                        </a:rPr>
                        <a:t>防盗保险柜</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700" dirty="0"/>
                    </a:p>
                    <a:p>
                      <a:pPr marL="77469" algn="l" rtl="0" eaLnBrk="0">
                        <a:lnSpc>
                          <a:spcPct val="96000"/>
                        </a:lnSpc>
                        <a:spcBef>
                          <a:spcPts val="3"/>
                        </a:spcBef>
                        <a:tabLst/>
                      </a:pPr>
                      <a:r>
                        <a:rPr sz="900" kern="0" spc="-10" dirty="0">
                          <a:solidFill>
                            <a:srgbClr val="000000">
                              <a:alpha val="100000"/>
                            </a:srgbClr>
                          </a:solidFill>
                          <a:latin typeface="SimSun"/>
                          <a:ea typeface="SimSun"/>
                          <a:cs typeface="SimSun"/>
                        </a:rPr>
                        <a:t>大额现金存放处</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700" dirty="0"/>
                    </a:p>
                    <a:p>
                      <a:pPr marL="92075" algn="l" rtl="0" eaLnBrk="0">
                        <a:lnSpc>
                          <a:spcPct val="97000"/>
                        </a:lnSpc>
                        <a:spcBef>
                          <a:spcPts val="3"/>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31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74" name="table 74"/>
          <p:cNvGraphicFramePr>
            <a:graphicFrameLocks noGrp="1"/>
          </p:cNvGraphicFramePr>
          <p:nvPr/>
        </p:nvGraphicFramePr>
        <p:xfrm>
          <a:off x="984503" y="1347215"/>
          <a:ext cx="5766435" cy="2154555"/>
        </p:xfrm>
        <a:graphic>
          <a:graphicData uri="http://schemas.openxmlformats.org/drawingml/2006/table">
            <a:tbl>
              <a:tblPr/>
              <a:tblGrid>
                <a:gridCol w="399414"/>
                <a:gridCol w="417194"/>
                <a:gridCol w="1066800"/>
                <a:gridCol w="3337559"/>
                <a:gridCol w="545465"/>
              </a:tblGrid>
              <a:tr h="381000">
                <a:tc>
                  <a:txBody>
                    <a:bodyPr/>
                    <a:lstStyle/>
                    <a:p>
                      <a:pPr algn="l" rtl="0" eaLnBrk="0">
                        <a:lnSpc>
                          <a:spcPct val="108000"/>
                        </a:lnSpc>
                        <a:tabLst/>
                      </a:pPr>
                      <a:endParaRPr lang="Arial" altLang="Arial" sz="800" dirty="0"/>
                    </a:p>
                    <a:p>
                      <a:pPr marL="92075" algn="l" rtl="0" eaLnBrk="0">
                        <a:lnSpc>
                          <a:spcPct val="97000"/>
                        </a:lnSpc>
                        <a:spcBef>
                          <a:spcPts val="4"/>
                        </a:spcBef>
                        <a:tabLst/>
                      </a:pPr>
                      <a:r>
                        <a:rPr sz="900" kern="0" spc="-10" dirty="0">
                          <a:solidFill>
                            <a:srgbClr val="000000">
                              <a:alpha val="100000"/>
                            </a:srgbClr>
                          </a:solidFill>
                          <a:latin typeface="SimSun"/>
                          <a:ea typeface="SimSun"/>
                          <a:cs typeface="SimSun"/>
                        </a:rPr>
                        <a:t>序号</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08000"/>
                        </a:lnSpc>
                        <a:tabLst/>
                      </a:pPr>
                      <a:endParaRPr lang="Arial" altLang="Arial" sz="800" dirty="0"/>
                    </a:p>
                    <a:p>
                      <a:pPr marL="635000" algn="l" rtl="0" eaLnBrk="0">
                        <a:lnSpc>
                          <a:spcPct val="97000"/>
                        </a:lnSpc>
                        <a:tabLst/>
                      </a:pPr>
                      <a:r>
                        <a:rPr sz="900" kern="0" spc="-20" dirty="0">
                          <a:solidFill>
                            <a:srgbClr val="000000">
                              <a:alpha val="100000"/>
                            </a:srgbClr>
                          </a:solidFill>
                          <a:latin typeface="SimSun"/>
                          <a:ea typeface="SimSun"/>
                          <a:cs typeface="SimSun"/>
                        </a:rPr>
                        <a:t>项目</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8000"/>
                        </a:lnSpc>
                        <a:tabLst/>
                      </a:pPr>
                      <a:endParaRPr lang="Arial" altLang="Arial" sz="800" dirty="0"/>
                    </a:p>
                    <a:p>
                      <a:pPr marL="1163955" algn="l" rtl="0" eaLnBrk="0">
                        <a:lnSpc>
                          <a:spcPct val="97000"/>
                        </a:lnSpc>
                        <a:tabLst/>
                      </a:pPr>
                      <a:r>
                        <a:rPr sz="900" kern="0" spc="-10" dirty="0">
                          <a:solidFill>
                            <a:srgbClr val="000000">
                              <a:alpha val="100000"/>
                            </a:srgbClr>
                          </a:solidFill>
                          <a:latin typeface="SimSun"/>
                          <a:ea typeface="SimSun"/>
                          <a:cs typeface="SimSun"/>
                        </a:rPr>
                        <a:t>安装区域或覆盖范围</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8000"/>
                        </a:lnSpc>
                        <a:tabLst/>
                      </a:pPr>
                      <a:endParaRPr lang="Arial" altLang="Arial" sz="300" dirty="0"/>
                    </a:p>
                    <a:p>
                      <a:pPr marL="162560" algn="l" rtl="0" eaLnBrk="0">
                        <a:lnSpc>
                          <a:spcPct val="85000"/>
                        </a:lnSpc>
                        <a:spcBef>
                          <a:spcPts val="2"/>
                        </a:spcBef>
                        <a:tabLst/>
                      </a:pPr>
                      <a:r>
                        <a:rPr sz="900" kern="0" spc="-20" dirty="0">
                          <a:solidFill>
                            <a:srgbClr val="000000">
                              <a:alpha val="100000"/>
                            </a:srgbClr>
                          </a:solidFill>
                          <a:latin typeface="SimSun"/>
                          <a:ea typeface="SimSun"/>
                          <a:cs typeface="SimSun"/>
                        </a:rPr>
                        <a:t>配置</a:t>
                      </a:r>
                      <a:endParaRPr lang="SimSun" altLang="SimSun" sz="900" dirty="0"/>
                    </a:p>
                    <a:p>
                      <a:pPr marL="163195" algn="l" rtl="0" eaLnBrk="0">
                        <a:lnSpc>
                          <a:spcPts val="1295"/>
                        </a:lnSpc>
                        <a:tabLst/>
                      </a:pPr>
                      <a:r>
                        <a:rPr sz="900" kern="0" spc="-20" dirty="0">
                          <a:solidFill>
                            <a:srgbClr val="000000">
                              <a:alpha val="100000"/>
                            </a:srgbClr>
                          </a:solidFill>
                          <a:latin typeface="SimSun"/>
                          <a:ea typeface="SimSun"/>
                          <a:cs typeface="SimSun"/>
                        </a:rPr>
                        <a:t>要求</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338454">
                <a:tc>
                  <a:txBody>
                    <a:bodyPr/>
                    <a:lstStyle/>
                    <a:p>
                      <a:pPr algn="l" rtl="0" eaLnBrk="0">
                        <a:lnSpc>
                          <a:spcPct val="106000"/>
                        </a:lnSpc>
                        <a:tabLst/>
                      </a:pPr>
                      <a:endParaRPr lang="Arial" altLang="Arial" sz="800" dirty="0"/>
                    </a:p>
                    <a:p>
                      <a:pPr marL="149225" algn="l" rtl="0" eaLnBrk="0">
                        <a:lnSpc>
                          <a:spcPct val="79000"/>
                        </a:lnSpc>
                        <a:spcBef>
                          <a:spcPts val="1"/>
                        </a:spcBef>
                        <a:tabLst/>
                      </a:pPr>
                      <a:r>
                        <a:rPr sz="900" kern="0" spc="-20" dirty="0">
                          <a:solidFill>
                            <a:srgbClr val="000000">
                              <a:alpha val="100000"/>
                            </a:srgbClr>
                          </a:solidFill>
                          <a:latin typeface="SimSun"/>
                          <a:ea typeface="SimSun"/>
                          <a:cs typeface="SimSun"/>
                        </a:rPr>
                        <a:t>45</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rowSpan="8">
                  <a:txBody>
                    <a:bodyPr/>
                    <a:lstStyle/>
                    <a:p>
                      <a:pPr algn="l" rtl="0" eaLnBrk="0">
                        <a:lnSpc>
                          <a:spcPct val="119000"/>
                        </a:lnSpc>
                        <a:tabLst/>
                      </a:pPr>
                      <a:endParaRPr lang="Arial" altLang="Arial" sz="1000" dirty="0"/>
                    </a:p>
                    <a:p>
                      <a:pPr algn="l" rtl="0" eaLnBrk="0">
                        <a:lnSpc>
                          <a:spcPct val="119000"/>
                        </a:lnSpc>
                        <a:tabLst/>
                      </a:pPr>
                      <a:endParaRPr lang="Arial" altLang="Arial" sz="1000" dirty="0"/>
                    </a:p>
                    <a:p>
                      <a:pPr algn="l" rtl="0" eaLnBrk="0">
                        <a:lnSpc>
                          <a:spcPct val="119000"/>
                        </a:lnSpc>
                        <a:tabLst/>
                      </a:pPr>
                      <a:endParaRPr lang="Arial" altLang="Arial" sz="1000" dirty="0"/>
                    </a:p>
                    <a:p>
                      <a:pPr algn="l" rtl="0" eaLnBrk="0">
                        <a:lnSpc>
                          <a:spcPct val="119000"/>
                        </a:lnSpc>
                        <a:tabLst/>
                      </a:pPr>
                      <a:endParaRPr lang="Arial" altLang="Arial" sz="1000" dirty="0"/>
                    </a:p>
                    <a:p>
                      <a:pPr marL="102870" algn="l" rtl="0" eaLnBrk="0">
                        <a:lnSpc>
                          <a:spcPct val="85000"/>
                        </a:lnSpc>
                        <a:spcBef>
                          <a:spcPts val="7"/>
                        </a:spcBef>
                        <a:tabLst/>
                      </a:pPr>
                      <a:r>
                        <a:rPr sz="900" kern="0" spc="-20" dirty="0">
                          <a:solidFill>
                            <a:srgbClr val="000000">
                              <a:alpha val="100000"/>
                            </a:srgbClr>
                          </a:solidFill>
                          <a:latin typeface="SimSun"/>
                          <a:ea typeface="SimSun"/>
                          <a:cs typeface="SimSun"/>
                        </a:rPr>
                        <a:t>实体</a:t>
                      </a:r>
                      <a:endParaRPr lang="SimSun" altLang="SimSun" sz="900" dirty="0"/>
                    </a:p>
                    <a:p>
                      <a:pPr marL="107314" algn="l" rtl="0" eaLnBrk="0">
                        <a:lnSpc>
                          <a:spcPts val="1560"/>
                        </a:lnSpc>
                        <a:tabLst/>
                      </a:pPr>
                      <a:r>
                        <a:rPr sz="900" kern="0" spc="-30" dirty="0">
                          <a:solidFill>
                            <a:srgbClr val="000000">
                              <a:alpha val="100000"/>
                            </a:srgbClr>
                          </a:solidFill>
                          <a:latin typeface="SimSun"/>
                          <a:ea typeface="SimSun"/>
                          <a:cs typeface="SimSun"/>
                        </a:rPr>
                        <a:t>防护</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rowSpan="2">
                  <a:txBody>
                    <a:bodyPr/>
                    <a:lstStyle/>
                    <a:p>
                      <a:pPr algn="l" rtl="0" eaLnBrk="0">
                        <a:lnSpc>
                          <a:spcPct val="107000"/>
                        </a:lnSpc>
                        <a:tabLst/>
                      </a:pPr>
                      <a:endParaRPr lang="Arial" altLang="Arial" sz="900" dirty="0"/>
                    </a:p>
                    <a:p>
                      <a:pPr marL="374015" indent="-285115" algn="l" rtl="0" eaLnBrk="0">
                        <a:lnSpc>
                          <a:spcPct val="95000"/>
                        </a:lnSpc>
                        <a:spcBef>
                          <a:spcPts val="5"/>
                        </a:spcBef>
                        <a:tabLst/>
                      </a:pPr>
                      <a:r>
                        <a:rPr sz="900" kern="0" spc="-20" dirty="0">
                          <a:solidFill>
                            <a:srgbClr val="000000">
                              <a:alpha val="100000"/>
                            </a:srgbClr>
                          </a:solidFill>
                          <a:latin typeface="SimSun"/>
                          <a:ea typeface="SimSun"/>
                          <a:cs typeface="SimSun"/>
                        </a:rPr>
                        <a:t>防盗安全门或金属</a:t>
                      </a:r>
                      <a:r>
                        <a:rPr sz="900" kern="0" spc="30" dirty="0">
                          <a:solidFill>
                            <a:srgbClr val="000000">
                              <a:alpha val="100000"/>
                            </a:srgbClr>
                          </a:solidFill>
                          <a:latin typeface="SimSun"/>
                          <a:ea typeface="SimSun"/>
                          <a:cs typeface="SimSun"/>
                        </a:rPr>
                        <a:t>  </a:t>
                      </a:r>
                      <a:r>
                        <a:rPr sz="900" kern="0" spc="-30" dirty="0">
                          <a:solidFill>
                            <a:srgbClr val="000000">
                              <a:alpha val="100000"/>
                            </a:srgbClr>
                          </a:solidFill>
                          <a:latin typeface="SimSun"/>
                          <a:ea typeface="SimSun"/>
                          <a:cs typeface="SimSun"/>
                        </a:rPr>
                        <a:t>防护门</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0000"/>
                        </a:lnSpc>
                        <a:tabLst/>
                      </a:pPr>
                      <a:endParaRPr lang="Arial" altLang="Arial" sz="200" dirty="0"/>
                    </a:p>
                    <a:p>
                      <a:pPr marL="75564" indent="-1270" algn="l" rtl="0" eaLnBrk="0">
                        <a:lnSpc>
                          <a:spcPct val="95000"/>
                        </a:lnSpc>
                        <a:spcBef>
                          <a:spcPts val="2"/>
                        </a:spcBef>
                        <a:tabLst/>
                      </a:pPr>
                      <a:r>
                        <a:rPr sz="900" kern="0" spc="0" dirty="0">
                          <a:solidFill>
                            <a:srgbClr val="000000">
                              <a:alpha val="100000"/>
                            </a:srgbClr>
                          </a:solidFill>
                          <a:latin typeface="SimSun"/>
                          <a:ea typeface="SimSun"/>
                          <a:cs typeface="SimSun"/>
                        </a:rPr>
                        <a:t>变（配）电、两次供水设施设备房、空调机房、安防设</a:t>
                      </a:r>
                      <a:r>
                        <a:rPr sz="900" kern="0" spc="-10" dirty="0">
                          <a:solidFill>
                            <a:srgbClr val="000000">
                              <a:alpha val="100000"/>
                            </a:srgbClr>
                          </a:solidFill>
                          <a:latin typeface="SimSun"/>
                          <a:ea typeface="SimSun"/>
                          <a:cs typeface="SimSun"/>
                        </a:rPr>
                        <a:t>备等重要</a:t>
                      </a:r>
                      <a:r>
                        <a:rPr sz="900" kern="0" spc="0" dirty="0">
                          <a:solidFill>
                            <a:srgbClr val="000000">
                              <a:alpha val="100000"/>
                            </a:srgbClr>
                          </a:solidFill>
                          <a:latin typeface="SimSun"/>
                          <a:ea typeface="SimSun"/>
                          <a:cs typeface="SimSun"/>
                        </a:rPr>
                        <a:t>  </a:t>
                      </a:r>
                      <a:r>
                        <a:rPr sz="900" kern="0" spc="-10" dirty="0">
                          <a:solidFill>
                            <a:srgbClr val="000000">
                              <a:alpha val="100000"/>
                            </a:srgbClr>
                          </a:solidFill>
                          <a:latin typeface="SimSun"/>
                          <a:ea typeface="SimSun"/>
                          <a:cs typeface="SimSun"/>
                        </a:rPr>
                        <a:t>设备机房的出入口</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700" dirty="0"/>
                    </a:p>
                    <a:p>
                      <a:pPr marL="105410" algn="l" rtl="0" eaLnBrk="0">
                        <a:lnSpc>
                          <a:spcPct val="97000"/>
                        </a:lnSpc>
                        <a:spcBef>
                          <a:spcPts val="2"/>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3834">
                <a:tc>
                  <a:txBody>
                    <a:bodyPr/>
                    <a:lstStyle/>
                    <a:p>
                      <a:pPr algn="l" rtl="0" eaLnBrk="0">
                        <a:lnSpc>
                          <a:spcPct val="102000"/>
                        </a:lnSpc>
                        <a:tabLst/>
                      </a:pPr>
                      <a:endParaRPr lang="Arial" altLang="Arial" sz="400" dirty="0"/>
                    </a:p>
                    <a:p>
                      <a:pPr marL="149225" algn="l" rtl="0" eaLnBrk="0">
                        <a:lnSpc>
                          <a:spcPct val="79000"/>
                        </a:lnSpc>
                        <a:tabLst/>
                      </a:pPr>
                      <a:r>
                        <a:rPr sz="900" kern="0" spc="-20" dirty="0">
                          <a:solidFill>
                            <a:srgbClr val="000000">
                              <a:alpha val="100000"/>
                            </a:srgbClr>
                          </a:solidFill>
                          <a:latin typeface="SimSun"/>
                          <a:ea typeface="SimSun"/>
                          <a:cs typeface="SimSun"/>
                        </a:rPr>
                        <a:t>46</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1000"/>
                        </a:lnSpc>
                        <a:tabLst/>
                      </a:pPr>
                      <a:endParaRPr lang="Arial" altLang="Arial" sz="200" dirty="0"/>
                    </a:p>
                    <a:p>
                      <a:pPr marL="76835" algn="l" rtl="0" eaLnBrk="0">
                        <a:lnSpc>
                          <a:spcPct val="97000"/>
                        </a:lnSpc>
                        <a:spcBef>
                          <a:spcPts val="1"/>
                        </a:spcBef>
                        <a:tabLst/>
                      </a:pPr>
                      <a:r>
                        <a:rPr sz="900" kern="0" spc="-10" dirty="0">
                          <a:solidFill>
                            <a:srgbClr val="000000">
                              <a:alpha val="100000"/>
                            </a:srgbClr>
                          </a:solidFill>
                          <a:latin typeface="SimSun"/>
                          <a:ea typeface="SimSun"/>
                          <a:cs typeface="SimSun"/>
                        </a:rPr>
                        <a:t>安防中心控制室出入口</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4000"/>
                        </a:lnSpc>
                        <a:tabLst/>
                      </a:pPr>
                      <a:endParaRPr lang="Arial" altLang="Arial" sz="200" dirty="0"/>
                    </a:p>
                    <a:p>
                      <a:pPr marL="105410"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3834">
                <a:tc>
                  <a:txBody>
                    <a:bodyPr/>
                    <a:lstStyle/>
                    <a:p>
                      <a:pPr algn="l" rtl="0" eaLnBrk="0">
                        <a:lnSpc>
                          <a:spcPct val="102000"/>
                        </a:lnSpc>
                        <a:tabLst/>
                      </a:pPr>
                      <a:endParaRPr lang="Arial" altLang="Arial" sz="400" dirty="0"/>
                    </a:p>
                    <a:p>
                      <a:pPr marL="149225" algn="l" rtl="0" eaLnBrk="0">
                        <a:lnSpc>
                          <a:spcPct val="79000"/>
                        </a:lnSpc>
                        <a:spcBef>
                          <a:spcPts val="3"/>
                        </a:spcBef>
                        <a:tabLst/>
                      </a:pPr>
                      <a:r>
                        <a:rPr sz="900" kern="0" spc="-20" dirty="0">
                          <a:solidFill>
                            <a:srgbClr val="000000">
                              <a:alpha val="100000"/>
                            </a:srgbClr>
                          </a:solidFill>
                          <a:latin typeface="SimSun"/>
                          <a:ea typeface="SimSun"/>
                          <a:cs typeface="SimSun"/>
                        </a:rPr>
                        <a:t>47</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rowSpan="4">
                  <a:txBody>
                    <a:bodyPr/>
                    <a:lstStyle/>
                    <a:p>
                      <a:pPr algn="l" rtl="0" eaLnBrk="0">
                        <a:lnSpc>
                          <a:spcPct val="186000"/>
                        </a:lnSpc>
                        <a:tabLst/>
                      </a:pPr>
                      <a:endParaRPr lang="Arial" altLang="Arial" sz="1000" dirty="0"/>
                    </a:p>
                    <a:p>
                      <a:pPr algn="l" rtl="0" eaLnBrk="0">
                        <a:lnSpc>
                          <a:spcPct val="6013"/>
                        </a:lnSpc>
                        <a:tabLst/>
                      </a:pPr>
                      <a:endParaRPr lang="Arial" altLang="Arial" sz="100" dirty="0"/>
                    </a:p>
                    <a:p>
                      <a:pPr marL="140335" indent="-57785" algn="l" rtl="0" eaLnBrk="0">
                        <a:lnSpc>
                          <a:spcPct val="95000"/>
                        </a:lnSpc>
                        <a:tabLst/>
                      </a:pPr>
                      <a:r>
                        <a:rPr sz="900" kern="0" spc="-10" dirty="0">
                          <a:solidFill>
                            <a:srgbClr val="000000">
                              <a:alpha val="100000"/>
                            </a:srgbClr>
                          </a:solidFill>
                          <a:latin typeface="SimSun"/>
                          <a:ea typeface="SimSun"/>
                          <a:cs typeface="SimSun"/>
                        </a:rPr>
                        <a:t>金属防护栏或防砸</a:t>
                      </a:r>
                      <a:r>
                        <a:rPr sz="900" kern="0" spc="10" dirty="0">
                          <a:solidFill>
                            <a:srgbClr val="000000">
                              <a:alpha val="100000"/>
                            </a:srgbClr>
                          </a:solidFill>
                          <a:latin typeface="SimSun"/>
                          <a:ea typeface="SimSun"/>
                          <a:cs typeface="SimSun"/>
                        </a:rPr>
                        <a:t>  </a:t>
                      </a:r>
                      <a:r>
                        <a:rPr sz="900" kern="0" spc="-10" dirty="0">
                          <a:solidFill>
                            <a:srgbClr val="000000">
                              <a:alpha val="100000"/>
                            </a:srgbClr>
                          </a:solidFill>
                          <a:latin typeface="SimSun"/>
                          <a:ea typeface="SimSun"/>
                          <a:cs typeface="SimSun"/>
                        </a:rPr>
                        <a:t>玻璃窗户并限位</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5000"/>
                        </a:lnSpc>
                        <a:tabLst/>
                      </a:pPr>
                      <a:endParaRPr lang="Arial" altLang="Arial" sz="200" dirty="0"/>
                    </a:p>
                    <a:p>
                      <a:pPr marL="76835" algn="l" rtl="0" eaLnBrk="0">
                        <a:lnSpc>
                          <a:spcPct val="96000"/>
                        </a:lnSpc>
                        <a:spcBef>
                          <a:spcPts val="2"/>
                        </a:spcBef>
                        <a:tabLst/>
                      </a:pPr>
                      <a:r>
                        <a:rPr sz="900" kern="0" spc="0" dirty="0">
                          <a:solidFill>
                            <a:srgbClr val="000000">
                              <a:alpha val="100000"/>
                            </a:srgbClr>
                          </a:solidFill>
                          <a:latin typeface="SimSun"/>
                          <a:ea typeface="SimSun"/>
                          <a:cs typeface="SimSun"/>
                        </a:rPr>
                        <a:t>5m以下一、二层商店与外界相通</a:t>
                      </a:r>
                      <a:r>
                        <a:rPr sz="900" kern="0" spc="-10" dirty="0">
                          <a:solidFill>
                            <a:srgbClr val="000000">
                              <a:alpha val="100000"/>
                            </a:srgbClr>
                          </a:solidFill>
                          <a:latin typeface="SimSun"/>
                          <a:ea typeface="SimSun"/>
                          <a:cs typeface="SimSun"/>
                        </a:rPr>
                        <a:t>的窗户、风口</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5000"/>
                        </a:lnSpc>
                        <a:tabLst/>
                      </a:pPr>
                      <a:endParaRPr lang="Arial" altLang="Arial" sz="200" dirty="0"/>
                    </a:p>
                    <a:p>
                      <a:pPr marL="105410" algn="l" rtl="0" eaLnBrk="0">
                        <a:lnSpc>
                          <a:spcPct val="97000"/>
                        </a:lnSpc>
                        <a:spcBef>
                          <a:spcPts val="2"/>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3834">
                <a:tc>
                  <a:txBody>
                    <a:bodyPr/>
                    <a:lstStyle/>
                    <a:p>
                      <a:pPr algn="l" rtl="0" eaLnBrk="0">
                        <a:lnSpc>
                          <a:spcPct val="103000"/>
                        </a:lnSpc>
                        <a:tabLst/>
                      </a:pPr>
                      <a:endParaRPr lang="Arial" altLang="Arial" sz="400" dirty="0"/>
                    </a:p>
                    <a:p>
                      <a:pPr marL="149225" algn="l" rtl="0" eaLnBrk="0">
                        <a:lnSpc>
                          <a:spcPct val="79000"/>
                        </a:lnSpc>
                        <a:spcBef>
                          <a:spcPts val="1"/>
                        </a:spcBef>
                        <a:tabLst/>
                      </a:pPr>
                      <a:r>
                        <a:rPr sz="900" kern="0" spc="-20" dirty="0">
                          <a:solidFill>
                            <a:srgbClr val="000000">
                              <a:alpha val="100000"/>
                            </a:srgbClr>
                          </a:solidFill>
                          <a:latin typeface="SimSun"/>
                          <a:ea typeface="SimSun"/>
                          <a:cs typeface="SimSun"/>
                        </a:rPr>
                        <a:t>48</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7000"/>
                        </a:lnSpc>
                        <a:tabLst/>
                      </a:pPr>
                      <a:endParaRPr lang="Arial" altLang="Arial" sz="200" dirty="0"/>
                    </a:p>
                    <a:p>
                      <a:pPr marL="75564" algn="l" rtl="0" eaLnBrk="0">
                        <a:lnSpc>
                          <a:spcPct val="96000"/>
                        </a:lnSpc>
                        <a:tabLst/>
                      </a:pPr>
                      <a:r>
                        <a:rPr sz="900" kern="0" spc="0" dirty="0">
                          <a:solidFill>
                            <a:srgbClr val="000000">
                              <a:alpha val="100000"/>
                            </a:srgbClr>
                          </a:solidFill>
                          <a:latin typeface="SimSun"/>
                          <a:ea typeface="SimSun"/>
                          <a:cs typeface="SimSun"/>
                        </a:rPr>
                        <a:t>现金暂存处与外界相</a:t>
                      </a:r>
                      <a:r>
                        <a:rPr sz="900" kern="0" spc="-10" dirty="0">
                          <a:solidFill>
                            <a:srgbClr val="000000">
                              <a:alpha val="100000"/>
                            </a:srgbClr>
                          </a:solidFill>
                          <a:latin typeface="SimSun"/>
                          <a:ea typeface="SimSun"/>
                          <a:cs typeface="SimSun"/>
                        </a:rPr>
                        <a:t>通的窗户</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7000"/>
                        </a:lnSpc>
                        <a:tabLst/>
                      </a:pPr>
                      <a:endParaRPr lang="Arial" altLang="Arial" sz="200" dirty="0"/>
                    </a:p>
                    <a:p>
                      <a:pPr marL="105410" algn="l" rtl="0" eaLnBrk="0">
                        <a:lnSpc>
                          <a:spcPct val="97000"/>
                        </a:lnSpc>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a:txBody>
                    <a:bodyPr/>
                    <a:lstStyle/>
                    <a:p>
                      <a:pPr algn="l" rtl="0" eaLnBrk="0">
                        <a:lnSpc>
                          <a:spcPct val="103000"/>
                        </a:lnSpc>
                        <a:tabLst/>
                      </a:pPr>
                      <a:endParaRPr lang="Arial" altLang="Arial" sz="400" dirty="0"/>
                    </a:p>
                    <a:p>
                      <a:pPr marL="149225" algn="l" rtl="0" eaLnBrk="0">
                        <a:lnSpc>
                          <a:spcPct val="79000"/>
                        </a:lnSpc>
                        <a:spcBef>
                          <a:spcPts val="4"/>
                        </a:spcBef>
                        <a:tabLst/>
                      </a:pPr>
                      <a:r>
                        <a:rPr sz="900" kern="0" spc="-20" dirty="0">
                          <a:solidFill>
                            <a:srgbClr val="000000">
                              <a:alpha val="100000"/>
                            </a:srgbClr>
                          </a:solidFill>
                          <a:latin typeface="SimSun"/>
                          <a:ea typeface="SimSun"/>
                          <a:cs typeface="SimSun"/>
                        </a:rPr>
                        <a:t>49</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8000"/>
                        </a:lnSpc>
                        <a:tabLst/>
                      </a:pPr>
                      <a:endParaRPr lang="Arial" altLang="Arial" sz="200" dirty="0"/>
                    </a:p>
                    <a:p>
                      <a:pPr marL="74294" algn="l" rtl="0" eaLnBrk="0">
                        <a:lnSpc>
                          <a:spcPct val="96000"/>
                        </a:lnSpc>
                        <a:spcBef>
                          <a:spcPts val="1"/>
                        </a:spcBef>
                        <a:tabLst/>
                      </a:pPr>
                      <a:r>
                        <a:rPr sz="900" kern="0" spc="-10" dirty="0">
                          <a:solidFill>
                            <a:srgbClr val="000000">
                              <a:alpha val="100000"/>
                            </a:srgbClr>
                          </a:solidFill>
                          <a:latin typeface="SimSun"/>
                          <a:ea typeface="SimSun"/>
                          <a:cs typeface="SimSun"/>
                        </a:rPr>
                        <a:t>仓库与外界相通的窗户</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8000"/>
                        </a:lnSpc>
                        <a:tabLst/>
                      </a:pPr>
                      <a:endParaRPr lang="Arial" altLang="Arial" sz="200" dirty="0"/>
                    </a:p>
                    <a:p>
                      <a:pPr marL="105410"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a:txBody>
                    <a:bodyPr/>
                    <a:lstStyle/>
                    <a:p>
                      <a:pPr algn="l" rtl="0" eaLnBrk="0">
                        <a:lnSpc>
                          <a:spcPct val="103000"/>
                        </a:lnSpc>
                        <a:tabLst/>
                      </a:pPr>
                      <a:endParaRPr lang="Arial" altLang="Arial" sz="400" dirty="0"/>
                    </a:p>
                    <a:p>
                      <a:pPr marL="151764" algn="l" rtl="0" eaLnBrk="0">
                        <a:lnSpc>
                          <a:spcPct val="79000"/>
                        </a:lnSpc>
                        <a:spcBef>
                          <a:spcPts val="2"/>
                        </a:spcBef>
                        <a:tabLst/>
                      </a:pPr>
                      <a:r>
                        <a:rPr sz="900" kern="0" spc="-20" dirty="0">
                          <a:solidFill>
                            <a:srgbClr val="000000">
                              <a:alpha val="100000"/>
                            </a:srgbClr>
                          </a:solidFill>
                          <a:latin typeface="SimSun"/>
                          <a:ea typeface="SimSun"/>
                          <a:cs typeface="SimSun"/>
                        </a:rPr>
                        <a:t>50</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7000"/>
                        </a:lnSpc>
                        <a:tabLst/>
                      </a:pPr>
                      <a:endParaRPr lang="Arial" altLang="Arial" sz="200" dirty="0"/>
                    </a:p>
                    <a:p>
                      <a:pPr marL="74930" algn="l" rtl="0" eaLnBrk="0">
                        <a:lnSpc>
                          <a:spcPct val="96000"/>
                        </a:lnSpc>
                        <a:spcBef>
                          <a:spcPts val="1"/>
                        </a:spcBef>
                        <a:tabLst/>
                      </a:pPr>
                      <a:r>
                        <a:rPr sz="900" kern="0" spc="0" dirty="0">
                          <a:solidFill>
                            <a:srgbClr val="000000">
                              <a:alpha val="100000"/>
                            </a:srgbClr>
                          </a:solidFill>
                          <a:latin typeface="SimSun"/>
                          <a:ea typeface="SimSun"/>
                          <a:cs typeface="SimSun"/>
                        </a:rPr>
                        <a:t>财务室、贵重商品防盗保险柜存放处与外界相</a:t>
                      </a:r>
                      <a:r>
                        <a:rPr sz="900" kern="0" spc="-10" dirty="0">
                          <a:solidFill>
                            <a:srgbClr val="000000">
                              <a:alpha val="100000"/>
                            </a:srgbClr>
                          </a:solidFill>
                          <a:latin typeface="SimSun"/>
                          <a:ea typeface="SimSun"/>
                          <a:cs typeface="SimSun"/>
                        </a:rPr>
                        <a:t>通的窗户</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7000"/>
                        </a:lnSpc>
                        <a:tabLst/>
                      </a:pPr>
                      <a:endParaRPr lang="Arial" altLang="Arial" sz="200" dirty="0"/>
                    </a:p>
                    <a:p>
                      <a:pPr marL="105410"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a:txBody>
                    <a:bodyPr/>
                    <a:lstStyle/>
                    <a:p>
                      <a:pPr algn="l" rtl="0" eaLnBrk="0">
                        <a:lnSpc>
                          <a:spcPct val="100000"/>
                        </a:lnSpc>
                        <a:tabLst/>
                      </a:pPr>
                      <a:endParaRPr lang="Arial" altLang="Arial" sz="400" dirty="0"/>
                    </a:p>
                    <a:p>
                      <a:pPr marL="151764" algn="l" rtl="0" eaLnBrk="0">
                        <a:lnSpc>
                          <a:spcPct val="80000"/>
                        </a:lnSpc>
                        <a:spcBef>
                          <a:spcPts val="4"/>
                        </a:spcBef>
                        <a:tabLst/>
                      </a:pPr>
                      <a:r>
                        <a:rPr sz="900" kern="0" spc="-20" dirty="0">
                          <a:solidFill>
                            <a:srgbClr val="000000">
                              <a:alpha val="100000"/>
                            </a:srgbClr>
                          </a:solidFill>
                          <a:latin typeface="SimSun"/>
                          <a:ea typeface="SimSun"/>
                          <a:cs typeface="SimSun"/>
                        </a:rPr>
                        <a:t>51</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3000"/>
                        </a:lnSpc>
                        <a:tabLst/>
                      </a:pPr>
                      <a:endParaRPr lang="Arial" altLang="Arial" sz="200" dirty="0"/>
                    </a:p>
                    <a:p>
                      <a:pPr marL="203200" algn="l" rtl="0" eaLnBrk="0">
                        <a:lnSpc>
                          <a:spcPct val="97000"/>
                        </a:lnSpc>
                        <a:spcBef>
                          <a:spcPts val="2"/>
                        </a:spcBef>
                        <a:tabLst/>
                      </a:pPr>
                      <a:r>
                        <a:rPr sz="900" kern="0" spc="-20" dirty="0">
                          <a:solidFill>
                            <a:srgbClr val="000000">
                              <a:alpha val="100000"/>
                            </a:srgbClr>
                          </a:solidFill>
                          <a:latin typeface="SimSun"/>
                          <a:ea typeface="SimSun"/>
                          <a:cs typeface="SimSun"/>
                        </a:rPr>
                        <a:t>防砸复合玻璃</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6000"/>
                        </a:lnSpc>
                        <a:tabLst/>
                      </a:pPr>
                      <a:endParaRPr lang="Arial" altLang="Arial" sz="200" dirty="0"/>
                    </a:p>
                    <a:p>
                      <a:pPr marL="76200" algn="l" rtl="0" eaLnBrk="0">
                        <a:lnSpc>
                          <a:spcPct val="96000"/>
                        </a:lnSpc>
                        <a:spcBef>
                          <a:spcPts val="2"/>
                        </a:spcBef>
                        <a:tabLst/>
                      </a:pPr>
                      <a:r>
                        <a:rPr sz="900" kern="0" spc="-10" dirty="0">
                          <a:solidFill>
                            <a:srgbClr val="000000">
                              <a:alpha val="100000"/>
                            </a:srgbClr>
                          </a:solidFill>
                          <a:latin typeface="SimSun"/>
                          <a:ea typeface="SimSun"/>
                          <a:cs typeface="SimSun"/>
                        </a:rPr>
                        <a:t>贵重商品营业柜台</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6000"/>
                        </a:lnSpc>
                        <a:tabLst/>
                      </a:pPr>
                      <a:endParaRPr lang="Arial" altLang="Arial" sz="200" dirty="0"/>
                    </a:p>
                    <a:p>
                      <a:pPr marL="105410"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10184">
                <a:tc>
                  <a:txBody>
                    <a:bodyPr/>
                    <a:lstStyle/>
                    <a:p>
                      <a:pPr algn="l" rtl="0" eaLnBrk="0">
                        <a:lnSpc>
                          <a:spcPct val="107000"/>
                        </a:lnSpc>
                        <a:tabLst/>
                      </a:pPr>
                      <a:endParaRPr lang="Arial" altLang="Arial" sz="400" dirty="0"/>
                    </a:p>
                    <a:p>
                      <a:pPr marL="151764" algn="l" rtl="0" eaLnBrk="0">
                        <a:lnSpc>
                          <a:spcPct val="79000"/>
                        </a:lnSpc>
                        <a:spcBef>
                          <a:spcPts val="3"/>
                        </a:spcBef>
                        <a:tabLst/>
                      </a:pPr>
                      <a:r>
                        <a:rPr sz="900" kern="0" spc="-20" dirty="0">
                          <a:solidFill>
                            <a:srgbClr val="000000">
                              <a:alpha val="100000"/>
                            </a:srgbClr>
                          </a:solidFill>
                          <a:latin typeface="SimSun"/>
                          <a:ea typeface="SimSun"/>
                          <a:cs typeface="SimSun"/>
                        </a:rPr>
                        <a:t>52</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260350" algn="l" rtl="0" eaLnBrk="0">
                        <a:lnSpc>
                          <a:spcPct val="97000"/>
                        </a:lnSpc>
                        <a:spcBef>
                          <a:spcPts val="3"/>
                        </a:spcBef>
                        <a:tabLst/>
                      </a:pPr>
                      <a:r>
                        <a:rPr sz="900" kern="0" spc="-20" dirty="0">
                          <a:solidFill>
                            <a:srgbClr val="000000">
                              <a:alpha val="100000"/>
                            </a:srgbClr>
                          </a:solidFill>
                          <a:latin typeface="SimSun"/>
                          <a:ea typeface="SimSun"/>
                          <a:cs typeface="SimSun"/>
                        </a:rPr>
                        <a:t>防盗保险柜</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300" dirty="0"/>
                    </a:p>
                    <a:p>
                      <a:pPr marL="74930" algn="l" rtl="0" eaLnBrk="0">
                        <a:lnSpc>
                          <a:spcPct val="96000"/>
                        </a:lnSpc>
                        <a:spcBef>
                          <a:spcPts val="3"/>
                        </a:spcBef>
                        <a:tabLst/>
                      </a:pPr>
                      <a:r>
                        <a:rPr sz="900" kern="0" spc="-10" dirty="0">
                          <a:solidFill>
                            <a:srgbClr val="000000">
                              <a:alpha val="100000"/>
                            </a:srgbClr>
                          </a:solidFill>
                          <a:latin typeface="SimSun"/>
                          <a:ea typeface="SimSun"/>
                          <a:cs typeface="SimSun"/>
                        </a:rPr>
                        <a:t>财务室、贵重商品存放处</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300" dirty="0"/>
                    </a:p>
                    <a:p>
                      <a:pPr marL="105410" algn="l" rtl="0" eaLnBrk="0">
                        <a:lnSpc>
                          <a:spcPct val="97000"/>
                        </a:lnSpc>
                        <a:spcBef>
                          <a:spcPts val="3"/>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bl>
          </a:graphicData>
        </a:graphic>
      </p:graphicFrame>
      <p:graphicFrame>
        <p:nvGraphicFramePr>
          <p:cNvPr id="76" name="table 76"/>
          <p:cNvGraphicFramePr>
            <a:graphicFrameLocks noGrp="1"/>
          </p:cNvGraphicFramePr>
          <p:nvPr/>
        </p:nvGraphicFramePr>
        <p:xfrm>
          <a:off x="981455" y="7940040"/>
          <a:ext cx="5769609" cy="1846580"/>
        </p:xfrm>
        <a:graphic>
          <a:graphicData uri="http://schemas.openxmlformats.org/drawingml/2006/table">
            <a:tbl>
              <a:tblPr/>
              <a:tblGrid>
                <a:gridCol w="400684"/>
                <a:gridCol w="420369"/>
                <a:gridCol w="1073150"/>
                <a:gridCol w="3358515"/>
                <a:gridCol w="516890"/>
              </a:tblGrid>
              <a:tr h="388620">
                <a:tc>
                  <a:txBody>
                    <a:bodyPr/>
                    <a:lstStyle/>
                    <a:p>
                      <a:pPr algn="l" rtl="0" eaLnBrk="0">
                        <a:lnSpc>
                          <a:spcPct val="100000"/>
                        </a:lnSpc>
                        <a:tabLst/>
                      </a:pPr>
                      <a:endParaRPr lang="Arial" altLang="Arial" sz="900" dirty="0"/>
                    </a:p>
                    <a:p>
                      <a:pPr algn="l" rtl="0" eaLnBrk="0">
                        <a:lnSpc>
                          <a:spcPct val="7037"/>
                        </a:lnSpc>
                        <a:tabLst/>
                      </a:pPr>
                      <a:endParaRPr lang="Arial" altLang="Arial" sz="100" dirty="0"/>
                    </a:p>
                    <a:p>
                      <a:pPr marL="94614" algn="l" rtl="0" eaLnBrk="0">
                        <a:lnSpc>
                          <a:spcPct val="97000"/>
                        </a:lnSpc>
                        <a:tabLst/>
                      </a:pPr>
                      <a:r>
                        <a:rPr sz="900" kern="0" spc="-10" dirty="0">
                          <a:solidFill>
                            <a:srgbClr val="000000">
                              <a:alpha val="100000"/>
                            </a:srgbClr>
                          </a:solidFill>
                          <a:latin typeface="SimSun"/>
                          <a:ea typeface="SimSun"/>
                          <a:cs typeface="SimSun"/>
                        </a:rPr>
                        <a:t>序号</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rtl="0" eaLnBrk="0">
                        <a:lnSpc>
                          <a:spcPct val="100000"/>
                        </a:lnSpc>
                        <a:tabLst/>
                      </a:pPr>
                      <a:endParaRPr lang="Arial" altLang="Arial" sz="900" dirty="0"/>
                    </a:p>
                    <a:p>
                      <a:pPr marL="642619" algn="l" rtl="0" eaLnBrk="0">
                        <a:lnSpc>
                          <a:spcPct val="97000"/>
                        </a:lnSpc>
                        <a:spcBef>
                          <a:spcPts val="5"/>
                        </a:spcBef>
                        <a:tabLst/>
                      </a:pPr>
                      <a:r>
                        <a:rPr sz="900" kern="0" spc="-20" dirty="0">
                          <a:solidFill>
                            <a:srgbClr val="000000">
                              <a:alpha val="100000"/>
                            </a:srgbClr>
                          </a:solidFill>
                          <a:latin typeface="SimSun"/>
                          <a:ea typeface="SimSun"/>
                          <a:cs typeface="SimSun"/>
                        </a:rPr>
                        <a:t>项目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900" dirty="0"/>
                    </a:p>
                    <a:p>
                      <a:pPr marL="1174114" algn="l" rtl="0" eaLnBrk="0">
                        <a:lnSpc>
                          <a:spcPct val="97000"/>
                        </a:lnSpc>
                        <a:spcBef>
                          <a:spcPts val="5"/>
                        </a:spcBef>
                        <a:tabLst/>
                      </a:pPr>
                      <a:r>
                        <a:rPr sz="900" kern="0" spc="-10" dirty="0">
                          <a:solidFill>
                            <a:srgbClr val="000000">
                              <a:alpha val="100000"/>
                            </a:srgbClr>
                          </a:solidFill>
                          <a:latin typeface="SimSun"/>
                          <a:ea typeface="SimSun"/>
                          <a:cs typeface="SimSun"/>
                        </a:rPr>
                        <a:t>安装区域或覆盖范围</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21000"/>
                        </a:lnSpc>
                        <a:tabLst/>
                      </a:pPr>
                      <a:endParaRPr lang="Arial" altLang="Arial" sz="300" dirty="0"/>
                    </a:p>
                    <a:p>
                      <a:pPr marL="149860" algn="l" rtl="0" eaLnBrk="0">
                        <a:lnSpc>
                          <a:spcPct val="85000"/>
                        </a:lnSpc>
                        <a:spcBef>
                          <a:spcPts val="3"/>
                        </a:spcBef>
                        <a:tabLst/>
                      </a:pPr>
                      <a:r>
                        <a:rPr sz="900" kern="0" spc="-20" dirty="0">
                          <a:solidFill>
                            <a:srgbClr val="000000">
                              <a:alpha val="100000"/>
                            </a:srgbClr>
                          </a:solidFill>
                          <a:latin typeface="SimSun"/>
                          <a:ea typeface="SimSun"/>
                          <a:cs typeface="SimSun"/>
                        </a:rPr>
                        <a:t>配置</a:t>
                      </a:r>
                      <a:endParaRPr lang="SimSun" altLang="SimSun" sz="900" dirty="0"/>
                    </a:p>
                    <a:p>
                      <a:pPr marL="150495" algn="l" rtl="0" eaLnBrk="0">
                        <a:lnSpc>
                          <a:spcPts val="1296"/>
                        </a:lnSpc>
                        <a:tabLst/>
                      </a:pPr>
                      <a:r>
                        <a:rPr sz="900" kern="0" spc="-20" dirty="0">
                          <a:solidFill>
                            <a:srgbClr val="000000">
                              <a:alpha val="100000"/>
                            </a:srgbClr>
                          </a:solidFill>
                          <a:latin typeface="SimSun"/>
                          <a:ea typeface="SimSun"/>
                          <a:cs typeface="SimSun"/>
                        </a:rPr>
                        <a:t>要求</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4000"/>
                        </a:lnSpc>
                        <a:tabLst/>
                      </a:pPr>
                      <a:endParaRPr lang="Arial" altLang="Arial" sz="400" dirty="0"/>
                    </a:p>
                    <a:p>
                      <a:pPr marL="189229" algn="l" rtl="0" eaLnBrk="0">
                        <a:lnSpc>
                          <a:spcPct val="79000"/>
                        </a:lnSpc>
                        <a:spcBef>
                          <a:spcPts val="3"/>
                        </a:spcBef>
                        <a:tabLst/>
                      </a:pPr>
                      <a:r>
                        <a:rPr sz="900" kern="0" spc="-10" dirty="0">
                          <a:solidFill>
                            <a:srgbClr val="000000">
                              <a:alpha val="100000"/>
                            </a:srgbClr>
                          </a:solidFill>
                          <a:latin typeface="SimSun"/>
                          <a:ea typeface="SimSun"/>
                          <a:cs typeface="SimSun"/>
                        </a:rPr>
                        <a:t>1</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7">
                  <a:txBody>
                    <a:bodyPr/>
                    <a:lstStyle/>
                    <a:p>
                      <a:pPr algn="l" rtl="0" eaLnBrk="0">
                        <a:lnSpc>
                          <a:spcPct val="121000"/>
                        </a:lnSpc>
                        <a:tabLst/>
                      </a:pPr>
                      <a:endParaRPr lang="Arial" altLang="Arial" sz="1000" dirty="0"/>
                    </a:p>
                    <a:p>
                      <a:pPr algn="l" rtl="0" eaLnBrk="0">
                        <a:lnSpc>
                          <a:spcPct val="122000"/>
                        </a:lnSpc>
                        <a:tabLst/>
                      </a:pPr>
                      <a:endParaRPr lang="Arial" altLang="Arial" sz="1000" dirty="0"/>
                    </a:p>
                    <a:p>
                      <a:pPr marL="103504" algn="l" rtl="0" eaLnBrk="0">
                        <a:lnSpc>
                          <a:spcPct val="85000"/>
                        </a:lnSpc>
                        <a:spcBef>
                          <a:spcPts val="7"/>
                        </a:spcBef>
                        <a:tabLst/>
                      </a:pPr>
                      <a:r>
                        <a:rPr sz="900" kern="0" spc="-10" dirty="0">
                          <a:solidFill>
                            <a:srgbClr val="000000">
                              <a:alpha val="100000"/>
                            </a:srgbClr>
                          </a:solidFill>
                          <a:latin typeface="SimSun"/>
                          <a:ea typeface="SimSun"/>
                          <a:cs typeface="SimSun"/>
                        </a:rPr>
                        <a:t>视频</a:t>
                      </a:r>
                      <a:endParaRPr lang="SimSun" altLang="SimSun" sz="900" dirty="0"/>
                    </a:p>
                    <a:p>
                      <a:pPr marL="106045" algn="l" rtl="0" eaLnBrk="0">
                        <a:lnSpc>
                          <a:spcPts val="1560"/>
                        </a:lnSpc>
                        <a:tabLst/>
                      </a:pPr>
                      <a:r>
                        <a:rPr sz="900" kern="0" spc="-20" dirty="0">
                          <a:solidFill>
                            <a:srgbClr val="000000">
                              <a:alpha val="100000"/>
                            </a:srgbClr>
                          </a:solidFill>
                          <a:latin typeface="SimSun"/>
                          <a:ea typeface="SimSun"/>
                          <a:cs typeface="SimSun"/>
                        </a:rPr>
                        <a:t>安防</a:t>
                      </a:r>
                      <a:endParaRPr lang="SimSun" altLang="SimSun" sz="900" dirty="0"/>
                    </a:p>
                    <a:p>
                      <a:pPr marL="104139" algn="l" rtl="0" eaLnBrk="0">
                        <a:lnSpc>
                          <a:spcPts val="1559"/>
                        </a:lnSpc>
                        <a:tabLst/>
                      </a:pPr>
                      <a:r>
                        <a:rPr sz="900" kern="0" spc="-20" dirty="0">
                          <a:solidFill>
                            <a:srgbClr val="000000">
                              <a:alpha val="100000"/>
                            </a:srgbClr>
                          </a:solidFill>
                          <a:latin typeface="SimSun"/>
                          <a:ea typeface="SimSun"/>
                          <a:cs typeface="SimSun"/>
                        </a:rPr>
                        <a:t>监控</a:t>
                      </a:r>
                      <a:endParaRPr lang="SimSun" altLang="SimSun" sz="900" dirty="0"/>
                    </a:p>
                    <a:p>
                      <a:pPr marL="106045" algn="l" rtl="0" eaLnBrk="0">
                        <a:lnSpc>
                          <a:spcPts val="1559"/>
                        </a:lnSpc>
                        <a:tabLst/>
                      </a:pPr>
                      <a:r>
                        <a:rPr sz="900" kern="0" spc="-20" dirty="0">
                          <a:solidFill>
                            <a:srgbClr val="000000">
                              <a:alpha val="100000"/>
                            </a:srgbClr>
                          </a:solidFill>
                          <a:latin typeface="SimSun"/>
                          <a:ea typeface="SimSun"/>
                          <a:cs typeface="SimSun"/>
                        </a:rPr>
                        <a:t>系统</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7">
                  <a:txBody>
                    <a:bodyPr/>
                    <a:lstStyle/>
                    <a:p>
                      <a:pPr algn="l" rtl="0" eaLnBrk="0">
                        <a:lnSpc>
                          <a:spcPct val="109000"/>
                        </a:lnSpc>
                        <a:tabLst/>
                      </a:pPr>
                      <a:endParaRPr lang="Arial" altLang="Arial" sz="1000" dirty="0"/>
                    </a:p>
                    <a:p>
                      <a:pPr algn="l" rtl="0" eaLnBrk="0">
                        <a:lnSpc>
                          <a:spcPct val="109000"/>
                        </a:lnSpc>
                        <a:tabLst/>
                      </a:pPr>
                      <a:endParaRPr lang="Arial" altLang="Arial" sz="1000" dirty="0"/>
                    </a:p>
                    <a:p>
                      <a:pPr algn="l" rtl="0" eaLnBrk="0">
                        <a:lnSpc>
                          <a:spcPct val="109000"/>
                        </a:lnSpc>
                        <a:tabLst/>
                      </a:pPr>
                      <a:endParaRPr lang="Arial" altLang="Arial" sz="1000" dirty="0"/>
                    </a:p>
                    <a:p>
                      <a:pPr algn="l" rtl="0" eaLnBrk="0">
                        <a:lnSpc>
                          <a:spcPct val="110000"/>
                        </a:lnSpc>
                        <a:tabLst/>
                      </a:pPr>
                      <a:endParaRPr lang="Arial" altLang="Arial" sz="1000" dirty="0"/>
                    </a:p>
                    <a:p>
                      <a:pPr algn="l" rtl="0" eaLnBrk="0">
                        <a:lnSpc>
                          <a:spcPct val="7576"/>
                        </a:lnSpc>
                        <a:tabLst/>
                      </a:pPr>
                      <a:endParaRPr lang="Arial" altLang="Arial" sz="100" dirty="0"/>
                    </a:p>
                    <a:p>
                      <a:pPr marL="259079" algn="l" rtl="0" eaLnBrk="0">
                        <a:lnSpc>
                          <a:spcPct val="96000"/>
                        </a:lnSpc>
                        <a:tabLst/>
                      </a:pPr>
                      <a:r>
                        <a:rPr sz="900" kern="0" spc="-10" dirty="0">
                          <a:solidFill>
                            <a:srgbClr val="000000">
                              <a:alpha val="100000"/>
                            </a:srgbClr>
                          </a:solidFill>
                          <a:latin typeface="SimSun"/>
                          <a:ea typeface="SimSun"/>
                          <a:cs typeface="SimSun"/>
                        </a:rPr>
                        <a:t>彩色摄像机</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76200" algn="l" rtl="0" eaLnBrk="0">
                        <a:lnSpc>
                          <a:spcPct val="96000"/>
                        </a:lnSpc>
                        <a:tabLst/>
                      </a:pPr>
                      <a:r>
                        <a:rPr sz="900" kern="0" spc="0" dirty="0">
                          <a:solidFill>
                            <a:srgbClr val="000000">
                              <a:alpha val="100000"/>
                            </a:srgbClr>
                          </a:solidFill>
                          <a:latin typeface="SimSun"/>
                          <a:ea typeface="SimSun"/>
                          <a:cs typeface="SimSun"/>
                        </a:rPr>
                        <a:t>加油加气充电站外周围25m范</a:t>
                      </a:r>
                      <a:r>
                        <a:rPr sz="900" kern="0" spc="-10" dirty="0">
                          <a:solidFill>
                            <a:srgbClr val="000000">
                              <a:alpha val="100000"/>
                            </a:srgbClr>
                          </a:solidFill>
                          <a:latin typeface="SimSun"/>
                          <a:ea typeface="SimSun"/>
                          <a:cs typeface="SimSun"/>
                        </a:rPr>
                        <a:t>围的街面</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8000"/>
                        </a:lnSpc>
                        <a:tabLst/>
                      </a:pPr>
                      <a:endParaRPr lang="Arial" altLang="Arial" sz="200" dirty="0"/>
                    </a:p>
                    <a:p>
                      <a:pPr marL="95250" algn="l" rtl="0" eaLnBrk="0">
                        <a:lnSpc>
                          <a:spcPct val="98000"/>
                        </a:lnSpc>
                        <a:spcBef>
                          <a:spcPts val="1"/>
                        </a:spcBef>
                        <a:tabLst/>
                      </a:pPr>
                      <a:r>
                        <a:rPr sz="900" kern="0" spc="-20" dirty="0">
                          <a:solidFill>
                            <a:srgbClr val="000000">
                              <a:alpha val="100000"/>
                            </a:srgbClr>
                          </a:solidFill>
                          <a:latin typeface="SimSun"/>
                          <a:ea typeface="SimSun"/>
                          <a:cs typeface="SimSun"/>
                        </a:rPr>
                        <a:t>宜配置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5000"/>
                        </a:lnSpc>
                        <a:tabLst/>
                      </a:pPr>
                      <a:endParaRPr lang="Arial" altLang="Arial" sz="400" dirty="0"/>
                    </a:p>
                    <a:p>
                      <a:pPr marL="182245" algn="l" rtl="0" eaLnBrk="0">
                        <a:lnSpc>
                          <a:spcPct val="79000"/>
                        </a:lnSpc>
                        <a:tabLst/>
                      </a:pPr>
                      <a:r>
                        <a:rPr sz="900" kern="0" spc="-10" dirty="0">
                          <a:solidFill>
                            <a:srgbClr val="000000">
                              <a:alpha val="100000"/>
                            </a:srgbClr>
                          </a:solidFill>
                          <a:latin typeface="SimSun"/>
                          <a:ea typeface="SimSun"/>
                          <a:cs typeface="SimSun"/>
                        </a:rPr>
                        <a:t>2</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76835" algn="l" rtl="0" eaLnBrk="0">
                        <a:lnSpc>
                          <a:spcPct val="96000"/>
                        </a:lnSpc>
                        <a:spcBef>
                          <a:spcPts val="2"/>
                        </a:spcBef>
                        <a:tabLst/>
                      </a:pPr>
                      <a:r>
                        <a:rPr sz="900" kern="0" spc="-10" dirty="0">
                          <a:solidFill>
                            <a:srgbClr val="000000">
                              <a:alpha val="100000"/>
                            </a:srgbClr>
                          </a:solidFill>
                          <a:latin typeface="SimSun"/>
                          <a:ea typeface="SimSun"/>
                          <a:cs typeface="SimSun"/>
                        </a:rPr>
                        <a:t>车辆出入口</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92710" algn="l" rtl="0" eaLnBrk="0">
                        <a:lnSpc>
                          <a:spcPct val="97000"/>
                        </a:lnSpc>
                        <a:spcBef>
                          <a:spcPts val="2"/>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4000"/>
                        </a:lnSpc>
                        <a:tabLst/>
                      </a:pPr>
                      <a:endParaRPr lang="Arial" altLang="Arial" sz="400" dirty="0"/>
                    </a:p>
                    <a:p>
                      <a:pPr marL="182879" algn="l" rtl="0" eaLnBrk="0">
                        <a:lnSpc>
                          <a:spcPct val="79000"/>
                        </a:lnSpc>
                        <a:spcBef>
                          <a:spcPts val="2"/>
                        </a:spcBef>
                        <a:tabLst/>
                      </a:pPr>
                      <a:r>
                        <a:rPr sz="900" kern="0" spc="-10" dirty="0">
                          <a:solidFill>
                            <a:srgbClr val="000000">
                              <a:alpha val="100000"/>
                            </a:srgbClr>
                          </a:solidFill>
                          <a:latin typeface="SimSun"/>
                          <a:ea typeface="SimSun"/>
                          <a:cs typeface="SimSun"/>
                        </a:rPr>
                        <a:t>3</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9000"/>
                        </a:lnSpc>
                        <a:tabLst/>
                      </a:pPr>
                      <a:endParaRPr lang="Arial" altLang="Arial" sz="200" dirty="0"/>
                    </a:p>
                    <a:p>
                      <a:pPr marL="76200" algn="l" rtl="0" eaLnBrk="0">
                        <a:lnSpc>
                          <a:spcPct val="96000"/>
                        </a:lnSpc>
                        <a:spcBef>
                          <a:spcPts val="2"/>
                        </a:spcBef>
                        <a:tabLst/>
                      </a:pPr>
                      <a:r>
                        <a:rPr sz="900" kern="0" spc="-10" dirty="0">
                          <a:solidFill>
                            <a:srgbClr val="000000">
                              <a:alpha val="100000"/>
                            </a:srgbClr>
                          </a:solidFill>
                          <a:latin typeface="SimSun"/>
                          <a:ea typeface="SimSun"/>
                          <a:cs typeface="SimSun"/>
                        </a:rPr>
                        <a:t>加油加气泵岛区、充电区</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9000"/>
                        </a:lnSpc>
                        <a:tabLst/>
                      </a:pPr>
                      <a:endParaRPr lang="Arial" altLang="Arial" sz="200" dirty="0"/>
                    </a:p>
                    <a:p>
                      <a:pPr marL="92710"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4000"/>
                        </a:lnSpc>
                        <a:tabLst/>
                      </a:pPr>
                      <a:endParaRPr lang="Arial" altLang="Arial" sz="400" dirty="0"/>
                    </a:p>
                    <a:p>
                      <a:pPr marL="180339" algn="l" rtl="0" eaLnBrk="0">
                        <a:lnSpc>
                          <a:spcPct val="79000"/>
                        </a:lnSpc>
                        <a:spcBef>
                          <a:spcPts val="4"/>
                        </a:spcBef>
                        <a:tabLst/>
                      </a:pPr>
                      <a:r>
                        <a:rPr sz="900" kern="0" spc="-10" dirty="0">
                          <a:solidFill>
                            <a:srgbClr val="000000">
                              <a:alpha val="100000"/>
                            </a:srgbClr>
                          </a:solidFill>
                          <a:latin typeface="SimSun"/>
                          <a:ea typeface="SimSun"/>
                          <a:cs typeface="SimSun"/>
                        </a:rPr>
                        <a:t>4</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8000"/>
                        </a:lnSpc>
                        <a:tabLst/>
                      </a:pPr>
                      <a:endParaRPr lang="Arial" altLang="Arial" sz="200" dirty="0"/>
                    </a:p>
                    <a:p>
                      <a:pPr marL="78105" algn="l" rtl="0" eaLnBrk="0">
                        <a:lnSpc>
                          <a:spcPct val="97000"/>
                        </a:lnSpc>
                        <a:spcBef>
                          <a:spcPts val="2"/>
                        </a:spcBef>
                        <a:tabLst/>
                      </a:pPr>
                      <a:r>
                        <a:rPr sz="900" kern="0" spc="-10" dirty="0">
                          <a:solidFill>
                            <a:srgbClr val="000000">
                              <a:alpha val="100000"/>
                            </a:srgbClr>
                          </a:solidFill>
                          <a:latin typeface="SimSun"/>
                          <a:ea typeface="SimSun"/>
                          <a:cs typeface="SimSun"/>
                        </a:rPr>
                        <a:t>卸油区、电能设施区</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92710"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4000"/>
                        </a:lnSpc>
                        <a:tabLst/>
                      </a:pPr>
                      <a:endParaRPr lang="Arial" altLang="Arial" sz="400" dirty="0"/>
                    </a:p>
                    <a:p>
                      <a:pPr marL="182879" algn="l" rtl="0" eaLnBrk="0">
                        <a:lnSpc>
                          <a:spcPct val="79000"/>
                        </a:lnSpc>
                        <a:spcBef>
                          <a:spcPts val="1"/>
                        </a:spcBef>
                        <a:tabLst/>
                      </a:pPr>
                      <a:r>
                        <a:rPr sz="900" kern="0" spc="-10" dirty="0">
                          <a:solidFill>
                            <a:srgbClr val="000000">
                              <a:alpha val="100000"/>
                            </a:srgbClr>
                          </a:solidFill>
                          <a:latin typeface="SimSun"/>
                          <a:ea typeface="SimSun"/>
                          <a:cs typeface="SimSun"/>
                        </a:rPr>
                        <a:t>5</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9000"/>
                        </a:lnSpc>
                        <a:tabLst/>
                      </a:pPr>
                      <a:endParaRPr lang="Arial" altLang="Arial" sz="200" dirty="0"/>
                    </a:p>
                    <a:p>
                      <a:pPr marL="76200" algn="l" rtl="0" eaLnBrk="0">
                        <a:lnSpc>
                          <a:spcPct val="96000"/>
                        </a:lnSpc>
                        <a:spcBef>
                          <a:spcPts val="1"/>
                        </a:spcBef>
                        <a:tabLst/>
                      </a:pPr>
                      <a:r>
                        <a:rPr sz="900" kern="0" spc="-10" dirty="0">
                          <a:solidFill>
                            <a:srgbClr val="000000">
                              <a:alpha val="100000"/>
                            </a:srgbClr>
                          </a:solidFill>
                          <a:latin typeface="SimSun"/>
                          <a:ea typeface="SimSun"/>
                          <a:cs typeface="SimSun"/>
                        </a:rPr>
                        <a:t>埋地油罐计量口、卸油口</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9000"/>
                        </a:lnSpc>
                        <a:tabLst/>
                      </a:pPr>
                      <a:endParaRPr lang="Arial" altLang="Arial" sz="200" dirty="0"/>
                    </a:p>
                    <a:p>
                      <a:pPr marL="92710" algn="l" rtl="0" eaLnBrk="0">
                        <a:lnSpc>
                          <a:spcPct val="97000"/>
                        </a:lnSpc>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4000"/>
                        </a:lnSpc>
                        <a:tabLst/>
                      </a:pPr>
                      <a:endParaRPr lang="Arial" altLang="Arial" sz="400" dirty="0"/>
                    </a:p>
                    <a:p>
                      <a:pPr marL="181610" algn="l" rtl="0" eaLnBrk="0">
                        <a:lnSpc>
                          <a:spcPct val="79000"/>
                        </a:lnSpc>
                        <a:spcBef>
                          <a:spcPts val="3"/>
                        </a:spcBef>
                        <a:tabLst/>
                      </a:pPr>
                      <a:r>
                        <a:rPr sz="900" kern="0" spc="-10" dirty="0">
                          <a:solidFill>
                            <a:srgbClr val="000000">
                              <a:alpha val="100000"/>
                            </a:srgbClr>
                          </a:solidFill>
                          <a:latin typeface="SimSun"/>
                          <a:ea typeface="SimSun"/>
                          <a:cs typeface="SimSun"/>
                        </a:rPr>
                        <a:t>6</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80010" algn="l" rtl="0" eaLnBrk="0">
                        <a:lnSpc>
                          <a:spcPct val="96000"/>
                        </a:lnSpc>
                        <a:tabLst/>
                      </a:pPr>
                      <a:r>
                        <a:rPr sz="900" kern="0" spc="-10" dirty="0">
                          <a:solidFill>
                            <a:srgbClr val="000000">
                              <a:alpha val="100000"/>
                            </a:srgbClr>
                          </a:solidFill>
                          <a:latin typeface="SimSun"/>
                          <a:ea typeface="SimSun"/>
                          <a:cs typeface="SimSun"/>
                        </a:rPr>
                        <a:t>收银区域与外界相通的出入口</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9000"/>
                        </a:lnSpc>
                        <a:tabLst/>
                      </a:pPr>
                      <a:endParaRPr lang="Arial" altLang="Arial" sz="200" dirty="0"/>
                    </a:p>
                    <a:p>
                      <a:pPr marL="92710" algn="l" rtl="0" eaLnBrk="0">
                        <a:lnSpc>
                          <a:spcPct val="97000"/>
                        </a:lnSpc>
                        <a:spcBef>
                          <a:spcPts val="2"/>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4629">
                <a:tc>
                  <a:txBody>
                    <a:bodyPr/>
                    <a:lstStyle/>
                    <a:p>
                      <a:pPr algn="l" rtl="0" eaLnBrk="0">
                        <a:lnSpc>
                          <a:spcPct val="110000"/>
                        </a:lnSpc>
                        <a:tabLst/>
                      </a:pPr>
                      <a:endParaRPr lang="Arial" altLang="Arial" sz="400" dirty="0"/>
                    </a:p>
                    <a:p>
                      <a:pPr marL="183514" algn="l" rtl="0" eaLnBrk="0">
                        <a:lnSpc>
                          <a:spcPct val="79000"/>
                        </a:lnSpc>
                        <a:spcBef>
                          <a:spcPts val="1"/>
                        </a:spcBef>
                        <a:tabLst/>
                      </a:pPr>
                      <a:r>
                        <a:rPr sz="900" kern="0" spc="-10" dirty="0">
                          <a:solidFill>
                            <a:srgbClr val="000000">
                              <a:alpha val="100000"/>
                            </a:srgbClr>
                          </a:solidFill>
                          <a:latin typeface="SimSun"/>
                          <a:ea typeface="SimSun"/>
                          <a:cs typeface="SimSun"/>
                        </a:rPr>
                        <a:t>7</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7000"/>
                        </a:lnSpc>
                        <a:tabLst/>
                      </a:pPr>
                      <a:endParaRPr lang="Arial" altLang="Arial" sz="300" dirty="0"/>
                    </a:p>
                    <a:p>
                      <a:pPr marL="80010" algn="l" rtl="0" eaLnBrk="0">
                        <a:lnSpc>
                          <a:spcPct val="96000"/>
                        </a:lnSpc>
                        <a:spcBef>
                          <a:spcPts val="1"/>
                        </a:spcBef>
                        <a:tabLst/>
                      </a:pPr>
                      <a:r>
                        <a:rPr sz="900" kern="0" spc="-20" dirty="0">
                          <a:solidFill>
                            <a:srgbClr val="000000">
                              <a:alpha val="100000"/>
                            </a:srgbClr>
                          </a:solidFill>
                          <a:latin typeface="SimSun"/>
                          <a:ea typeface="SimSun"/>
                          <a:cs typeface="SimSun"/>
                        </a:rPr>
                        <a:t>收银柜台</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7000"/>
                        </a:lnSpc>
                        <a:tabLst/>
                      </a:pPr>
                      <a:endParaRPr lang="Arial" altLang="Arial" sz="300" dirty="0"/>
                    </a:p>
                    <a:p>
                      <a:pPr marL="92710"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78" name="textbox 78"/>
          <p:cNvSpPr/>
          <p:nvPr/>
        </p:nvSpPr>
        <p:spPr>
          <a:xfrm>
            <a:off x="2246861" y="902789"/>
            <a:ext cx="4605654" cy="345440"/>
          </a:xfrm>
          <a:prstGeom prst="rect">
            <a:avLst/>
          </a:prstGeom>
        </p:spPr>
        <p:txBody>
          <a:bodyPr vert="horz" wrap="square" lIns="0" tIns="0" rIns="0" bIns="0"/>
          <a:lstStyle/>
          <a:p>
            <a:pPr algn="l" rtl="0" eaLnBrk="0">
              <a:lnSpc>
                <a:spcPct val="79785"/>
              </a:lnSpc>
              <a:tabLst/>
            </a:pPr>
            <a:endParaRPr lang="Arial" altLang="Arial" sz="100" dirty="0"/>
          </a:p>
          <a:p>
            <a:pPr algn="r" rtl="0" eaLnBrk="0">
              <a:lnSpc>
                <a:spcPct val="99000"/>
              </a:lnSpc>
              <a:tabLst/>
            </a:pPr>
            <a:r>
              <a:rPr sz="900" kern="0" spc="0" dirty="0">
                <a:solidFill>
                  <a:srgbClr val="000000">
                    <a:alpha val="100000"/>
                  </a:srgbClr>
                </a:solidFill>
                <a:latin typeface="SimSun"/>
                <a:ea typeface="SimSun"/>
                <a:cs typeface="SimSun"/>
              </a:rPr>
              <a:t>DB31/T 329.9-2</a:t>
            </a:r>
            <a:r>
              <a:rPr sz="900" kern="0" spc="-10" dirty="0">
                <a:solidFill>
                  <a:srgbClr val="000000">
                    <a:alpha val="100000"/>
                  </a:srgbClr>
                </a:solidFill>
                <a:latin typeface="SimSun"/>
                <a:ea typeface="SimSun"/>
                <a:cs typeface="SimSun"/>
              </a:rPr>
              <a:t>018</a:t>
            </a:r>
            <a:endParaRPr lang="SimSun" altLang="SimSun" sz="900" dirty="0"/>
          </a:p>
          <a:p>
            <a:pPr marL="12700" algn="l" rtl="0" eaLnBrk="0">
              <a:lnSpc>
                <a:spcPct val="100000"/>
              </a:lnSpc>
              <a:spcBef>
                <a:spcPts val="254"/>
              </a:spcBef>
              <a:tabLst/>
            </a:pPr>
            <a:r>
              <a:rPr sz="1000" kern="0" spc="30" dirty="0">
                <a:solidFill>
                  <a:srgbClr val="000000">
                    <a:alpha val="100000"/>
                  </a:srgbClr>
                </a:solidFill>
                <a:latin typeface="SimHei"/>
                <a:ea typeface="SimHei"/>
                <a:cs typeface="SimHei"/>
              </a:rPr>
              <a:t>表</a:t>
            </a:r>
            <a:r>
              <a:rPr sz="1000" kern="0" spc="-210" dirty="0">
                <a:solidFill>
                  <a:srgbClr val="000000">
                    <a:alpha val="100000"/>
                  </a:srgbClr>
                </a:solidFill>
                <a:latin typeface="SimHei"/>
                <a:ea typeface="SimHei"/>
                <a:cs typeface="SimHei"/>
              </a:rPr>
              <a:t> </a:t>
            </a:r>
            <a:r>
              <a:rPr sz="1000" kern="0" spc="30" dirty="0">
                <a:solidFill>
                  <a:srgbClr val="000000">
                    <a:alpha val="100000"/>
                  </a:srgbClr>
                </a:solidFill>
                <a:latin typeface="SimHei"/>
                <a:ea typeface="SimHei"/>
                <a:cs typeface="SimHei"/>
              </a:rPr>
              <a:t>2</a:t>
            </a:r>
            <a:r>
              <a:rPr sz="1000" kern="0" spc="30" dirty="0">
                <a:solidFill>
                  <a:srgbClr val="000000">
                    <a:alpha val="100000"/>
                  </a:srgbClr>
                </a:solidFill>
                <a:latin typeface="SimHei"/>
                <a:ea typeface="SimHei"/>
                <a:cs typeface="SimHei"/>
              </a:rPr>
              <a:t> </a:t>
            </a:r>
            <a:r>
              <a:rPr sz="1000" kern="0" spc="30" dirty="0">
                <a:solidFill>
                  <a:srgbClr val="000000">
                    <a:alpha val="100000"/>
                  </a:srgbClr>
                </a:solidFill>
                <a:latin typeface="SimHei"/>
                <a:ea typeface="SimHei"/>
                <a:cs typeface="SimHei"/>
              </a:rPr>
              <a:t>贵重商品店（柜）安全</a:t>
            </a:r>
            <a:r>
              <a:rPr sz="1000" kern="0" spc="20" dirty="0">
                <a:solidFill>
                  <a:srgbClr val="000000">
                    <a:alpha val="100000"/>
                  </a:srgbClr>
                </a:solidFill>
                <a:latin typeface="SimHei"/>
                <a:ea typeface="SimHei"/>
                <a:cs typeface="SimHei"/>
              </a:rPr>
              <a:t>技术防范系统配置表（续）</a:t>
            </a:r>
            <a:endParaRPr lang="SimHei" altLang="SimHei" sz="1000" dirty="0"/>
          </a:p>
        </p:txBody>
      </p:sp>
      <p:sp>
        <p:nvSpPr>
          <p:cNvPr id="80" name="textbox 80"/>
          <p:cNvSpPr/>
          <p:nvPr/>
        </p:nvSpPr>
        <p:spPr>
          <a:xfrm>
            <a:off x="2530230" y="7662651"/>
            <a:ext cx="2686050" cy="178435"/>
          </a:xfrm>
          <a:prstGeom prst="rect">
            <a:avLst/>
          </a:prstGeom>
        </p:spPr>
        <p:txBody>
          <a:bodyPr vert="horz" wrap="square" lIns="0" tIns="0" rIns="0" bIns="0"/>
          <a:lstStyle/>
          <a:p>
            <a:pPr algn="l" rtl="0" eaLnBrk="0">
              <a:lnSpc>
                <a:spcPct val="86351"/>
              </a:lnSpc>
              <a:tabLst/>
            </a:pPr>
            <a:endParaRPr lang="Arial" altLang="Arial" sz="100" dirty="0"/>
          </a:p>
          <a:p>
            <a:pPr marL="12700" algn="l" rtl="0" eaLnBrk="0">
              <a:lnSpc>
                <a:spcPct val="100000"/>
              </a:lnSpc>
              <a:tabLst/>
            </a:pPr>
            <a:r>
              <a:rPr sz="1000" kern="0" spc="40" dirty="0">
                <a:solidFill>
                  <a:srgbClr val="000000">
                    <a:alpha val="100000"/>
                  </a:srgbClr>
                </a:solidFill>
                <a:latin typeface="SimHei"/>
                <a:ea typeface="SimHei"/>
                <a:cs typeface="SimHei"/>
              </a:rPr>
              <a:t>表</a:t>
            </a:r>
            <a:r>
              <a:rPr sz="1000" kern="0" spc="-180" dirty="0">
                <a:solidFill>
                  <a:srgbClr val="000000">
                    <a:alpha val="100000"/>
                  </a:srgbClr>
                </a:solidFill>
                <a:latin typeface="SimHei"/>
                <a:ea typeface="SimHei"/>
                <a:cs typeface="SimHei"/>
              </a:rPr>
              <a:t> </a:t>
            </a:r>
            <a:r>
              <a:rPr sz="1000" kern="0" spc="40" dirty="0">
                <a:solidFill>
                  <a:srgbClr val="000000">
                    <a:alpha val="100000"/>
                  </a:srgbClr>
                </a:solidFill>
                <a:latin typeface="SimHei"/>
                <a:ea typeface="SimHei"/>
                <a:cs typeface="SimHei"/>
              </a:rPr>
              <a:t>4</a:t>
            </a:r>
            <a:r>
              <a:rPr sz="1000" kern="0" spc="-190" dirty="0">
                <a:solidFill>
                  <a:srgbClr val="000000">
                    <a:alpha val="100000"/>
                  </a:srgbClr>
                </a:solidFill>
                <a:latin typeface="SimHei"/>
                <a:ea typeface="SimHei"/>
                <a:cs typeface="SimHei"/>
              </a:rPr>
              <a:t> </a:t>
            </a:r>
            <a:r>
              <a:rPr sz="1000" kern="0" spc="40" dirty="0">
                <a:solidFill>
                  <a:srgbClr val="000000">
                    <a:alpha val="100000"/>
                  </a:srgbClr>
                </a:solidFill>
                <a:latin typeface="SimHei"/>
                <a:ea typeface="SimHei"/>
                <a:cs typeface="SimHei"/>
              </a:rPr>
              <a:t>加油加气充电站安全技术防范系统配置表</a:t>
            </a:r>
            <a:endParaRPr lang="SimHei" altLang="SimHei" sz="1000" dirty="0"/>
          </a:p>
        </p:txBody>
      </p:sp>
      <p:sp>
        <p:nvSpPr>
          <p:cNvPr id="82" name="textbox 82"/>
          <p:cNvSpPr/>
          <p:nvPr/>
        </p:nvSpPr>
        <p:spPr>
          <a:xfrm>
            <a:off x="2780261" y="3621003"/>
            <a:ext cx="2186304" cy="178435"/>
          </a:xfrm>
          <a:prstGeom prst="rect">
            <a:avLst/>
          </a:prstGeom>
        </p:spPr>
        <p:txBody>
          <a:bodyPr vert="horz" wrap="square" lIns="0" tIns="0" rIns="0" bIns="0"/>
          <a:lstStyle/>
          <a:p>
            <a:pPr algn="l" rtl="0" eaLnBrk="0">
              <a:lnSpc>
                <a:spcPct val="86350"/>
              </a:lnSpc>
              <a:tabLst/>
            </a:pPr>
            <a:endParaRPr lang="Arial" altLang="Arial" sz="100" dirty="0"/>
          </a:p>
          <a:p>
            <a:pPr marL="12700" algn="l" rtl="0" eaLnBrk="0">
              <a:lnSpc>
                <a:spcPct val="100000"/>
              </a:lnSpc>
              <a:tabLst/>
            </a:pPr>
            <a:r>
              <a:rPr sz="1000" kern="0" spc="40" dirty="0">
                <a:solidFill>
                  <a:srgbClr val="000000">
                    <a:alpha val="100000"/>
                  </a:srgbClr>
                </a:solidFill>
                <a:latin typeface="SimHei"/>
                <a:ea typeface="SimHei"/>
                <a:cs typeface="SimHei"/>
              </a:rPr>
              <a:t>表</a:t>
            </a:r>
            <a:r>
              <a:rPr sz="1000" kern="0" spc="-190" dirty="0">
                <a:solidFill>
                  <a:srgbClr val="000000">
                    <a:alpha val="100000"/>
                  </a:srgbClr>
                </a:solidFill>
                <a:latin typeface="SimHei"/>
                <a:ea typeface="SimHei"/>
                <a:cs typeface="SimHei"/>
              </a:rPr>
              <a:t> </a:t>
            </a:r>
            <a:r>
              <a:rPr sz="1000" kern="0" spc="40" dirty="0">
                <a:solidFill>
                  <a:srgbClr val="000000">
                    <a:alpha val="100000"/>
                  </a:srgbClr>
                </a:solidFill>
                <a:latin typeface="SimHei"/>
                <a:ea typeface="SimHei"/>
                <a:cs typeface="SimHei"/>
              </a:rPr>
              <a:t>3</a:t>
            </a:r>
            <a:r>
              <a:rPr sz="1000" kern="0" spc="40" dirty="0">
                <a:solidFill>
                  <a:srgbClr val="000000">
                    <a:alpha val="100000"/>
                  </a:srgbClr>
                </a:solidFill>
                <a:latin typeface="SimHei"/>
                <a:ea typeface="SimHei"/>
                <a:cs typeface="SimHei"/>
              </a:rPr>
              <a:t> </a:t>
            </a:r>
            <a:r>
              <a:rPr sz="1000" kern="0" spc="40" dirty="0">
                <a:solidFill>
                  <a:srgbClr val="000000">
                    <a:alpha val="100000"/>
                  </a:srgbClr>
                </a:solidFill>
                <a:latin typeface="SimHei"/>
                <a:ea typeface="SimHei"/>
                <a:cs typeface="SimHei"/>
              </a:rPr>
              <a:t>便利店安全技术防范系统配置表</a:t>
            </a:r>
            <a:endParaRPr lang="SimHei" altLang="SimHei" sz="1000" dirty="0"/>
          </a:p>
        </p:txBody>
      </p:sp>
      <p:sp>
        <p:nvSpPr>
          <p:cNvPr id="84" name="textbox 84"/>
          <p:cNvSpPr/>
          <p:nvPr/>
        </p:nvSpPr>
        <p:spPr>
          <a:xfrm>
            <a:off x="6640035" y="9859295"/>
            <a:ext cx="79375" cy="129539"/>
          </a:xfrm>
          <a:prstGeom prst="rect">
            <a:avLst/>
          </a:prstGeom>
        </p:spPr>
        <p:txBody>
          <a:bodyPr vert="horz" wrap="square" lIns="0" tIns="0" rIns="0" bIns="0"/>
          <a:lstStyle/>
          <a:p>
            <a:pPr algn="l" rtl="0" eaLnBrk="0">
              <a:lnSpc>
                <a:spcPct val="82135"/>
              </a:lnSpc>
              <a:tabLst/>
            </a:pPr>
            <a:endParaRPr lang="Arial" altLang="Arial" sz="100" dirty="0"/>
          </a:p>
          <a:p>
            <a:pPr marL="12700" algn="l" rtl="0" eaLnBrk="0">
              <a:lnSpc>
                <a:spcPct val="76000"/>
              </a:lnSpc>
              <a:tabLst/>
            </a:pPr>
            <a:r>
              <a:rPr sz="900" kern="0" spc="-10" dirty="0">
                <a:solidFill>
                  <a:srgbClr val="000000">
                    <a:alpha val="100000"/>
                  </a:srgbClr>
                </a:solidFill>
                <a:latin typeface="Times New Roman"/>
                <a:ea typeface="Times New Roman"/>
                <a:cs typeface="Times New Roman"/>
              </a:rPr>
              <a:t>7</a:t>
            </a:r>
            <a:endParaRPr lang="Times New Roman" altLang="Times New Roman" sz="9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6" name="table 86"/>
          <p:cNvGraphicFramePr>
            <a:graphicFrameLocks noGrp="1"/>
          </p:cNvGraphicFramePr>
          <p:nvPr/>
        </p:nvGraphicFramePr>
        <p:xfrm>
          <a:off x="981455" y="1347215"/>
          <a:ext cx="5769610" cy="4623434"/>
        </p:xfrm>
        <a:graphic>
          <a:graphicData uri="http://schemas.openxmlformats.org/drawingml/2006/table">
            <a:tbl>
              <a:tblPr/>
              <a:tblGrid>
                <a:gridCol w="400684"/>
                <a:gridCol w="420369"/>
                <a:gridCol w="1073150"/>
                <a:gridCol w="3359150"/>
                <a:gridCol w="516254"/>
              </a:tblGrid>
              <a:tr h="386079">
                <a:tc>
                  <a:txBody>
                    <a:bodyPr/>
                    <a:lstStyle/>
                    <a:p>
                      <a:pPr algn="l" rtl="0" eaLnBrk="0">
                        <a:lnSpc>
                          <a:spcPct val="110000"/>
                        </a:lnSpc>
                        <a:tabLst/>
                      </a:pPr>
                      <a:endParaRPr lang="Arial" altLang="Arial" sz="800" dirty="0"/>
                    </a:p>
                    <a:p>
                      <a:pPr algn="l" rtl="0" eaLnBrk="0">
                        <a:lnSpc>
                          <a:spcPct val="7035"/>
                        </a:lnSpc>
                        <a:tabLst/>
                      </a:pPr>
                      <a:endParaRPr lang="Arial" altLang="Arial" sz="100" dirty="0"/>
                    </a:p>
                    <a:p>
                      <a:pPr marL="94614" algn="l" rtl="0" eaLnBrk="0">
                        <a:lnSpc>
                          <a:spcPct val="97000"/>
                        </a:lnSpc>
                        <a:tabLst/>
                      </a:pPr>
                      <a:r>
                        <a:rPr sz="900" kern="0" spc="-10" dirty="0">
                          <a:solidFill>
                            <a:srgbClr val="000000">
                              <a:alpha val="100000"/>
                            </a:srgbClr>
                          </a:solidFill>
                          <a:latin typeface="SimSun"/>
                          <a:ea typeface="SimSun"/>
                          <a:cs typeface="SimSun"/>
                        </a:rPr>
                        <a:t>序号</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rtl="0" eaLnBrk="0">
                        <a:lnSpc>
                          <a:spcPct val="110000"/>
                        </a:lnSpc>
                        <a:tabLst/>
                      </a:pPr>
                      <a:endParaRPr lang="Arial" altLang="Arial" sz="800" dirty="0"/>
                    </a:p>
                    <a:p>
                      <a:pPr marL="642619" algn="l" rtl="0" eaLnBrk="0">
                        <a:lnSpc>
                          <a:spcPct val="97000"/>
                        </a:lnSpc>
                        <a:spcBef>
                          <a:spcPts val="5"/>
                        </a:spcBef>
                        <a:tabLst/>
                      </a:pPr>
                      <a:r>
                        <a:rPr sz="900" kern="0" spc="-20" dirty="0">
                          <a:solidFill>
                            <a:srgbClr val="000000">
                              <a:alpha val="100000"/>
                            </a:srgbClr>
                          </a:solidFill>
                          <a:latin typeface="SimSun"/>
                          <a:ea typeface="SimSun"/>
                          <a:cs typeface="SimSun"/>
                        </a:rPr>
                        <a:t>项目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0000"/>
                        </a:lnSpc>
                        <a:tabLst/>
                      </a:pPr>
                      <a:endParaRPr lang="Arial" altLang="Arial" sz="800" dirty="0"/>
                    </a:p>
                    <a:p>
                      <a:pPr marL="1174114" algn="l" rtl="0" eaLnBrk="0">
                        <a:lnSpc>
                          <a:spcPct val="97000"/>
                        </a:lnSpc>
                        <a:spcBef>
                          <a:spcPts val="5"/>
                        </a:spcBef>
                        <a:tabLst/>
                      </a:pPr>
                      <a:r>
                        <a:rPr sz="900" kern="0" spc="-10" dirty="0">
                          <a:solidFill>
                            <a:srgbClr val="000000">
                              <a:alpha val="100000"/>
                            </a:srgbClr>
                          </a:solidFill>
                          <a:latin typeface="SimSun"/>
                          <a:ea typeface="SimSun"/>
                          <a:cs typeface="SimSun"/>
                        </a:rPr>
                        <a:t>安装区域或覆盖范围</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300" dirty="0"/>
                    </a:p>
                    <a:p>
                      <a:pPr marL="149225" algn="l" rtl="0" eaLnBrk="0">
                        <a:lnSpc>
                          <a:spcPct val="85000"/>
                        </a:lnSpc>
                        <a:tabLst/>
                      </a:pPr>
                      <a:r>
                        <a:rPr sz="900" kern="0" spc="-20" dirty="0">
                          <a:solidFill>
                            <a:srgbClr val="000000">
                              <a:alpha val="100000"/>
                            </a:srgbClr>
                          </a:solidFill>
                          <a:latin typeface="SimSun"/>
                          <a:ea typeface="SimSun"/>
                          <a:cs typeface="SimSun"/>
                        </a:rPr>
                        <a:t>配置</a:t>
                      </a:r>
                      <a:endParaRPr lang="SimSun" altLang="SimSun" sz="900" dirty="0"/>
                    </a:p>
                    <a:p>
                      <a:pPr marL="149860" algn="l" rtl="0" eaLnBrk="0">
                        <a:lnSpc>
                          <a:spcPts val="1296"/>
                        </a:lnSpc>
                        <a:tabLst/>
                      </a:pPr>
                      <a:r>
                        <a:rPr sz="900" kern="0" spc="-20" dirty="0">
                          <a:solidFill>
                            <a:srgbClr val="000000">
                              <a:alpha val="100000"/>
                            </a:srgbClr>
                          </a:solidFill>
                          <a:latin typeface="SimSun"/>
                          <a:ea typeface="SimSun"/>
                          <a:cs typeface="SimSun"/>
                        </a:rPr>
                        <a:t>要求</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7019">
                <a:tc>
                  <a:txBody>
                    <a:bodyPr/>
                    <a:lstStyle/>
                    <a:p>
                      <a:pPr algn="l" rtl="0" eaLnBrk="0">
                        <a:lnSpc>
                          <a:spcPct val="112000"/>
                        </a:lnSpc>
                        <a:tabLst/>
                      </a:pPr>
                      <a:endParaRPr lang="Arial" altLang="Arial" sz="600" dirty="0"/>
                    </a:p>
                    <a:p>
                      <a:pPr marL="180975" algn="l" rtl="0" eaLnBrk="0">
                        <a:lnSpc>
                          <a:spcPct val="79000"/>
                        </a:lnSpc>
                        <a:spcBef>
                          <a:spcPts val="4"/>
                        </a:spcBef>
                        <a:tabLst/>
                      </a:pPr>
                      <a:r>
                        <a:rPr sz="900" kern="0" spc="-10" dirty="0">
                          <a:solidFill>
                            <a:srgbClr val="000000">
                              <a:alpha val="100000"/>
                            </a:srgbClr>
                          </a:solidFill>
                          <a:latin typeface="SimSun"/>
                          <a:ea typeface="SimSun"/>
                          <a:cs typeface="SimSun"/>
                        </a:rPr>
                        <a:t>8</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rtl="0" eaLnBrk="0">
                        <a:lnSpc>
                          <a:spcPct val="145000"/>
                        </a:lnSpc>
                        <a:tabLst/>
                      </a:pPr>
                      <a:endParaRPr lang="Arial" altLang="Arial" sz="200" dirty="0"/>
                    </a:p>
                    <a:p>
                      <a:pPr marL="103504" algn="l" rtl="0" eaLnBrk="0">
                        <a:lnSpc>
                          <a:spcPct val="85000"/>
                        </a:lnSpc>
                        <a:spcBef>
                          <a:spcPts val="2"/>
                        </a:spcBef>
                        <a:tabLst/>
                      </a:pPr>
                      <a:r>
                        <a:rPr sz="900" kern="0" spc="-10" dirty="0">
                          <a:solidFill>
                            <a:srgbClr val="000000">
                              <a:alpha val="100000"/>
                            </a:srgbClr>
                          </a:solidFill>
                          <a:latin typeface="SimSun"/>
                          <a:ea typeface="SimSun"/>
                          <a:cs typeface="SimSun"/>
                        </a:rPr>
                        <a:t>视频</a:t>
                      </a:r>
                      <a:endParaRPr lang="SimSun" altLang="SimSun" sz="900" dirty="0"/>
                    </a:p>
                    <a:p>
                      <a:pPr marL="106045" algn="l" rtl="0" eaLnBrk="0">
                        <a:lnSpc>
                          <a:spcPct val="93000"/>
                        </a:lnSpc>
                        <a:spcBef>
                          <a:spcPts val="4"/>
                        </a:spcBef>
                        <a:tabLst/>
                      </a:pPr>
                      <a:r>
                        <a:rPr sz="900" kern="0" spc="-20" dirty="0">
                          <a:solidFill>
                            <a:srgbClr val="000000">
                              <a:alpha val="100000"/>
                            </a:srgbClr>
                          </a:solidFill>
                          <a:latin typeface="SimSun"/>
                          <a:ea typeface="SimSun"/>
                          <a:cs typeface="SimSun"/>
                        </a:rPr>
                        <a:t>安防</a:t>
                      </a:r>
                      <a:endParaRPr lang="SimSun" altLang="SimSun" sz="900" dirty="0"/>
                    </a:p>
                    <a:p>
                      <a:pPr marL="104139" algn="l" rtl="0" eaLnBrk="0">
                        <a:lnSpc>
                          <a:spcPct val="93000"/>
                        </a:lnSpc>
                        <a:spcBef>
                          <a:spcPts val="4"/>
                        </a:spcBef>
                        <a:tabLst/>
                      </a:pPr>
                      <a:r>
                        <a:rPr sz="900" kern="0" spc="-20" dirty="0">
                          <a:solidFill>
                            <a:srgbClr val="000000">
                              <a:alpha val="100000"/>
                            </a:srgbClr>
                          </a:solidFill>
                          <a:latin typeface="SimSun"/>
                          <a:ea typeface="SimSun"/>
                          <a:cs typeface="SimSun"/>
                        </a:rPr>
                        <a:t>监控</a:t>
                      </a:r>
                      <a:endParaRPr lang="SimSun" altLang="SimSun" sz="900" dirty="0"/>
                    </a:p>
                    <a:p>
                      <a:pPr marL="106045" algn="l" rtl="0" eaLnBrk="0">
                        <a:lnSpc>
                          <a:spcPts val="1139"/>
                        </a:lnSpc>
                        <a:tabLst/>
                      </a:pPr>
                      <a:r>
                        <a:rPr sz="900" kern="0" spc="-30" dirty="0">
                          <a:solidFill>
                            <a:srgbClr val="000000">
                              <a:alpha val="100000"/>
                            </a:srgbClr>
                          </a:solidFill>
                          <a:latin typeface="SimSun"/>
                          <a:ea typeface="SimSun"/>
                          <a:cs typeface="SimSun"/>
                        </a:rPr>
                        <a:t>系统</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rtl="0" eaLnBrk="0">
                        <a:lnSpc>
                          <a:spcPct val="157000"/>
                        </a:lnSpc>
                        <a:tabLst/>
                      </a:pPr>
                      <a:endParaRPr lang="Arial" altLang="Arial" sz="1000" dirty="0"/>
                    </a:p>
                    <a:p>
                      <a:pPr marL="259079" algn="l" rtl="0" eaLnBrk="0">
                        <a:lnSpc>
                          <a:spcPct val="96000"/>
                        </a:lnSpc>
                        <a:spcBef>
                          <a:spcPts val="5"/>
                        </a:spcBef>
                        <a:tabLst/>
                      </a:pPr>
                      <a:r>
                        <a:rPr sz="900" kern="0" spc="-10" dirty="0">
                          <a:solidFill>
                            <a:srgbClr val="000000">
                              <a:alpha val="100000"/>
                            </a:srgbClr>
                          </a:solidFill>
                          <a:latin typeface="SimSun"/>
                          <a:ea typeface="SimSun"/>
                          <a:cs typeface="SimSun"/>
                        </a:rPr>
                        <a:t>彩色摄像机</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500" dirty="0"/>
                    </a:p>
                    <a:p>
                      <a:pPr marL="76200" algn="l" rtl="0" eaLnBrk="0">
                        <a:lnSpc>
                          <a:spcPct val="96000"/>
                        </a:lnSpc>
                        <a:spcBef>
                          <a:spcPts val="2"/>
                        </a:spcBef>
                        <a:tabLst/>
                      </a:pPr>
                      <a:r>
                        <a:rPr sz="900" kern="0" spc="-10" dirty="0">
                          <a:solidFill>
                            <a:srgbClr val="000000">
                              <a:alpha val="100000"/>
                            </a:srgbClr>
                          </a:solidFill>
                          <a:latin typeface="SimSun"/>
                          <a:ea typeface="SimSun"/>
                          <a:cs typeface="SimSun"/>
                        </a:rPr>
                        <a:t>财务室、防盗保险柜存放处</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500" dirty="0"/>
                    </a:p>
                    <a:p>
                      <a:pPr marL="92075" algn="l" rtl="0" eaLnBrk="0">
                        <a:lnSpc>
                          <a:spcPct val="97000"/>
                        </a:lnSpc>
                        <a:spcBef>
                          <a:spcPts val="2"/>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7975">
                <a:tc>
                  <a:txBody>
                    <a:bodyPr/>
                    <a:lstStyle/>
                    <a:p>
                      <a:pPr algn="l" rtl="0" eaLnBrk="0">
                        <a:lnSpc>
                          <a:spcPct val="107000"/>
                        </a:lnSpc>
                        <a:tabLst/>
                      </a:pPr>
                      <a:endParaRPr lang="Arial" altLang="Arial" sz="700" dirty="0"/>
                    </a:p>
                    <a:p>
                      <a:pPr marL="180975" algn="l" rtl="0" eaLnBrk="0">
                        <a:lnSpc>
                          <a:spcPct val="79000"/>
                        </a:lnSpc>
                        <a:spcBef>
                          <a:spcPts val="4"/>
                        </a:spcBef>
                        <a:tabLst/>
                      </a:pPr>
                      <a:r>
                        <a:rPr sz="900" kern="0" spc="-10" dirty="0">
                          <a:solidFill>
                            <a:srgbClr val="000000">
                              <a:alpha val="100000"/>
                            </a:srgbClr>
                          </a:solidFill>
                          <a:latin typeface="SimSun"/>
                          <a:ea typeface="SimSun"/>
                          <a:cs typeface="SimSun"/>
                        </a:rPr>
                        <a:t>9</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78105" algn="l" rtl="0" eaLnBrk="0">
                        <a:lnSpc>
                          <a:spcPct val="97000"/>
                        </a:lnSpc>
                        <a:spcBef>
                          <a:spcPts val="4"/>
                        </a:spcBef>
                        <a:tabLst/>
                      </a:pPr>
                      <a:r>
                        <a:rPr sz="900" kern="0" spc="-10" dirty="0">
                          <a:solidFill>
                            <a:srgbClr val="000000">
                              <a:alpha val="100000"/>
                            </a:srgbClr>
                          </a:solidFill>
                          <a:latin typeface="SimSun"/>
                          <a:ea typeface="SimSun"/>
                          <a:cs typeface="SimSun"/>
                        </a:rPr>
                        <a:t>安防设备间、安防设备放置处</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600" dirty="0"/>
                    </a:p>
                    <a:p>
                      <a:pPr marL="92075" algn="l" rtl="0" eaLnBrk="0">
                        <a:lnSpc>
                          <a:spcPct val="97000"/>
                        </a:lnSpc>
                        <a:spcBef>
                          <a:spcPts val="4"/>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819">
                <a:tc>
                  <a:txBody>
                    <a:bodyPr/>
                    <a:lstStyle/>
                    <a:p>
                      <a:pPr algn="l" rtl="0" eaLnBrk="0">
                        <a:lnSpc>
                          <a:spcPct val="105000"/>
                        </a:lnSpc>
                        <a:tabLst/>
                      </a:pPr>
                      <a:endParaRPr lang="Arial" altLang="Arial" sz="400" dirty="0"/>
                    </a:p>
                    <a:p>
                      <a:pPr marL="160654" algn="l" rtl="0" eaLnBrk="0">
                        <a:lnSpc>
                          <a:spcPct val="80000"/>
                        </a:lnSpc>
                        <a:spcBef>
                          <a:spcPts val="3"/>
                        </a:spcBef>
                        <a:tabLst/>
                      </a:pPr>
                      <a:r>
                        <a:rPr sz="900" kern="0" spc="-30" dirty="0">
                          <a:solidFill>
                            <a:srgbClr val="000000">
                              <a:alpha val="100000"/>
                            </a:srgbClr>
                          </a:solidFill>
                          <a:latin typeface="SimSun"/>
                          <a:ea typeface="SimSun"/>
                          <a:cs typeface="SimSun"/>
                        </a:rPr>
                        <a:t>10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7">
                  <a:txBody>
                    <a:bodyPr/>
                    <a:lstStyle/>
                    <a:p>
                      <a:pPr algn="l" rtl="0" eaLnBrk="0">
                        <a:lnSpc>
                          <a:spcPct val="102000"/>
                        </a:lnSpc>
                        <a:tabLst/>
                      </a:pPr>
                      <a:endParaRPr lang="Arial" altLang="Arial" sz="1000" dirty="0"/>
                    </a:p>
                    <a:p>
                      <a:pPr algn="l" rtl="0" eaLnBrk="0">
                        <a:lnSpc>
                          <a:spcPct val="103000"/>
                        </a:lnSpc>
                        <a:tabLst/>
                      </a:pPr>
                      <a:endParaRPr lang="Arial" altLang="Arial" sz="1000" dirty="0"/>
                    </a:p>
                    <a:p>
                      <a:pPr algn="l" rtl="0" eaLnBrk="0">
                        <a:lnSpc>
                          <a:spcPct val="103000"/>
                        </a:lnSpc>
                        <a:tabLst/>
                      </a:pPr>
                      <a:endParaRPr lang="Arial" altLang="Arial" sz="1000" dirty="0"/>
                    </a:p>
                    <a:p>
                      <a:pPr algn="l" rtl="0" eaLnBrk="0">
                        <a:lnSpc>
                          <a:spcPct val="8062"/>
                        </a:lnSpc>
                        <a:tabLst/>
                      </a:pPr>
                      <a:endParaRPr lang="Arial" altLang="Arial" sz="100" dirty="0"/>
                    </a:p>
                    <a:p>
                      <a:pPr marL="103504" algn="l" rtl="0" eaLnBrk="0">
                        <a:lnSpc>
                          <a:spcPct val="85000"/>
                        </a:lnSpc>
                        <a:tabLst/>
                      </a:pPr>
                      <a:r>
                        <a:rPr sz="900" kern="0" spc="-10" dirty="0">
                          <a:solidFill>
                            <a:srgbClr val="000000">
                              <a:alpha val="100000"/>
                            </a:srgbClr>
                          </a:solidFill>
                          <a:latin typeface="SimSun"/>
                          <a:ea typeface="SimSun"/>
                          <a:cs typeface="SimSun"/>
                        </a:rPr>
                        <a:t>入侵</a:t>
                      </a:r>
                      <a:endParaRPr lang="SimSun" altLang="SimSun" sz="900" dirty="0"/>
                    </a:p>
                    <a:p>
                      <a:pPr marL="102870" algn="l" rtl="0" eaLnBrk="0">
                        <a:lnSpc>
                          <a:spcPts val="1560"/>
                        </a:lnSpc>
                        <a:tabLst/>
                      </a:pPr>
                      <a:r>
                        <a:rPr sz="900" kern="0" spc="-10" dirty="0">
                          <a:solidFill>
                            <a:srgbClr val="000000">
                              <a:alpha val="100000"/>
                            </a:srgbClr>
                          </a:solidFill>
                          <a:latin typeface="SimSun"/>
                          <a:ea typeface="SimSun"/>
                          <a:cs typeface="SimSun"/>
                        </a:rPr>
                        <a:t>报警</a:t>
                      </a:r>
                      <a:endParaRPr lang="SimSun" altLang="SimSun" sz="900" dirty="0"/>
                    </a:p>
                    <a:p>
                      <a:pPr marL="106045" algn="l" rtl="0" eaLnBrk="0">
                        <a:lnSpc>
                          <a:spcPts val="1559"/>
                        </a:lnSpc>
                        <a:tabLst/>
                      </a:pPr>
                      <a:r>
                        <a:rPr sz="900" kern="0" spc="-20" dirty="0">
                          <a:solidFill>
                            <a:srgbClr val="000000">
                              <a:alpha val="100000"/>
                            </a:srgbClr>
                          </a:solidFill>
                          <a:latin typeface="SimSun"/>
                          <a:ea typeface="SimSun"/>
                          <a:cs typeface="SimSun"/>
                        </a:rPr>
                        <a:t>系统</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rtl="0" eaLnBrk="0">
                        <a:lnSpc>
                          <a:spcPct val="109000"/>
                        </a:lnSpc>
                        <a:tabLst/>
                      </a:pPr>
                      <a:endParaRPr lang="Arial" altLang="Arial" sz="900" dirty="0"/>
                    </a:p>
                    <a:p>
                      <a:pPr algn="l" rtl="0" eaLnBrk="0">
                        <a:lnSpc>
                          <a:spcPct val="8548"/>
                        </a:lnSpc>
                        <a:tabLst/>
                      </a:pPr>
                      <a:endParaRPr lang="Arial" altLang="Arial" sz="100" dirty="0"/>
                    </a:p>
                    <a:p>
                      <a:pPr marL="257809" algn="l" rtl="0" eaLnBrk="0">
                        <a:lnSpc>
                          <a:spcPct val="97000"/>
                        </a:lnSpc>
                        <a:tabLst/>
                      </a:pPr>
                      <a:r>
                        <a:rPr sz="900" kern="0" spc="-10" dirty="0">
                          <a:solidFill>
                            <a:srgbClr val="000000">
                              <a:alpha val="100000"/>
                            </a:srgbClr>
                          </a:solidFill>
                          <a:latin typeface="SimSun"/>
                          <a:ea typeface="SimSun"/>
                          <a:cs typeface="SimSun"/>
                        </a:rPr>
                        <a:t>入侵探测器</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300" dirty="0"/>
                    </a:p>
                    <a:p>
                      <a:pPr marL="76200" algn="l" rtl="0" eaLnBrk="0">
                        <a:lnSpc>
                          <a:spcPct val="96000"/>
                        </a:lnSpc>
                        <a:spcBef>
                          <a:spcPts val="1"/>
                        </a:spcBef>
                        <a:tabLst/>
                      </a:pPr>
                      <a:r>
                        <a:rPr sz="900" kern="0" spc="-10" dirty="0">
                          <a:solidFill>
                            <a:srgbClr val="000000">
                              <a:alpha val="100000"/>
                            </a:srgbClr>
                          </a:solidFill>
                          <a:latin typeface="SimSun"/>
                          <a:ea typeface="SimSun"/>
                          <a:cs typeface="SimSun"/>
                        </a:rPr>
                        <a:t>财务室、防盗保险柜存放处</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300" dirty="0"/>
                    </a:p>
                    <a:p>
                      <a:pPr marL="92075" algn="l" rtl="0" eaLnBrk="0">
                        <a:lnSpc>
                          <a:spcPct val="97000"/>
                        </a:lnSpc>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1000"/>
                        </a:lnSpc>
                        <a:tabLst/>
                      </a:pPr>
                      <a:endParaRPr lang="Arial" altLang="Arial" sz="400" dirty="0"/>
                    </a:p>
                    <a:p>
                      <a:pPr marL="160654" algn="l" rtl="0" eaLnBrk="0">
                        <a:lnSpc>
                          <a:spcPct val="79000"/>
                        </a:lnSpc>
                        <a:spcBef>
                          <a:spcPts val="5"/>
                        </a:spcBef>
                        <a:tabLst/>
                      </a:pPr>
                      <a:r>
                        <a:rPr sz="900" kern="0" spc="-30" dirty="0">
                          <a:solidFill>
                            <a:srgbClr val="000000">
                              <a:alpha val="100000"/>
                            </a:srgbClr>
                          </a:solidFill>
                          <a:latin typeface="SimSun"/>
                          <a:ea typeface="SimSun"/>
                          <a:cs typeface="SimSun"/>
                        </a:rPr>
                        <a:t>11</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4000"/>
                        </a:lnSpc>
                        <a:tabLst/>
                      </a:pPr>
                      <a:endParaRPr lang="Arial" altLang="Arial" sz="200" dirty="0"/>
                    </a:p>
                    <a:p>
                      <a:pPr marL="76835" algn="l" rtl="0" eaLnBrk="0">
                        <a:lnSpc>
                          <a:spcPct val="96000"/>
                        </a:lnSpc>
                        <a:spcBef>
                          <a:spcPts val="2"/>
                        </a:spcBef>
                        <a:tabLst/>
                      </a:pPr>
                      <a:r>
                        <a:rPr sz="900" kern="0" spc="0" dirty="0">
                          <a:solidFill>
                            <a:srgbClr val="000000">
                              <a:alpha val="100000"/>
                            </a:srgbClr>
                          </a:solidFill>
                          <a:latin typeface="SimSun"/>
                          <a:ea typeface="SimSun"/>
                          <a:cs typeface="SimSun"/>
                        </a:rPr>
                        <a:t>无人值守安防设备间、安防设</a:t>
                      </a:r>
                      <a:r>
                        <a:rPr sz="900" kern="0" spc="-10" dirty="0">
                          <a:solidFill>
                            <a:srgbClr val="000000">
                              <a:alpha val="100000"/>
                            </a:srgbClr>
                          </a:solidFill>
                          <a:latin typeface="SimSun"/>
                          <a:ea typeface="SimSun"/>
                          <a:cs typeface="SimSun"/>
                        </a:rPr>
                        <a:t>备放置处</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4000"/>
                        </a:lnSpc>
                        <a:tabLst/>
                      </a:pPr>
                      <a:endParaRPr lang="Arial" altLang="Arial" sz="200" dirty="0"/>
                    </a:p>
                    <a:p>
                      <a:pPr marL="92075"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1000"/>
                        </a:lnSpc>
                        <a:tabLst/>
                      </a:pPr>
                      <a:endParaRPr lang="Arial" altLang="Arial" sz="400" dirty="0"/>
                    </a:p>
                    <a:p>
                      <a:pPr marL="160654" algn="l" rtl="0" eaLnBrk="0">
                        <a:lnSpc>
                          <a:spcPct val="79000"/>
                        </a:lnSpc>
                        <a:spcBef>
                          <a:spcPts val="2"/>
                        </a:spcBef>
                        <a:tabLst/>
                      </a:pPr>
                      <a:r>
                        <a:rPr sz="900" kern="0" spc="-30" dirty="0">
                          <a:solidFill>
                            <a:srgbClr val="000000">
                              <a:alpha val="100000"/>
                            </a:srgbClr>
                          </a:solidFill>
                          <a:latin typeface="SimSun"/>
                          <a:ea typeface="SimSun"/>
                          <a:cs typeface="SimSun"/>
                        </a:rPr>
                        <a:t>12</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l" rtl="0" eaLnBrk="0">
                        <a:lnSpc>
                          <a:spcPct val="116000"/>
                        </a:lnSpc>
                        <a:tabLst/>
                      </a:pPr>
                      <a:endParaRPr lang="Arial" altLang="Arial" sz="1000" dirty="0"/>
                    </a:p>
                    <a:p>
                      <a:pPr algn="l" rtl="0" eaLnBrk="0">
                        <a:lnSpc>
                          <a:spcPct val="116000"/>
                        </a:lnSpc>
                        <a:tabLst/>
                      </a:pPr>
                      <a:endParaRPr lang="Arial" altLang="Arial" sz="1000" dirty="0"/>
                    </a:p>
                    <a:p>
                      <a:pPr algn="l" rtl="0" eaLnBrk="0">
                        <a:lnSpc>
                          <a:spcPct val="6982"/>
                        </a:lnSpc>
                        <a:tabLst/>
                      </a:pPr>
                      <a:endParaRPr lang="Arial" altLang="Arial" sz="100" dirty="0"/>
                    </a:p>
                    <a:p>
                      <a:pPr marL="204470" algn="l" rtl="0" eaLnBrk="0">
                        <a:lnSpc>
                          <a:spcPct val="96000"/>
                        </a:lnSpc>
                        <a:tabLst/>
                      </a:pPr>
                      <a:r>
                        <a:rPr sz="900" kern="0" spc="-10" dirty="0">
                          <a:solidFill>
                            <a:srgbClr val="000000">
                              <a:alpha val="100000"/>
                            </a:srgbClr>
                          </a:solidFill>
                          <a:latin typeface="SimSun"/>
                          <a:ea typeface="SimSun"/>
                          <a:cs typeface="SimSun"/>
                        </a:rPr>
                        <a:t>紧急报警装置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3000"/>
                        </a:lnSpc>
                        <a:tabLst/>
                      </a:pPr>
                      <a:endParaRPr lang="Arial" altLang="Arial" sz="200" dirty="0"/>
                    </a:p>
                    <a:p>
                      <a:pPr marL="80010" algn="l" rtl="0" eaLnBrk="0">
                        <a:lnSpc>
                          <a:spcPct val="96000"/>
                        </a:lnSpc>
                        <a:spcBef>
                          <a:spcPts val="1"/>
                        </a:spcBef>
                        <a:tabLst/>
                      </a:pPr>
                      <a:r>
                        <a:rPr sz="900" kern="0" spc="-20" dirty="0">
                          <a:solidFill>
                            <a:srgbClr val="000000">
                              <a:alpha val="100000"/>
                            </a:srgbClr>
                          </a:solidFill>
                          <a:latin typeface="SimSun"/>
                          <a:ea typeface="SimSun"/>
                          <a:cs typeface="SimSun"/>
                        </a:rPr>
                        <a:t>收银柜台</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3000"/>
                        </a:lnSpc>
                        <a:tabLst/>
                      </a:pPr>
                      <a:endParaRPr lang="Arial" altLang="Arial" sz="200" dirty="0"/>
                    </a:p>
                    <a:p>
                      <a:pPr marL="92075"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31000"/>
                        </a:lnSpc>
                        <a:tabLst/>
                      </a:pPr>
                      <a:endParaRPr lang="Arial" altLang="Arial" sz="300" dirty="0"/>
                    </a:p>
                    <a:p>
                      <a:pPr marL="160654" algn="l" rtl="0" eaLnBrk="0">
                        <a:lnSpc>
                          <a:spcPct val="80000"/>
                        </a:lnSpc>
                        <a:spcBef>
                          <a:spcPts val="1"/>
                        </a:spcBef>
                        <a:tabLst/>
                      </a:pPr>
                      <a:r>
                        <a:rPr sz="900" kern="0" spc="-30" dirty="0">
                          <a:solidFill>
                            <a:srgbClr val="000000">
                              <a:alpha val="100000"/>
                            </a:srgbClr>
                          </a:solidFill>
                          <a:latin typeface="SimSun"/>
                          <a:ea typeface="SimSun"/>
                          <a:cs typeface="SimSun"/>
                        </a:rPr>
                        <a:t>13</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2000"/>
                        </a:lnSpc>
                        <a:tabLst/>
                      </a:pPr>
                      <a:endParaRPr lang="Arial" altLang="Arial" sz="200" dirty="0"/>
                    </a:p>
                    <a:p>
                      <a:pPr marL="76200" algn="l" rtl="0" eaLnBrk="0">
                        <a:lnSpc>
                          <a:spcPct val="96000"/>
                        </a:lnSpc>
                        <a:tabLst/>
                      </a:pPr>
                      <a:r>
                        <a:rPr sz="900" kern="0" spc="-10" dirty="0">
                          <a:solidFill>
                            <a:srgbClr val="000000">
                              <a:alpha val="100000"/>
                            </a:srgbClr>
                          </a:solidFill>
                          <a:latin typeface="SimSun"/>
                          <a:ea typeface="SimSun"/>
                          <a:cs typeface="SimSun"/>
                        </a:rPr>
                        <a:t>财务室、防盗保险柜存放处</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2000"/>
                        </a:lnSpc>
                        <a:tabLst/>
                      </a:pPr>
                      <a:endParaRPr lang="Arial" altLang="Arial" sz="200" dirty="0"/>
                    </a:p>
                    <a:p>
                      <a:pPr marL="92075" algn="l" rtl="0" eaLnBrk="0">
                        <a:lnSpc>
                          <a:spcPct val="97000"/>
                        </a:lnSpc>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0000"/>
                        </a:lnSpc>
                        <a:tabLst/>
                      </a:pPr>
                      <a:endParaRPr lang="Arial" altLang="Arial" sz="400" dirty="0"/>
                    </a:p>
                    <a:p>
                      <a:pPr marL="160654" algn="l" rtl="0" eaLnBrk="0">
                        <a:lnSpc>
                          <a:spcPct val="79000"/>
                        </a:lnSpc>
                        <a:tabLst/>
                      </a:pPr>
                      <a:r>
                        <a:rPr sz="900" kern="0" spc="-30" dirty="0">
                          <a:solidFill>
                            <a:srgbClr val="000000">
                              <a:alpha val="100000"/>
                            </a:srgbClr>
                          </a:solidFill>
                          <a:latin typeface="SimSun"/>
                          <a:ea typeface="SimSun"/>
                          <a:cs typeface="SimSun"/>
                        </a:rPr>
                        <a:t>14</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37000"/>
                        </a:lnSpc>
                        <a:tabLst/>
                      </a:pPr>
                      <a:endParaRPr lang="Arial" altLang="Arial" sz="200" dirty="0"/>
                    </a:p>
                    <a:p>
                      <a:pPr marL="78105" algn="l" rtl="0" eaLnBrk="0">
                        <a:lnSpc>
                          <a:spcPct val="97000"/>
                        </a:lnSpc>
                        <a:spcBef>
                          <a:spcPts val="2"/>
                        </a:spcBef>
                        <a:tabLst/>
                      </a:pPr>
                      <a:r>
                        <a:rPr sz="900" kern="0" spc="-10" dirty="0">
                          <a:solidFill>
                            <a:srgbClr val="000000">
                              <a:alpha val="100000"/>
                            </a:srgbClr>
                          </a:solidFill>
                          <a:latin typeface="SimSun"/>
                          <a:ea typeface="SimSun"/>
                          <a:cs typeface="SimSun"/>
                        </a:rPr>
                        <a:t>安防设备间、安防设备放置处</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0000"/>
                        </a:lnSpc>
                        <a:tabLst/>
                      </a:pPr>
                      <a:endParaRPr lang="Arial" altLang="Arial" sz="200" dirty="0"/>
                    </a:p>
                    <a:p>
                      <a:pPr marL="92075" algn="l" rtl="0" eaLnBrk="0">
                        <a:lnSpc>
                          <a:spcPct val="97000"/>
                        </a:lnSpc>
                        <a:spcBef>
                          <a:spcPts val="2"/>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5740">
                <a:tc>
                  <a:txBody>
                    <a:bodyPr/>
                    <a:lstStyle/>
                    <a:p>
                      <a:pPr algn="l" rtl="0" eaLnBrk="0">
                        <a:lnSpc>
                          <a:spcPct val="129000"/>
                        </a:lnSpc>
                        <a:tabLst/>
                      </a:pPr>
                      <a:endParaRPr lang="Arial" altLang="Arial" sz="300" dirty="0"/>
                    </a:p>
                    <a:p>
                      <a:pPr marL="160654" algn="l" rtl="0" eaLnBrk="0">
                        <a:lnSpc>
                          <a:spcPct val="80000"/>
                        </a:lnSpc>
                        <a:spcBef>
                          <a:spcPts val="2"/>
                        </a:spcBef>
                        <a:tabLst/>
                      </a:pPr>
                      <a:r>
                        <a:rPr sz="900" kern="0" spc="-30" dirty="0">
                          <a:solidFill>
                            <a:srgbClr val="000000">
                              <a:alpha val="100000"/>
                            </a:srgbClr>
                          </a:solidFill>
                          <a:latin typeface="SimSun"/>
                          <a:ea typeface="SimSun"/>
                          <a:cs typeface="SimSun"/>
                        </a:rPr>
                        <a:t>15</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39000"/>
                        </a:lnSpc>
                        <a:tabLst/>
                      </a:pPr>
                      <a:endParaRPr lang="Arial" altLang="Arial" sz="200" dirty="0"/>
                    </a:p>
                    <a:p>
                      <a:pPr marL="76200" algn="l" rtl="0" eaLnBrk="0">
                        <a:lnSpc>
                          <a:spcPct val="96000"/>
                        </a:lnSpc>
                        <a:spcBef>
                          <a:spcPts val="2"/>
                        </a:spcBef>
                        <a:tabLst/>
                      </a:pPr>
                      <a:r>
                        <a:rPr sz="900" kern="0" spc="-10" dirty="0">
                          <a:solidFill>
                            <a:srgbClr val="000000">
                              <a:alpha val="100000"/>
                            </a:srgbClr>
                          </a:solidFill>
                          <a:latin typeface="SimSun"/>
                          <a:ea typeface="SimSun"/>
                          <a:cs typeface="SimSun"/>
                        </a:rPr>
                        <a:t>值班室</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39000"/>
                        </a:lnSpc>
                        <a:tabLst/>
                      </a:pPr>
                      <a:endParaRPr lang="Arial" altLang="Arial" sz="200" dirty="0"/>
                    </a:p>
                    <a:p>
                      <a:pPr marL="92075"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5104">
                <a:tc>
                  <a:txBody>
                    <a:bodyPr/>
                    <a:lstStyle/>
                    <a:p>
                      <a:pPr algn="l" rtl="0" eaLnBrk="0">
                        <a:lnSpc>
                          <a:spcPct val="133000"/>
                        </a:lnSpc>
                        <a:tabLst/>
                      </a:pPr>
                      <a:endParaRPr lang="Arial" altLang="Arial" sz="300" dirty="0"/>
                    </a:p>
                    <a:p>
                      <a:pPr marL="160654" algn="l" rtl="0" eaLnBrk="0">
                        <a:lnSpc>
                          <a:spcPct val="80000"/>
                        </a:lnSpc>
                        <a:tabLst/>
                      </a:pPr>
                      <a:r>
                        <a:rPr sz="900" kern="0" spc="-30" dirty="0">
                          <a:solidFill>
                            <a:srgbClr val="000000">
                              <a:alpha val="100000"/>
                            </a:srgbClr>
                          </a:solidFill>
                          <a:latin typeface="SimSun"/>
                          <a:ea typeface="SimSun"/>
                          <a:cs typeface="SimSun"/>
                        </a:rPr>
                        <a:t>16</a:t>
                      </a:r>
                      <a:endParaRPr lang="SimSun" altLang="SimSun" sz="900" dirty="0"/>
                    </a:p>
                  </a:txBody>
                  <a:tcPr marL="0" marR="0" marT="0" marB="0" vert="horz">
                    <a:lnL w="31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1000"/>
                        </a:lnSpc>
                        <a:tabLst/>
                      </a:pPr>
                      <a:endParaRPr lang="Arial" altLang="Arial" sz="200" dirty="0"/>
                    </a:p>
                    <a:p>
                      <a:pPr marL="214629" algn="l" rtl="0" eaLnBrk="0">
                        <a:lnSpc>
                          <a:spcPct val="97000"/>
                        </a:lnSpc>
                        <a:spcBef>
                          <a:spcPts val="1"/>
                        </a:spcBef>
                        <a:tabLst/>
                      </a:pPr>
                      <a:r>
                        <a:rPr sz="900" kern="0" spc="-20" dirty="0">
                          <a:solidFill>
                            <a:srgbClr val="000000">
                              <a:alpha val="100000"/>
                            </a:srgbClr>
                          </a:solidFill>
                          <a:latin typeface="SimSun"/>
                          <a:ea typeface="SimSun"/>
                          <a:cs typeface="SimSun"/>
                        </a:rPr>
                        <a:t>电弧探测装置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1000"/>
                        </a:lnSpc>
                        <a:tabLst/>
                      </a:pPr>
                      <a:endParaRPr lang="Arial" altLang="Arial" sz="200" dirty="0"/>
                    </a:p>
                    <a:p>
                      <a:pPr marL="89535" algn="l" rtl="0" eaLnBrk="0">
                        <a:lnSpc>
                          <a:spcPct val="97000"/>
                        </a:lnSpc>
                        <a:spcBef>
                          <a:spcPts val="1"/>
                        </a:spcBef>
                        <a:tabLst/>
                      </a:pPr>
                      <a:r>
                        <a:rPr sz="900" kern="0" spc="-20" dirty="0">
                          <a:solidFill>
                            <a:srgbClr val="000000">
                              <a:alpha val="100000"/>
                            </a:srgbClr>
                          </a:solidFill>
                          <a:latin typeface="SimSun"/>
                          <a:ea typeface="SimSun"/>
                          <a:cs typeface="SimSun"/>
                        </a:rPr>
                        <a:t>电能设施区、充电区</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4000"/>
                        </a:lnSpc>
                        <a:tabLst/>
                      </a:pPr>
                      <a:endParaRPr lang="Arial" altLang="Arial" sz="200" dirty="0"/>
                    </a:p>
                    <a:p>
                      <a:pPr marL="92075"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15264">
                <a:tc>
                  <a:txBody>
                    <a:bodyPr/>
                    <a:lstStyle/>
                    <a:p>
                      <a:pPr algn="l" rtl="0" eaLnBrk="0">
                        <a:lnSpc>
                          <a:spcPct val="113000"/>
                        </a:lnSpc>
                        <a:tabLst/>
                      </a:pPr>
                      <a:endParaRPr lang="Arial" altLang="Arial" sz="400" dirty="0"/>
                    </a:p>
                    <a:p>
                      <a:pPr marL="160654" algn="l" rtl="0" eaLnBrk="0">
                        <a:lnSpc>
                          <a:spcPct val="80000"/>
                        </a:lnSpc>
                        <a:spcBef>
                          <a:spcPts val="1"/>
                        </a:spcBef>
                        <a:tabLst/>
                      </a:pPr>
                      <a:r>
                        <a:rPr sz="900" kern="0" spc="-30" dirty="0">
                          <a:solidFill>
                            <a:srgbClr val="000000">
                              <a:alpha val="100000"/>
                            </a:srgbClr>
                          </a:solidFill>
                          <a:latin typeface="SimSun"/>
                          <a:ea typeface="SimSun"/>
                          <a:cs typeface="SimSun"/>
                        </a:rPr>
                        <a:t>17</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rowSpan="2">
                  <a:txBody>
                    <a:bodyPr/>
                    <a:lstStyle/>
                    <a:p>
                      <a:pPr algn="l" rtl="0" eaLnBrk="0">
                        <a:lnSpc>
                          <a:spcPct val="107000"/>
                        </a:lnSpc>
                        <a:tabLst/>
                      </a:pPr>
                      <a:endParaRPr lang="Arial" altLang="Arial" sz="300" dirty="0"/>
                    </a:p>
                    <a:p>
                      <a:pPr marL="113664" algn="l" rtl="0" eaLnBrk="0">
                        <a:lnSpc>
                          <a:spcPct val="93000"/>
                        </a:lnSpc>
                        <a:spcBef>
                          <a:spcPts val="3"/>
                        </a:spcBef>
                        <a:tabLst/>
                      </a:pPr>
                      <a:r>
                        <a:rPr sz="900" kern="0" spc="-40" dirty="0">
                          <a:solidFill>
                            <a:srgbClr val="000000">
                              <a:alpha val="100000"/>
                            </a:srgbClr>
                          </a:solidFill>
                          <a:latin typeface="SimSun"/>
                          <a:ea typeface="SimSun"/>
                          <a:cs typeface="SimSun"/>
                        </a:rPr>
                        <a:t>出入</a:t>
                      </a:r>
                      <a:endParaRPr lang="SimSun" altLang="SimSun" sz="900" dirty="0"/>
                    </a:p>
                    <a:p>
                      <a:pPr marL="121285" algn="l" rtl="0" eaLnBrk="0">
                        <a:lnSpc>
                          <a:spcPct val="91000"/>
                        </a:lnSpc>
                        <a:spcBef>
                          <a:spcPts val="1"/>
                        </a:spcBef>
                        <a:tabLst/>
                      </a:pPr>
                      <a:r>
                        <a:rPr sz="900" kern="0" spc="-50" dirty="0">
                          <a:solidFill>
                            <a:srgbClr val="000000">
                              <a:alpha val="100000"/>
                            </a:srgbClr>
                          </a:solidFill>
                          <a:latin typeface="SimSun"/>
                          <a:ea typeface="SimSun"/>
                          <a:cs typeface="SimSun"/>
                        </a:rPr>
                        <a:t>口控</a:t>
                      </a:r>
                      <a:endParaRPr lang="SimSun" altLang="SimSun" sz="900" dirty="0"/>
                    </a:p>
                    <a:p>
                      <a:pPr marL="104139" algn="l" rtl="0" eaLnBrk="0">
                        <a:lnSpc>
                          <a:spcPct val="93000"/>
                        </a:lnSpc>
                        <a:spcBef>
                          <a:spcPts val="4"/>
                        </a:spcBef>
                        <a:tabLst/>
                      </a:pPr>
                      <a:r>
                        <a:rPr sz="900" kern="0" spc="-20" dirty="0">
                          <a:solidFill>
                            <a:srgbClr val="000000">
                              <a:alpha val="100000"/>
                            </a:srgbClr>
                          </a:solidFill>
                          <a:latin typeface="SimSun"/>
                          <a:ea typeface="SimSun"/>
                          <a:cs typeface="SimSun"/>
                        </a:rPr>
                        <a:t>制系</a:t>
                      </a:r>
                      <a:endParaRPr lang="SimSun" altLang="SimSun" sz="900" dirty="0"/>
                    </a:p>
                    <a:p>
                      <a:pPr marL="163829" algn="l" rtl="0" eaLnBrk="0">
                        <a:lnSpc>
                          <a:spcPct val="96000"/>
                        </a:lnSpc>
                        <a:spcBef>
                          <a:spcPts val="11"/>
                        </a:spcBef>
                        <a:tabLst/>
                      </a:pPr>
                      <a:r>
                        <a:rPr sz="900" kern="0" spc="-10" dirty="0">
                          <a:solidFill>
                            <a:srgbClr val="000000">
                              <a:alpha val="100000"/>
                            </a:srgbClr>
                          </a:solidFill>
                          <a:latin typeface="SimSun"/>
                          <a:ea typeface="SimSun"/>
                          <a:cs typeface="SimSun"/>
                        </a:rPr>
                        <a:t>统</a:t>
                      </a:r>
                      <a:endParaRPr lang="SimSun" altLang="SimSun" sz="900" dirty="0"/>
                    </a:p>
                  </a:txBody>
                  <a:tcPr marL="0" marR="0" marT="0" marB="0" vert="horz">
                    <a:lnL w="31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300" dirty="0"/>
                    </a:p>
                    <a:p>
                      <a:pPr marL="87630" algn="l" rtl="0" eaLnBrk="0">
                        <a:lnSpc>
                          <a:spcPct val="96000"/>
                        </a:lnSpc>
                        <a:spcBef>
                          <a:spcPts val="3"/>
                        </a:spcBef>
                        <a:tabLst/>
                      </a:pPr>
                      <a:r>
                        <a:rPr sz="900" kern="0" spc="-10" dirty="0">
                          <a:solidFill>
                            <a:srgbClr val="000000">
                              <a:alpha val="100000"/>
                            </a:srgbClr>
                          </a:solidFill>
                          <a:latin typeface="SimSun"/>
                          <a:ea typeface="SimSun"/>
                          <a:cs typeface="SimSun"/>
                        </a:rPr>
                        <a:t>车辆数据采集系统</a:t>
                      </a:r>
                      <a:endParaRPr lang="SimSun" altLang="SimSun" sz="900" dirty="0"/>
                    </a:p>
                  </a:txBody>
                  <a:tcPr marL="0" marR="0" marT="0" marB="0" vert="horz">
                    <a:lnL w="6350"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4000"/>
                        </a:lnSpc>
                        <a:tabLst/>
                      </a:pPr>
                      <a:endParaRPr lang="Arial" altLang="Arial" sz="300" dirty="0"/>
                    </a:p>
                    <a:p>
                      <a:pPr marL="76835" algn="l" rtl="0" eaLnBrk="0">
                        <a:lnSpc>
                          <a:spcPct val="96000"/>
                        </a:lnSpc>
                        <a:spcBef>
                          <a:spcPts val="2"/>
                        </a:spcBef>
                        <a:tabLst/>
                      </a:pPr>
                      <a:r>
                        <a:rPr sz="900" kern="0" spc="-10" dirty="0">
                          <a:solidFill>
                            <a:srgbClr val="000000">
                              <a:alpha val="100000"/>
                            </a:srgbClr>
                          </a:solidFill>
                          <a:latin typeface="SimSun"/>
                          <a:ea typeface="SimSun"/>
                          <a:cs typeface="SimSun"/>
                        </a:rPr>
                        <a:t>车辆出入口</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4000"/>
                        </a:lnSpc>
                        <a:tabLst/>
                      </a:pPr>
                      <a:endParaRPr lang="Arial" altLang="Arial" sz="300" dirty="0"/>
                    </a:p>
                    <a:p>
                      <a:pPr marL="92075" algn="l" rtl="0" eaLnBrk="0">
                        <a:lnSpc>
                          <a:spcPct val="97000"/>
                        </a:lnSpc>
                        <a:spcBef>
                          <a:spcPts val="2"/>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380365">
                <a:tc>
                  <a:txBody>
                    <a:bodyPr/>
                    <a:lstStyle/>
                    <a:p>
                      <a:pPr algn="l" rtl="0" eaLnBrk="0">
                        <a:lnSpc>
                          <a:spcPct val="108000"/>
                        </a:lnSpc>
                        <a:tabLst/>
                      </a:pPr>
                      <a:endParaRPr lang="Arial" altLang="Arial" sz="900" dirty="0"/>
                    </a:p>
                    <a:p>
                      <a:pPr algn="l" rtl="0" eaLnBrk="0">
                        <a:lnSpc>
                          <a:spcPct val="8764"/>
                        </a:lnSpc>
                        <a:tabLst/>
                      </a:pPr>
                      <a:endParaRPr lang="Arial" altLang="Arial" sz="100" dirty="0"/>
                    </a:p>
                    <a:p>
                      <a:pPr marL="160654" algn="l" rtl="0" eaLnBrk="0">
                        <a:lnSpc>
                          <a:spcPct val="80000"/>
                        </a:lnSpc>
                        <a:tabLst/>
                      </a:pPr>
                      <a:r>
                        <a:rPr sz="900" kern="0" spc="-30" dirty="0">
                          <a:solidFill>
                            <a:srgbClr val="000000">
                              <a:alpha val="100000"/>
                            </a:srgbClr>
                          </a:solidFill>
                          <a:latin typeface="SimSun"/>
                          <a:ea typeface="SimSun"/>
                          <a:cs typeface="SimSun"/>
                        </a:rPr>
                        <a:t>18</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400" dirty="0"/>
                    </a:p>
                    <a:p>
                      <a:pPr marL="314959" indent="-228600" algn="l" rtl="0" eaLnBrk="0">
                        <a:lnSpc>
                          <a:spcPct val="95000"/>
                        </a:lnSpc>
                        <a:spcBef>
                          <a:spcPts val="1"/>
                        </a:spcBef>
                        <a:tabLst/>
                      </a:pPr>
                      <a:r>
                        <a:rPr sz="900" kern="0" spc="-10" dirty="0">
                          <a:solidFill>
                            <a:srgbClr val="000000">
                              <a:alpha val="100000"/>
                            </a:srgbClr>
                          </a:solidFill>
                          <a:latin typeface="SimSun"/>
                          <a:ea typeface="SimSun"/>
                          <a:cs typeface="SimSun"/>
                        </a:rPr>
                        <a:t>散装汽油销售实时</a:t>
                      </a:r>
                      <a:r>
                        <a:rPr sz="900" kern="0" spc="20" dirty="0">
                          <a:solidFill>
                            <a:srgbClr val="000000">
                              <a:alpha val="100000"/>
                            </a:srgbClr>
                          </a:solidFill>
                          <a:latin typeface="SimSun"/>
                          <a:ea typeface="SimSun"/>
                          <a:cs typeface="SimSun"/>
                        </a:rPr>
                        <a:t>  </a:t>
                      </a:r>
                      <a:r>
                        <a:rPr sz="900" kern="0" spc="-10" dirty="0">
                          <a:solidFill>
                            <a:srgbClr val="000000">
                              <a:alpha val="100000"/>
                            </a:srgbClr>
                          </a:solidFill>
                          <a:latin typeface="SimSun"/>
                          <a:ea typeface="SimSun"/>
                          <a:cs typeface="SimSun"/>
                        </a:rPr>
                        <a:t>信息系统</a:t>
                      </a:r>
                      <a:endParaRPr lang="SimSun" altLang="SimSun" sz="900" dirty="0"/>
                    </a:p>
                  </a:txBody>
                  <a:tcPr marL="0" marR="0" marT="0" marB="0" vert="horz">
                    <a:lnL w="6350"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8000"/>
                        </a:lnSpc>
                        <a:tabLst/>
                      </a:pPr>
                      <a:endParaRPr lang="Arial" altLang="Arial" sz="800" dirty="0"/>
                    </a:p>
                    <a:p>
                      <a:pPr algn="l" rtl="0" eaLnBrk="0">
                        <a:lnSpc>
                          <a:spcPct val="7015"/>
                        </a:lnSpc>
                        <a:tabLst/>
                      </a:pPr>
                      <a:endParaRPr lang="Arial" altLang="Arial" sz="100" dirty="0"/>
                    </a:p>
                    <a:p>
                      <a:pPr marL="77469" algn="l" rtl="0" eaLnBrk="0">
                        <a:lnSpc>
                          <a:spcPct val="96000"/>
                        </a:lnSpc>
                        <a:tabLst/>
                      </a:pPr>
                      <a:r>
                        <a:rPr sz="900" kern="0" spc="0" dirty="0">
                          <a:solidFill>
                            <a:srgbClr val="000000">
                              <a:alpha val="100000"/>
                            </a:srgbClr>
                          </a:solidFill>
                          <a:latin typeface="SimSun"/>
                          <a:ea typeface="SimSun"/>
                          <a:cs typeface="SimSun"/>
                        </a:rPr>
                        <a:t>从事散装汽油销售业务的加油</a:t>
                      </a:r>
                      <a:r>
                        <a:rPr sz="900" kern="0" spc="-10" dirty="0">
                          <a:solidFill>
                            <a:srgbClr val="000000">
                              <a:alpha val="100000"/>
                            </a:srgbClr>
                          </a:solidFill>
                          <a:latin typeface="SimSun"/>
                          <a:ea typeface="SimSun"/>
                          <a:cs typeface="SimSun"/>
                        </a:rPr>
                        <a:t>加气充电站</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8000"/>
                        </a:lnSpc>
                        <a:tabLst/>
                      </a:pPr>
                      <a:endParaRPr lang="Arial" altLang="Arial" sz="800" dirty="0"/>
                    </a:p>
                    <a:p>
                      <a:pPr algn="l" rtl="0" eaLnBrk="0">
                        <a:lnSpc>
                          <a:spcPct val="6805"/>
                        </a:lnSpc>
                        <a:tabLst/>
                      </a:pPr>
                      <a:endParaRPr lang="Arial" altLang="Arial" sz="100" dirty="0"/>
                    </a:p>
                    <a:p>
                      <a:pPr marL="92075" algn="l" rtl="0" eaLnBrk="0">
                        <a:lnSpc>
                          <a:spcPct val="97000"/>
                        </a:lnSpc>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340995">
                <a:tc>
                  <a:txBody>
                    <a:bodyPr/>
                    <a:lstStyle/>
                    <a:p>
                      <a:pPr algn="l" rtl="0" eaLnBrk="0">
                        <a:lnSpc>
                          <a:spcPct val="108000"/>
                        </a:lnSpc>
                        <a:tabLst/>
                      </a:pPr>
                      <a:endParaRPr lang="Arial" altLang="Arial" sz="800" dirty="0"/>
                    </a:p>
                    <a:p>
                      <a:pPr marL="160654" algn="l" rtl="0" eaLnBrk="0">
                        <a:lnSpc>
                          <a:spcPct val="80000"/>
                        </a:lnSpc>
                        <a:spcBef>
                          <a:spcPts val="1"/>
                        </a:spcBef>
                        <a:tabLst/>
                      </a:pPr>
                      <a:r>
                        <a:rPr sz="900" kern="0" spc="-30" dirty="0">
                          <a:solidFill>
                            <a:srgbClr val="000000">
                              <a:alpha val="100000"/>
                            </a:srgbClr>
                          </a:solidFill>
                          <a:latin typeface="SimSun"/>
                          <a:ea typeface="SimSun"/>
                          <a:cs typeface="SimSun"/>
                        </a:rPr>
                        <a:t>19</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rtl="0" eaLnBrk="0">
                        <a:lnSpc>
                          <a:spcPct val="109000"/>
                        </a:lnSpc>
                        <a:tabLst/>
                      </a:pPr>
                      <a:endParaRPr lang="Arial" altLang="Arial" sz="300" dirty="0"/>
                    </a:p>
                    <a:p>
                      <a:pPr marL="699134" indent="-621030" algn="l" rtl="0" eaLnBrk="0">
                        <a:lnSpc>
                          <a:spcPct val="96000"/>
                        </a:lnSpc>
                        <a:spcBef>
                          <a:spcPts val="2"/>
                        </a:spcBef>
                        <a:tabLst/>
                      </a:pPr>
                      <a:r>
                        <a:rPr sz="900" kern="0" spc="-20" dirty="0">
                          <a:solidFill>
                            <a:srgbClr val="000000">
                              <a:alpha val="100000"/>
                            </a:srgbClr>
                          </a:solidFill>
                          <a:latin typeface="SimSun"/>
                          <a:ea typeface="SimSun"/>
                          <a:cs typeface="SimSun"/>
                        </a:rPr>
                        <a:t>安防设备间、安防设备放置</a:t>
                      </a:r>
                      <a:r>
                        <a:rPr sz="900" kern="0" spc="30" dirty="0">
                          <a:solidFill>
                            <a:srgbClr val="000000">
                              <a:alpha val="100000"/>
                            </a:srgbClr>
                          </a:solidFill>
                          <a:latin typeface="SimSun"/>
                          <a:ea typeface="SimSun"/>
                          <a:cs typeface="SimSun"/>
                        </a:rPr>
                        <a:t>  </a:t>
                      </a:r>
                      <a:r>
                        <a:rPr sz="900" kern="0" spc="-10" dirty="0">
                          <a:solidFill>
                            <a:srgbClr val="000000">
                              <a:alpha val="100000"/>
                            </a:srgbClr>
                          </a:solidFill>
                          <a:latin typeface="SimSun"/>
                          <a:ea typeface="SimSun"/>
                          <a:cs typeface="SimSun"/>
                        </a:rPr>
                        <a:t>处</a:t>
                      </a:r>
                      <a:endParaRPr lang="SimSun" altLang="SimSun" sz="900" dirty="0"/>
                    </a:p>
                  </a:txBody>
                  <a:tcPr marL="0" marR="0" marT="0" marB="0" vert="horz">
                    <a:lnL w="6350"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9000"/>
                        </a:lnSpc>
                        <a:tabLst/>
                      </a:pPr>
                      <a:endParaRPr lang="Arial" altLang="Arial" sz="300" dirty="0"/>
                    </a:p>
                    <a:p>
                      <a:pPr marL="78739" indent="-3175" algn="l" rtl="0" eaLnBrk="0">
                        <a:lnSpc>
                          <a:spcPct val="95000"/>
                        </a:lnSpc>
                        <a:spcBef>
                          <a:spcPts val="3"/>
                        </a:spcBef>
                        <a:tabLst/>
                      </a:pPr>
                      <a:r>
                        <a:rPr sz="900" kern="0" spc="0" dirty="0">
                          <a:solidFill>
                            <a:srgbClr val="000000">
                              <a:alpha val="100000"/>
                            </a:srgbClr>
                          </a:solidFill>
                          <a:latin typeface="SimSun"/>
                          <a:ea typeface="SimSun"/>
                          <a:cs typeface="SimSun"/>
                        </a:rPr>
                        <a:t>视频安防监控、入侵和紧急报警</a:t>
                      </a:r>
                      <a:r>
                        <a:rPr sz="900" kern="0" spc="-10" dirty="0">
                          <a:solidFill>
                            <a:srgbClr val="000000">
                              <a:alpha val="100000"/>
                            </a:srgbClr>
                          </a:solidFill>
                          <a:latin typeface="SimSun"/>
                          <a:ea typeface="SimSun"/>
                          <a:cs typeface="SimSun"/>
                        </a:rPr>
                        <a:t>的终端设备，以及出入口控制系  </a:t>
                      </a:r>
                      <a:r>
                        <a:rPr sz="900" kern="0" spc="-10" dirty="0">
                          <a:solidFill>
                            <a:srgbClr val="000000">
                              <a:alpha val="100000"/>
                            </a:srgbClr>
                          </a:solidFill>
                          <a:latin typeface="SimSun"/>
                          <a:ea typeface="SimSun"/>
                          <a:cs typeface="SimSun"/>
                        </a:rPr>
                        <a:t>统的报警信号输出终端</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7000"/>
                        </a:lnSpc>
                        <a:tabLst/>
                      </a:pPr>
                      <a:endParaRPr lang="Arial" altLang="Arial" sz="700" dirty="0"/>
                    </a:p>
                    <a:p>
                      <a:pPr marL="92075" algn="l" rtl="0" eaLnBrk="0">
                        <a:lnSpc>
                          <a:spcPct val="97000"/>
                        </a:lnSpc>
                        <a:spcBef>
                          <a:spcPts val="7"/>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31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9000"/>
                        </a:lnSpc>
                        <a:tabLst/>
                      </a:pPr>
                      <a:endParaRPr lang="Arial" altLang="Arial" sz="400" dirty="0"/>
                    </a:p>
                    <a:p>
                      <a:pPr marL="153670" algn="l" rtl="0" eaLnBrk="0">
                        <a:lnSpc>
                          <a:spcPct val="79000"/>
                        </a:lnSpc>
                        <a:tabLst/>
                      </a:pPr>
                      <a:r>
                        <a:rPr sz="900" kern="0" spc="-20" dirty="0">
                          <a:solidFill>
                            <a:srgbClr val="000000">
                              <a:alpha val="100000"/>
                            </a:srgbClr>
                          </a:solidFill>
                          <a:latin typeface="SimSun"/>
                          <a:ea typeface="SimSun"/>
                          <a:cs typeface="SimSun"/>
                        </a:rPr>
                        <a:t>20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6">
                  <a:txBody>
                    <a:bodyPr/>
                    <a:lstStyle/>
                    <a:p>
                      <a:pPr algn="l" rtl="0" eaLnBrk="0">
                        <a:lnSpc>
                          <a:spcPct val="102000"/>
                        </a:lnSpc>
                        <a:tabLst/>
                      </a:pPr>
                      <a:endParaRPr lang="Arial" altLang="Arial" sz="1000" dirty="0"/>
                    </a:p>
                    <a:p>
                      <a:pPr algn="l" rtl="0" eaLnBrk="0">
                        <a:lnSpc>
                          <a:spcPct val="102000"/>
                        </a:lnSpc>
                        <a:tabLst/>
                      </a:pPr>
                      <a:endParaRPr lang="Arial" altLang="Arial" sz="1000" dirty="0"/>
                    </a:p>
                    <a:p>
                      <a:pPr algn="l" rtl="0" eaLnBrk="0">
                        <a:lnSpc>
                          <a:spcPct val="103000"/>
                        </a:lnSpc>
                        <a:tabLst/>
                      </a:pPr>
                      <a:endParaRPr lang="Arial" altLang="Arial" sz="1000" dirty="0"/>
                    </a:p>
                    <a:p>
                      <a:pPr marL="106679" algn="l" rtl="0" eaLnBrk="0">
                        <a:lnSpc>
                          <a:spcPct val="85000"/>
                        </a:lnSpc>
                        <a:spcBef>
                          <a:spcPts val="4"/>
                        </a:spcBef>
                        <a:tabLst/>
                      </a:pPr>
                      <a:r>
                        <a:rPr sz="900" kern="0" spc="-20" dirty="0">
                          <a:solidFill>
                            <a:srgbClr val="000000">
                              <a:alpha val="100000"/>
                            </a:srgbClr>
                          </a:solidFill>
                          <a:latin typeface="SimSun"/>
                          <a:ea typeface="SimSun"/>
                          <a:cs typeface="SimSun"/>
                        </a:rPr>
                        <a:t>实体</a:t>
                      </a:r>
                      <a:endParaRPr lang="SimSun" altLang="SimSun" sz="900" dirty="0"/>
                    </a:p>
                    <a:p>
                      <a:pPr marL="111125" algn="l" rtl="0" eaLnBrk="0">
                        <a:lnSpc>
                          <a:spcPts val="1560"/>
                        </a:lnSpc>
                        <a:tabLst/>
                      </a:pPr>
                      <a:r>
                        <a:rPr sz="900" kern="0" spc="-30" dirty="0">
                          <a:solidFill>
                            <a:srgbClr val="000000">
                              <a:alpha val="100000"/>
                            </a:srgbClr>
                          </a:solidFill>
                          <a:latin typeface="SimSun"/>
                          <a:ea typeface="SimSun"/>
                          <a:cs typeface="SimSun"/>
                        </a:rPr>
                        <a:t>防护</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rtl="0" eaLnBrk="0">
                        <a:lnSpc>
                          <a:spcPct val="114000"/>
                        </a:lnSpc>
                        <a:tabLst/>
                      </a:pPr>
                      <a:endParaRPr lang="Arial" altLang="Arial" sz="500" dirty="0"/>
                    </a:p>
                    <a:p>
                      <a:pPr marL="380365" indent="-285750" algn="l" rtl="0" eaLnBrk="0">
                        <a:lnSpc>
                          <a:spcPct val="95000"/>
                        </a:lnSpc>
                        <a:spcBef>
                          <a:spcPts val="6"/>
                        </a:spcBef>
                        <a:tabLst/>
                      </a:pPr>
                      <a:r>
                        <a:rPr sz="900" kern="0" spc="-20" dirty="0">
                          <a:solidFill>
                            <a:srgbClr val="000000">
                              <a:alpha val="100000"/>
                            </a:srgbClr>
                          </a:solidFill>
                          <a:latin typeface="SimSun"/>
                          <a:ea typeface="SimSun"/>
                          <a:cs typeface="SimSun"/>
                        </a:rPr>
                        <a:t>防盗安全门或金属</a:t>
                      </a:r>
                      <a:r>
                        <a:rPr sz="900" kern="0" spc="30" dirty="0">
                          <a:solidFill>
                            <a:srgbClr val="000000">
                              <a:alpha val="100000"/>
                            </a:srgbClr>
                          </a:solidFill>
                          <a:latin typeface="SimSun"/>
                          <a:ea typeface="SimSun"/>
                          <a:cs typeface="SimSun"/>
                        </a:rPr>
                        <a:t>  </a:t>
                      </a:r>
                      <a:r>
                        <a:rPr sz="900" kern="0" spc="-30" dirty="0">
                          <a:solidFill>
                            <a:srgbClr val="000000">
                              <a:alpha val="100000"/>
                            </a:srgbClr>
                          </a:solidFill>
                          <a:latin typeface="SimSun"/>
                          <a:ea typeface="SimSun"/>
                          <a:cs typeface="SimSun"/>
                        </a:rPr>
                        <a:t>防护门</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300" dirty="0"/>
                    </a:p>
                    <a:p>
                      <a:pPr marL="76200" algn="l" rtl="0" eaLnBrk="0">
                        <a:lnSpc>
                          <a:spcPct val="96000"/>
                        </a:lnSpc>
                        <a:spcBef>
                          <a:spcPts val="3"/>
                        </a:spcBef>
                        <a:tabLst/>
                      </a:pPr>
                      <a:r>
                        <a:rPr sz="900" kern="0" spc="-10" dirty="0">
                          <a:solidFill>
                            <a:srgbClr val="000000">
                              <a:alpha val="100000"/>
                            </a:srgbClr>
                          </a:solidFill>
                          <a:latin typeface="SimSun"/>
                          <a:ea typeface="SimSun"/>
                          <a:cs typeface="SimSun"/>
                        </a:rPr>
                        <a:t>财务室、防盗保险柜存放处</a:t>
                      </a:r>
                      <a:endParaRPr lang="SimSun" altLang="SimSun" sz="900" dirty="0"/>
                    </a:p>
                  </a:txBody>
                  <a:tcPr marL="0" marR="0" marT="0" marB="0" vert="horz">
                    <a:lnL w="31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300" dirty="0"/>
                    </a:p>
                    <a:p>
                      <a:pPr marL="92075" algn="l" rtl="0" eaLnBrk="0">
                        <a:lnSpc>
                          <a:spcPct val="97000"/>
                        </a:lnSpc>
                        <a:spcBef>
                          <a:spcPts val="3"/>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8000"/>
                        </a:lnSpc>
                        <a:tabLst/>
                      </a:pPr>
                      <a:endParaRPr lang="Arial" altLang="Arial" sz="400" dirty="0"/>
                    </a:p>
                    <a:p>
                      <a:pPr marL="153670" algn="l" rtl="0" eaLnBrk="0">
                        <a:lnSpc>
                          <a:spcPct val="79000"/>
                        </a:lnSpc>
                        <a:spcBef>
                          <a:spcPts val="2"/>
                        </a:spcBef>
                        <a:tabLst/>
                      </a:pPr>
                      <a:r>
                        <a:rPr sz="900" kern="0" spc="-20" dirty="0">
                          <a:solidFill>
                            <a:srgbClr val="000000">
                              <a:alpha val="100000"/>
                            </a:srgbClr>
                          </a:solidFill>
                          <a:latin typeface="SimSun"/>
                          <a:ea typeface="SimSun"/>
                          <a:cs typeface="SimSun"/>
                        </a:rPr>
                        <a:t>21</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300" dirty="0"/>
                    </a:p>
                    <a:p>
                      <a:pPr marL="78105" algn="l" rtl="0" eaLnBrk="0">
                        <a:lnSpc>
                          <a:spcPct val="97000"/>
                        </a:lnSpc>
                        <a:tabLst/>
                      </a:pPr>
                      <a:r>
                        <a:rPr sz="900" kern="0" spc="-10" dirty="0">
                          <a:solidFill>
                            <a:srgbClr val="000000">
                              <a:alpha val="100000"/>
                            </a:srgbClr>
                          </a:solidFill>
                          <a:latin typeface="SimSun"/>
                          <a:ea typeface="SimSun"/>
                          <a:cs typeface="SimSun"/>
                        </a:rPr>
                        <a:t>安防设备间、安防设备放置处</a:t>
                      </a:r>
                      <a:endParaRPr lang="SimSun" altLang="SimSun" sz="900" dirty="0"/>
                    </a:p>
                  </a:txBody>
                  <a:tcPr marL="0" marR="0" marT="0" marB="0" vert="horz">
                    <a:lnL w="31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300" dirty="0"/>
                    </a:p>
                    <a:p>
                      <a:pPr marL="92075" algn="l" rtl="0" eaLnBrk="0">
                        <a:lnSpc>
                          <a:spcPct val="97000"/>
                        </a:lnSpc>
                        <a:spcBef>
                          <a:spcPts val="3"/>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819">
                <a:tc>
                  <a:txBody>
                    <a:bodyPr/>
                    <a:lstStyle/>
                    <a:p>
                      <a:pPr algn="l" rtl="0" eaLnBrk="0">
                        <a:lnSpc>
                          <a:spcPct val="112000"/>
                        </a:lnSpc>
                        <a:tabLst/>
                      </a:pPr>
                      <a:endParaRPr lang="Arial" altLang="Arial" sz="400" dirty="0"/>
                    </a:p>
                    <a:p>
                      <a:pPr marL="153670" algn="l" rtl="0" eaLnBrk="0">
                        <a:lnSpc>
                          <a:spcPct val="79000"/>
                        </a:lnSpc>
                        <a:spcBef>
                          <a:spcPts val="4"/>
                        </a:spcBef>
                        <a:tabLst/>
                      </a:pPr>
                      <a:r>
                        <a:rPr sz="900" kern="0" spc="-20" dirty="0">
                          <a:solidFill>
                            <a:srgbClr val="000000">
                              <a:alpha val="100000"/>
                            </a:srgbClr>
                          </a:solidFill>
                          <a:latin typeface="SimSun"/>
                          <a:ea typeface="SimSun"/>
                          <a:cs typeface="SimSun"/>
                        </a:rPr>
                        <a:t>22</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rtl="0" eaLnBrk="0">
                        <a:lnSpc>
                          <a:spcPct val="113000"/>
                        </a:lnSpc>
                        <a:tabLst/>
                      </a:pPr>
                      <a:endParaRPr lang="Arial" altLang="Arial" sz="500" dirty="0"/>
                    </a:p>
                    <a:p>
                      <a:pPr marL="145414" indent="-57785" algn="l" rtl="0" eaLnBrk="0">
                        <a:lnSpc>
                          <a:spcPct val="95000"/>
                        </a:lnSpc>
                        <a:spcBef>
                          <a:spcPts val="2"/>
                        </a:spcBef>
                        <a:tabLst/>
                      </a:pPr>
                      <a:r>
                        <a:rPr sz="900" kern="0" spc="-10" dirty="0">
                          <a:solidFill>
                            <a:srgbClr val="000000">
                              <a:alpha val="100000"/>
                            </a:srgbClr>
                          </a:solidFill>
                          <a:latin typeface="SimSun"/>
                          <a:ea typeface="SimSun"/>
                          <a:cs typeface="SimSun"/>
                        </a:rPr>
                        <a:t>金属防护栏或防砸</a:t>
                      </a:r>
                      <a:r>
                        <a:rPr sz="900" kern="0" spc="10" dirty="0">
                          <a:solidFill>
                            <a:srgbClr val="000000">
                              <a:alpha val="100000"/>
                            </a:srgbClr>
                          </a:solidFill>
                          <a:latin typeface="SimSun"/>
                          <a:ea typeface="SimSun"/>
                          <a:cs typeface="SimSun"/>
                        </a:rPr>
                        <a:t>  </a:t>
                      </a:r>
                      <a:r>
                        <a:rPr sz="900" kern="0" spc="-10" dirty="0">
                          <a:solidFill>
                            <a:srgbClr val="000000">
                              <a:alpha val="100000"/>
                            </a:srgbClr>
                          </a:solidFill>
                          <a:latin typeface="SimSun"/>
                          <a:ea typeface="SimSun"/>
                          <a:cs typeface="SimSun"/>
                        </a:rPr>
                        <a:t>玻璃窗户并限位</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0000"/>
                        </a:lnSpc>
                        <a:tabLst/>
                      </a:pPr>
                      <a:endParaRPr lang="Arial" altLang="Arial" sz="300" dirty="0"/>
                    </a:p>
                    <a:p>
                      <a:pPr marL="76200" algn="l" rtl="0" eaLnBrk="0">
                        <a:lnSpc>
                          <a:spcPct val="96000"/>
                        </a:lnSpc>
                        <a:spcBef>
                          <a:spcPts val="3"/>
                        </a:spcBef>
                        <a:tabLst/>
                      </a:pPr>
                      <a:r>
                        <a:rPr sz="900" kern="0" spc="0" dirty="0">
                          <a:solidFill>
                            <a:srgbClr val="000000">
                              <a:alpha val="100000"/>
                            </a:srgbClr>
                          </a:solidFill>
                          <a:latin typeface="SimSun"/>
                          <a:ea typeface="SimSun"/>
                          <a:cs typeface="SimSun"/>
                        </a:rPr>
                        <a:t>财务室、防盗保险柜存放处与外界相</a:t>
                      </a:r>
                      <a:r>
                        <a:rPr sz="900" kern="0" spc="-10" dirty="0">
                          <a:solidFill>
                            <a:srgbClr val="000000">
                              <a:alpha val="100000"/>
                            </a:srgbClr>
                          </a:solidFill>
                          <a:latin typeface="SimSun"/>
                          <a:ea typeface="SimSun"/>
                          <a:cs typeface="SimSun"/>
                        </a:rPr>
                        <a:t>通的窗户</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0000"/>
                        </a:lnSpc>
                        <a:tabLst/>
                      </a:pPr>
                      <a:endParaRPr lang="Arial" altLang="Arial" sz="300" dirty="0"/>
                    </a:p>
                    <a:p>
                      <a:pPr marL="92075" algn="l" rtl="0" eaLnBrk="0">
                        <a:lnSpc>
                          <a:spcPct val="97000"/>
                        </a:lnSpc>
                        <a:spcBef>
                          <a:spcPts val="3"/>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7000"/>
                        </a:lnSpc>
                        <a:tabLst/>
                      </a:pPr>
                      <a:endParaRPr lang="Arial" altLang="Arial" sz="400" dirty="0"/>
                    </a:p>
                    <a:p>
                      <a:pPr marL="153670" algn="l" rtl="0" eaLnBrk="0">
                        <a:lnSpc>
                          <a:spcPct val="79000"/>
                        </a:lnSpc>
                        <a:tabLst/>
                      </a:pPr>
                      <a:r>
                        <a:rPr sz="900" kern="0" spc="-20" dirty="0">
                          <a:solidFill>
                            <a:srgbClr val="000000">
                              <a:alpha val="100000"/>
                            </a:srgbClr>
                          </a:solidFill>
                          <a:latin typeface="SimSun"/>
                          <a:ea typeface="SimSun"/>
                          <a:cs typeface="SimSun"/>
                        </a:rPr>
                        <a:t>23</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78105" algn="l" rtl="0" eaLnBrk="0">
                        <a:lnSpc>
                          <a:spcPct val="97000"/>
                        </a:lnSpc>
                        <a:tabLst/>
                      </a:pPr>
                      <a:r>
                        <a:rPr sz="900" kern="0" spc="0" dirty="0">
                          <a:solidFill>
                            <a:srgbClr val="000000">
                              <a:alpha val="100000"/>
                            </a:srgbClr>
                          </a:solidFill>
                          <a:latin typeface="SimSun"/>
                          <a:ea typeface="SimSun"/>
                          <a:cs typeface="SimSun"/>
                        </a:rPr>
                        <a:t>安防设备间、安防设备放置处与外</a:t>
                      </a:r>
                      <a:r>
                        <a:rPr sz="900" kern="0" spc="-10" dirty="0">
                          <a:solidFill>
                            <a:srgbClr val="000000">
                              <a:alpha val="100000"/>
                            </a:srgbClr>
                          </a:solidFill>
                          <a:latin typeface="SimSun"/>
                          <a:ea typeface="SimSun"/>
                          <a:cs typeface="SimSun"/>
                        </a:rPr>
                        <a:t>界相通的窗户</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300" dirty="0"/>
                    </a:p>
                    <a:p>
                      <a:pPr marL="92075" algn="l" rtl="0" eaLnBrk="0">
                        <a:lnSpc>
                          <a:spcPct val="97000"/>
                        </a:lnSpc>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6000"/>
                        </a:lnSpc>
                        <a:tabLst/>
                      </a:pPr>
                      <a:endParaRPr lang="Arial" altLang="Arial" sz="400" dirty="0"/>
                    </a:p>
                    <a:p>
                      <a:pPr marL="153670" algn="l" rtl="0" eaLnBrk="0">
                        <a:lnSpc>
                          <a:spcPct val="79000"/>
                        </a:lnSpc>
                        <a:spcBef>
                          <a:spcPts val="2"/>
                        </a:spcBef>
                        <a:tabLst/>
                      </a:pPr>
                      <a:r>
                        <a:rPr sz="900" kern="0" spc="-20" dirty="0">
                          <a:solidFill>
                            <a:srgbClr val="000000">
                              <a:alpha val="100000"/>
                            </a:srgbClr>
                          </a:solidFill>
                          <a:latin typeface="SimSun"/>
                          <a:ea typeface="SimSun"/>
                          <a:cs typeface="SimSun"/>
                        </a:rPr>
                        <a:t>24</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266065" algn="l" rtl="0" eaLnBrk="0">
                        <a:lnSpc>
                          <a:spcPct val="97000"/>
                        </a:lnSpc>
                        <a:spcBef>
                          <a:spcPts val="1"/>
                        </a:spcBef>
                        <a:tabLst/>
                      </a:pPr>
                      <a:r>
                        <a:rPr sz="900" kern="0" spc="-20" dirty="0">
                          <a:solidFill>
                            <a:srgbClr val="000000">
                              <a:alpha val="100000"/>
                            </a:srgbClr>
                          </a:solidFill>
                          <a:latin typeface="SimSun"/>
                          <a:ea typeface="SimSun"/>
                          <a:cs typeface="SimSun"/>
                        </a:rPr>
                        <a:t>防盗保险柜</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300" dirty="0"/>
                    </a:p>
                    <a:p>
                      <a:pPr marL="77469" algn="l" rtl="0" eaLnBrk="0">
                        <a:lnSpc>
                          <a:spcPct val="96000"/>
                        </a:lnSpc>
                        <a:spcBef>
                          <a:spcPts val="1"/>
                        </a:spcBef>
                        <a:tabLst/>
                      </a:pPr>
                      <a:r>
                        <a:rPr sz="900" kern="0" spc="-10" dirty="0">
                          <a:solidFill>
                            <a:srgbClr val="000000">
                              <a:alpha val="100000"/>
                            </a:srgbClr>
                          </a:solidFill>
                          <a:latin typeface="SimSun"/>
                          <a:ea typeface="SimSun"/>
                          <a:cs typeface="SimSun"/>
                        </a:rPr>
                        <a:t>大额现金存放处</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300" dirty="0"/>
                    </a:p>
                    <a:p>
                      <a:pPr marL="92075" algn="l" rtl="0" eaLnBrk="0">
                        <a:lnSpc>
                          <a:spcPct val="97000"/>
                        </a:lnSpc>
                        <a:spcBef>
                          <a:spcPts val="1"/>
                        </a:spcBef>
                        <a:tabLst/>
                      </a:pPr>
                      <a:r>
                        <a:rPr sz="900" kern="0" spc="-2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2090">
                <a:tc>
                  <a:txBody>
                    <a:bodyPr/>
                    <a:lstStyle/>
                    <a:p>
                      <a:pPr algn="l" rtl="0" eaLnBrk="0">
                        <a:lnSpc>
                          <a:spcPct val="105000"/>
                        </a:lnSpc>
                        <a:tabLst/>
                      </a:pPr>
                      <a:endParaRPr lang="Arial" altLang="Arial" sz="400" dirty="0"/>
                    </a:p>
                    <a:p>
                      <a:pPr marL="153670" algn="l" rtl="0" eaLnBrk="0">
                        <a:lnSpc>
                          <a:spcPct val="79000"/>
                        </a:lnSpc>
                        <a:spcBef>
                          <a:spcPts val="4"/>
                        </a:spcBef>
                        <a:tabLst/>
                      </a:pPr>
                      <a:r>
                        <a:rPr sz="900" kern="0" spc="-20" dirty="0">
                          <a:solidFill>
                            <a:srgbClr val="000000">
                              <a:alpha val="100000"/>
                            </a:srgbClr>
                          </a:solidFill>
                          <a:latin typeface="SimSun"/>
                          <a:ea typeface="SimSun"/>
                          <a:cs typeface="SimSun"/>
                        </a:rPr>
                        <a:t>25</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201929" algn="l" rtl="0" eaLnBrk="0">
                        <a:lnSpc>
                          <a:spcPct val="97000"/>
                        </a:lnSpc>
                        <a:spcBef>
                          <a:spcPts val="1"/>
                        </a:spcBef>
                        <a:tabLst/>
                      </a:pPr>
                      <a:r>
                        <a:rPr sz="900" kern="0" spc="-10" dirty="0">
                          <a:solidFill>
                            <a:srgbClr val="000000">
                              <a:alpha val="100000"/>
                            </a:srgbClr>
                          </a:solidFill>
                          <a:latin typeface="SimSun"/>
                          <a:ea typeface="SimSun"/>
                          <a:cs typeface="SimSun"/>
                        </a:rPr>
                        <a:t>密闭盖和锁具</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76200" algn="l" rtl="0" eaLnBrk="0">
                        <a:lnSpc>
                          <a:spcPct val="96000"/>
                        </a:lnSpc>
                        <a:spcBef>
                          <a:spcPts val="2"/>
                        </a:spcBef>
                        <a:tabLst/>
                      </a:pPr>
                      <a:r>
                        <a:rPr sz="900" kern="0" spc="-10" dirty="0">
                          <a:solidFill>
                            <a:srgbClr val="000000">
                              <a:alpha val="100000"/>
                            </a:srgbClr>
                          </a:solidFill>
                          <a:latin typeface="SimSun"/>
                          <a:ea typeface="SimSun"/>
                          <a:cs typeface="SimSun"/>
                        </a:rPr>
                        <a:t>埋地油罐计量口、卸油口</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92075"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88" name="textbox 88"/>
          <p:cNvSpPr/>
          <p:nvPr/>
        </p:nvSpPr>
        <p:spPr>
          <a:xfrm>
            <a:off x="888069" y="6094443"/>
            <a:ext cx="5964554" cy="3242310"/>
          </a:xfrm>
          <a:prstGeom prst="rect">
            <a:avLst/>
          </a:prstGeom>
        </p:spPr>
        <p:txBody>
          <a:bodyPr vert="horz" wrap="square" lIns="0" tIns="0" rIns="0" bIns="0"/>
          <a:lstStyle/>
          <a:p>
            <a:pPr algn="l" rtl="0" eaLnBrk="0">
              <a:lnSpc>
                <a:spcPct val="83400"/>
              </a:lnSpc>
              <a:tabLst/>
            </a:pPr>
            <a:endParaRPr lang="Arial" altLang="Arial" sz="100" dirty="0"/>
          </a:p>
          <a:p>
            <a:pPr marL="12700" algn="l" rtl="0" eaLnBrk="0">
              <a:lnSpc>
                <a:spcPct val="90000"/>
              </a:lnSpc>
              <a:tabLst/>
            </a:pPr>
            <a:r>
              <a:rPr sz="1000" kern="0" spc="40" dirty="0">
                <a:solidFill>
                  <a:srgbClr val="000000">
                    <a:alpha val="100000"/>
                  </a:srgbClr>
                </a:solidFill>
                <a:latin typeface="SimHei"/>
                <a:ea typeface="SimHei"/>
                <a:cs typeface="SimHei"/>
              </a:rPr>
              <a:t>4.2</a:t>
            </a:r>
            <a:r>
              <a:rPr sz="1000" kern="0" spc="40" dirty="0">
                <a:solidFill>
                  <a:srgbClr val="000000">
                    <a:alpha val="100000"/>
                  </a:srgbClr>
                </a:solidFill>
                <a:latin typeface="SimHei"/>
                <a:ea typeface="SimHei"/>
                <a:cs typeface="SimHei"/>
              </a:rPr>
              <a:t> </a:t>
            </a:r>
            <a:r>
              <a:rPr sz="1000" kern="0" spc="40" dirty="0">
                <a:solidFill>
                  <a:srgbClr val="000000">
                    <a:alpha val="100000"/>
                  </a:srgbClr>
                </a:solidFill>
                <a:latin typeface="Microsoft YaHei"/>
                <a:ea typeface="Microsoft YaHei"/>
                <a:cs typeface="Microsoft YaHei"/>
              </a:rPr>
              <a:t>视频安防监控系统</a:t>
            </a:r>
            <a:endParaRPr lang="Microsoft YaHei" altLang="Microsoft YaHei" sz="1000" dirty="0"/>
          </a:p>
          <a:p>
            <a:pPr marL="12700" algn="l" rtl="0" eaLnBrk="0">
              <a:lnSpc>
                <a:spcPct val="100000"/>
              </a:lnSpc>
              <a:spcBef>
                <a:spcPts val="1208"/>
              </a:spcBef>
              <a:tabLst/>
            </a:pPr>
            <a:r>
              <a:rPr sz="1000" kern="0" spc="30" dirty="0">
                <a:solidFill>
                  <a:srgbClr val="000000">
                    <a:alpha val="100000"/>
                  </a:srgbClr>
                </a:solidFill>
                <a:latin typeface="SimHei"/>
                <a:ea typeface="SimHei"/>
                <a:cs typeface="SimHei"/>
              </a:rPr>
              <a:t>4.2.1</a:t>
            </a:r>
            <a:r>
              <a:rPr sz="1000" kern="0" spc="450" dirty="0">
                <a:solidFill>
                  <a:srgbClr val="000000">
                    <a:alpha val="100000"/>
                  </a:srgbClr>
                </a:solidFill>
                <a:latin typeface="SimHei"/>
                <a:ea typeface="SimHei"/>
                <a:cs typeface="SimHei"/>
              </a:rPr>
              <a:t> </a:t>
            </a:r>
            <a:r>
              <a:rPr sz="1000" kern="0" spc="30" dirty="0">
                <a:solidFill>
                  <a:srgbClr val="000000">
                    <a:alpha val="100000"/>
                  </a:srgbClr>
                </a:solidFill>
                <a:latin typeface="SimSun"/>
                <a:ea typeface="SimSun"/>
                <a:cs typeface="SimSun"/>
              </a:rPr>
              <a:t>应采用数字</a:t>
            </a:r>
            <a:r>
              <a:rPr sz="1000" kern="0" spc="20" dirty="0">
                <a:solidFill>
                  <a:srgbClr val="000000">
                    <a:alpha val="100000"/>
                  </a:srgbClr>
                </a:solidFill>
                <a:latin typeface="SimSun"/>
                <a:ea typeface="SimSun"/>
                <a:cs typeface="SimSun"/>
              </a:rPr>
              <a:t>视频安防监控系统，其技术要求应符合相关规定。</a:t>
            </a:r>
            <a:endParaRPr lang="SimSun" altLang="SimSun" sz="1000" dirty="0"/>
          </a:p>
          <a:p>
            <a:pPr marL="12700" algn="l" rtl="0" eaLnBrk="0">
              <a:lnSpc>
                <a:spcPct val="100000"/>
              </a:lnSpc>
              <a:spcBef>
                <a:spcPts val="360"/>
              </a:spcBef>
              <a:tabLst/>
            </a:pPr>
            <a:r>
              <a:rPr sz="1000" kern="0" spc="0" dirty="0">
                <a:solidFill>
                  <a:srgbClr val="000000">
                    <a:alpha val="100000"/>
                  </a:srgbClr>
                </a:solidFill>
                <a:latin typeface="SimHei"/>
                <a:ea typeface="SimHei"/>
                <a:cs typeface="SimHei"/>
              </a:rPr>
              <a:t>4.2.2</a:t>
            </a:r>
            <a:r>
              <a:rPr sz="1000" kern="0" spc="450" dirty="0">
                <a:solidFill>
                  <a:srgbClr val="000000">
                    <a:alpha val="100000"/>
                  </a:srgbClr>
                </a:solidFill>
                <a:latin typeface="SimHei"/>
                <a:ea typeface="SimHei"/>
                <a:cs typeface="SimHei"/>
              </a:rPr>
              <a:t> </a:t>
            </a:r>
            <a:r>
              <a:rPr sz="1000" kern="0" spc="0" dirty="0">
                <a:solidFill>
                  <a:srgbClr val="000000">
                    <a:alpha val="100000"/>
                  </a:srgbClr>
                </a:solidFill>
                <a:latin typeface="SimSun"/>
                <a:ea typeface="SimSun"/>
                <a:cs typeface="SimSun"/>
              </a:rPr>
              <a:t>摄像机安装应符合以</a:t>
            </a:r>
            <a:r>
              <a:rPr sz="1000" kern="0" spc="-10" dirty="0">
                <a:solidFill>
                  <a:srgbClr val="000000">
                    <a:alpha val="100000"/>
                  </a:srgbClr>
                </a:solidFill>
                <a:latin typeface="SimSun"/>
                <a:ea typeface="SimSun"/>
                <a:cs typeface="SimSun"/>
              </a:rPr>
              <a:t>下要求：</a:t>
            </a:r>
            <a:endParaRPr lang="SimSun" altLang="SimSun" sz="1000" dirty="0"/>
          </a:p>
          <a:p>
            <a:pPr marL="15875" indent="269240" algn="l" rtl="0" eaLnBrk="0">
              <a:lnSpc>
                <a:spcPct val="115000"/>
              </a:lnSpc>
              <a:spcBef>
                <a:spcPts val="368"/>
              </a:spcBef>
              <a:tabLst/>
            </a:pPr>
            <a:r>
              <a:rPr sz="1000" kern="0" spc="50" dirty="0">
                <a:solidFill>
                  <a:srgbClr val="000000">
                    <a:alpha val="100000"/>
                  </a:srgbClr>
                </a:solidFill>
                <a:latin typeface="SimSun"/>
                <a:ea typeface="SimSun"/>
                <a:cs typeface="SimSun"/>
              </a:rPr>
              <a:t>a) 出入口安装的摄像机应固定焦距和方向，且朝向一致。院区与外界相通</a:t>
            </a:r>
            <a:r>
              <a:rPr sz="1000" kern="0" spc="40" dirty="0">
                <a:solidFill>
                  <a:srgbClr val="000000">
                    <a:alpha val="100000"/>
                  </a:srgbClr>
                </a:solidFill>
                <a:latin typeface="SimSun"/>
                <a:ea typeface="SimSun"/>
                <a:cs typeface="SimSun"/>
              </a:rPr>
              <a:t>的出入口安装的摄像机</a:t>
            </a:r>
            <a:r>
              <a:rPr sz="1000" kern="0" spc="-1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应一致向外；</a:t>
            </a:r>
            <a:endParaRPr lang="SimSun" altLang="SimSun" sz="1000" dirty="0"/>
          </a:p>
          <a:p>
            <a:pPr marL="283209" algn="l" rtl="0" eaLnBrk="0">
              <a:lnSpc>
                <a:spcPct val="100000"/>
              </a:lnSpc>
              <a:spcBef>
                <a:spcPts val="352"/>
              </a:spcBef>
              <a:tabLst/>
            </a:pPr>
            <a:r>
              <a:rPr sz="1000" kern="0" spc="20" dirty="0">
                <a:solidFill>
                  <a:srgbClr val="000000">
                    <a:alpha val="100000"/>
                  </a:srgbClr>
                </a:solidFill>
                <a:latin typeface="SimSun"/>
                <a:ea typeface="SimSun"/>
                <a:cs typeface="SimSun"/>
              </a:rPr>
              <a:t>b)</a:t>
            </a:r>
            <a:r>
              <a:rPr sz="1000" kern="0" spc="-9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摄像机监视区域应无遮挡，监视图像应避免出现</a:t>
            </a:r>
            <a:r>
              <a:rPr sz="1000" kern="0" spc="10" dirty="0">
                <a:solidFill>
                  <a:srgbClr val="000000">
                    <a:alpha val="100000"/>
                  </a:srgbClr>
                </a:solidFill>
                <a:latin typeface="SimSun"/>
                <a:ea typeface="SimSun"/>
                <a:cs typeface="SimSun"/>
              </a:rPr>
              <a:t>逆光现象；</a:t>
            </a:r>
            <a:endParaRPr lang="SimSun" altLang="SimSun" sz="1000" dirty="0"/>
          </a:p>
          <a:p>
            <a:pPr marL="287654" algn="l" rtl="0" eaLnBrk="0">
              <a:lnSpc>
                <a:spcPct val="100000"/>
              </a:lnSpc>
              <a:spcBef>
                <a:spcPts val="360"/>
              </a:spcBef>
              <a:tabLst/>
            </a:pPr>
            <a:r>
              <a:rPr sz="1000" kern="0" spc="20" dirty="0">
                <a:solidFill>
                  <a:srgbClr val="000000">
                    <a:alpha val="100000"/>
                  </a:srgbClr>
                </a:solidFill>
                <a:latin typeface="SimSun"/>
                <a:ea typeface="SimSun"/>
                <a:cs typeface="SimSun"/>
              </a:rPr>
              <a:t>c)</a:t>
            </a:r>
            <a:r>
              <a:rPr sz="1000" kern="0" spc="-2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摄像机安装支架应稳定、牢固，安装位置应不易受外界干扰、破坏；</a:t>
            </a:r>
            <a:endParaRPr lang="SimSun" altLang="SimSun" sz="1000" dirty="0"/>
          </a:p>
          <a:p>
            <a:pPr marL="18415" indent="268604" algn="l" rtl="0" eaLnBrk="0">
              <a:lnSpc>
                <a:spcPct val="115000"/>
              </a:lnSpc>
              <a:spcBef>
                <a:spcPts val="368"/>
              </a:spcBef>
              <a:tabLst/>
            </a:pPr>
            <a:r>
              <a:rPr sz="1000" kern="0" spc="50" dirty="0">
                <a:solidFill>
                  <a:srgbClr val="000000">
                    <a:alpha val="100000"/>
                  </a:srgbClr>
                </a:solidFill>
                <a:latin typeface="SimSun"/>
                <a:ea typeface="SimSun"/>
                <a:cs typeface="SimSun"/>
              </a:rPr>
              <a:t>d) 固定摄像机的安装指向与监控目标形成的垂直夹角宜不大于</a:t>
            </a:r>
            <a:r>
              <a:rPr sz="1000" kern="0" spc="-180" dirty="0">
                <a:solidFill>
                  <a:srgbClr val="000000">
                    <a:alpha val="100000"/>
                  </a:srgbClr>
                </a:solidFill>
                <a:latin typeface="SimSun"/>
                <a:ea typeface="SimSun"/>
                <a:cs typeface="SimSun"/>
              </a:rPr>
              <a:t> </a:t>
            </a:r>
            <a:r>
              <a:rPr sz="1000" kern="0" spc="50" dirty="0">
                <a:solidFill>
                  <a:srgbClr val="000000">
                    <a:alpha val="100000"/>
                  </a:srgbClr>
                </a:solidFill>
                <a:latin typeface="SimSun"/>
                <a:ea typeface="SimSun"/>
                <a:cs typeface="SimSun"/>
              </a:rPr>
              <a:t>30°,与监控目标形成的水平夹角</a:t>
            </a:r>
            <a:r>
              <a:rPr sz="1000" kern="0" spc="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宜不大于</a:t>
            </a:r>
            <a:r>
              <a:rPr sz="1000" kern="0" spc="-17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45°;</a:t>
            </a:r>
            <a:endParaRPr lang="SimSun" altLang="SimSun" sz="1000" dirty="0"/>
          </a:p>
          <a:p>
            <a:pPr marL="29844" indent="258445" algn="l" rtl="0" eaLnBrk="0">
              <a:lnSpc>
                <a:spcPct val="115000"/>
              </a:lnSpc>
              <a:spcBef>
                <a:spcPts val="356"/>
              </a:spcBef>
              <a:tabLst/>
            </a:pPr>
            <a:r>
              <a:rPr sz="1000" kern="0" spc="50" dirty="0">
                <a:solidFill>
                  <a:srgbClr val="000000">
                    <a:alpha val="100000"/>
                  </a:srgbClr>
                </a:solidFill>
                <a:latin typeface="SimSun"/>
                <a:ea typeface="SimSun"/>
                <a:cs typeface="SimSun"/>
              </a:rPr>
              <a:t>e)</a:t>
            </a:r>
            <a:r>
              <a:rPr sz="1000" kern="0" spc="-80" dirty="0">
                <a:solidFill>
                  <a:srgbClr val="000000">
                    <a:alpha val="100000"/>
                  </a:srgbClr>
                </a:solidFill>
                <a:latin typeface="SimSun"/>
                <a:ea typeface="SimSun"/>
                <a:cs typeface="SimSun"/>
              </a:rPr>
              <a:t> </a:t>
            </a:r>
            <a:r>
              <a:rPr sz="1000" kern="0" spc="50" dirty="0">
                <a:solidFill>
                  <a:srgbClr val="000000">
                    <a:alpha val="100000"/>
                  </a:srgbClr>
                </a:solidFill>
                <a:latin typeface="SimSun"/>
                <a:ea typeface="SimSun"/>
                <a:cs typeface="SimSun"/>
              </a:rPr>
              <a:t>摄像机工作时，环境照度应能满足摄像机获取清晰有效图像的要求，必要时应设置与摄像机指</a:t>
            </a:r>
            <a:r>
              <a:rPr sz="1000" kern="0" spc="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向一致的辅助照明光源；</a:t>
            </a:r>
            <a:endParaRPr lang="SimSun" altLang="SimSun" sz="1000" dirty="0"/>
          </a:p>
          <a:p>
            <a:pPr marL="15240" indent="272415" algn="l" rtl="0" eaLnBrk="0">
              <a:lnSpc>
                <a:spcPct val="115000"/>
              </a:lnSpc>
              <a:spcBef>
                <a:spcPts val="360"/>
              </a:spcBef>
              <a:tabLst/>
            </a:pPr>
            <a:r>
              <a:rPr sz="1000" kern="0" spc="10" dirty="0">
                <a:solidFill>
                  <a:srgbClr val="000000">
                    <a:alpha val="100000"/>
                  </a:srgbClr>
                </a:solidFill>
                <a:latin typeface="SimSun"/>
                <a:ea typeface="SimSun"/>
                <a:cs typeface="SimSun"/>
              </a:rPr>
              <a:t>f) 带有云台、变焦镜头控制的摄像机，</a:t>
            </a:r>
            <a:r>
              <a:rPr sz="1000" kern="0" spc="19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在停止云台、变焦操作</a:t>
            </a:r>
            <a:r>
              <a:rPr sz="1000" kern="0" spc="-18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2</a:t>
            </a:r>
            <a:r>
              <a:rPr sz="1000" kern="0" spc="0" dirty="0">
                <a:solidFill>
                  <a:srgbClr val="000000">
                    <a:alpha val="100000"/>
                  </a:srgbClr>
                </a:solidFill>
                <a:latin typeface="SimSun"/>
                <a:ea typeface="SimSun"/>
                <a:cs typeface="SimSun"/>
              </a:rPr>
              <a:t>min</a:t>
            </a:r>
            <a:r>
              <a:rPr sz="1000" kern="0" spc="10" dirty="0">
                <a:solidFill>
                  <a:srgbClr val="000000">
                    <a:alpha val="100000"/>
                  </a:srgbClr>
                </a:solidFill>
                <a:latin typeface="SimSun"/>
                <a:ea typeface="SimSun"/>
                <a:cs typeface="SimSun"/>
              </a:rPr>
              <a:t>±0.5</a:t>
            </a:r>
            <a:r>
              <a:rPr sz="1000" kern="0" spc="0" dirty="0">
                <a:solidFill>
                  <a:srgbClr val="000000">
                    <a:alpha val="100000"/>
                  </a:srgbClr>
                </a:solidFill>
                <a:latin typeface="SimSun"/>
                <a:ea typeface="SimSun"/>
                <a:cs typeface="SimSun"/>
              </a:rPr>
              <a:t>min</a:t>
            </a:r>
            <a:r>
              <a:rPr sz="1000" kern="0" spc="-20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后，</a:t>
            </a:r>
            <a:r>
              <a:rPr sz="1000" kern="0" spc="-14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应自动恢复</a:t>
            </a:r>
            <a:r>
              <a:rPr sz="1000" kern="0" spc="0" dirty="0">
                <a:solidFill>
                  <a:srgbClr val="000000">
                    <a:alpha val="100000"/>
                  </a:srgbClr>
                </a:solidFill>
                <a:latin typeface="SimSun"/>
                <a:ea typeface="SimSun"/>
                <a:cs typeface="SimSun"/>
              </a:rPr>
              <a:t>至预 </a:t>
            </a:r>
            <a:r>
              <a:rPr sz="1000" kern="0" spc="30" dirty="0">
                <a:solidFill>
                  <a:srgbClr val="000000">
                    <a:alpha val="100000"/>
                  </a:srgbClr>
                </a:solidFill>
                <a:latin typeface="SimSun"/>
                <a:ea typeface="SimSun"/>
                <a:cs typeface="SimSun"/>
              </a:rPr>
              <a:t>置设定状态；</a:t>
            </a:r>
            <a:endParaRPr lang="SimSun" altLang="SimSun" sz="1000" dirty="0"/>
          </a:p>
          <a:p>
            <a:pPr marL="283845" indent="3175" algn="l" rtl="0" eaLnBrk="0">
              <a:lnSpc>
                <a:spcPct val="115000"/>
              </a:lnSpc>
              <a:spcBef>
                <a:spcPts val="356"/>
              </a:spcBef>
              <a:tabLst/>
            </a:pPr>
            <a:r>
              <a:rPr sz="1000" kern="0" spc="20" dirty="0">
                <a:solidFill>
                  <a:srgbClr val="000000">
                    <a:alpha val="100000"/>
                  </a:srgbClr>
                </a:solidFill>
                <a:latin typeface="SimSun"/>
                <a:ea typeface="SimSun"/>
                <a:cs typeface="SimSun"/>
              </a:rPr>
              <a:t>g) 电梯轿厢摄像机监控图像应能覆盖轿厢、避免逆光</a:t>
            </a:r>
            <a:r>
              <a:rPr sz="1000" kern="0" spc="10" dirty="0">
                <a:solidFill>
                  <a:srgbClr val="000000">
                    <a:alpha val="100000"/>
                  </a:srgbClr>
                </a:solidFill>
                <a:latin typeface="SimSun"/>
                <a:ea typeface="SimSun"/>
                <a:cs typeface="SimSun"/>
              </a:rPr>
              <a:t>，系统应具有楼层显示功能；               </a:t>
            </a:r>
            <a:r>
              <a:rPr sz="1000" kern="0" spc="30" dirty="0">
                <a:solidFill>
                  <a:srgbClr val="000000">
                    <a:alpha val="100000"/>
                  </a:srgbClr>
                </a:solidFill>
                <a:latin typeface="SimSun"/>
                <a:ea typeface="SimSun"/>
                <a:cs typeface="SimSun"/>
              </a:rPr>
              <a:t>h) 室外摄像机应采取有效防雷击保护措</a:t>
            </a:r>
            <a:r>
              <a:rPr sz="1000" kern="0" spc="20" dirty="0">
                <a:solidFill>
                  <a:srgbClr val="000000">
                    <a:alpha val="100000"/>
                  </a:srgbClr>
                </a:solidFill>
                <a:latin typeface="SimSun"/>
                <a:ea typeface="SimSun"/>
                <a:cs typeface="SimSun"/>
              </a:rPr>
              <a:t>施。</a:t>
            </a:r>
            <a:endParaRPr lang="SimSun" altLang="SimSun" sz="1000" dirty="0"/>
          </a:p>
          <a:p>
            <a:pPr algn="l" rtl="0" eaLnBrk="0">
              <a:lnSpc>
                <a:spcPct val="100000"/>
              </a:lnSpc>
              <a:tabLst/>
            </a:pPr>
            <a:endParaRPr lang="Arial" altLang="Arial" sz="300" dirty="0"/>
          </a:p>
          <a:p>
            <a:pPr marL="12700" algn="l" rtl="0" eaLnBrk="0">
              <a:lnSpc>
                <a:spcPct val="100000"/>
              </a:lnSpc>
              <a:tabLst/>
            </a:pPr>
            <a:r>
              <a:rPr sz="1000" kern="0" spc="10" dirty="0">
                <a:solidFill>
                  <a:srgbClr val="000000">
                    <a:alpha val="100000"/>
                  </a:srgbClr>
                </a:solidFill>
                <a:latin typeface="SimHei"/>
                <a:ea typeface="SimHei"/>
                <a:cs typeface="SimHei"/>
              </a:rPr>
              <a:t>4.2.3</a:t>
            </a:r>
            <a:r>
              <a:rPr sz="1000" kern="0" spc="530" dirty="0">
                <a:solidFill>
                  <a:srgbClr val="000000">
                    <a:alpha val="100000"/>
                  </a:srgbClr>
                </a:solidFill>
                <a:latin typeface="SimHei"/>
                <a:ea typeface="SimHei"/>
                <a:cs typeface="SimHei"/>
              </a:rPr>
              <a:t> </a:t>
            </a:r>
            <a:r>
              <a:rPr sz="1000" kern="0" spc="10" dirty="0">
                <a:solidFill>
                  <a:srgbClr val="000000">
                    <a:alpha val="100000"/>
                  </a:srgbClr>
                </a:solidFill>
                <a:latin typeface="SimSun"/>
                <a:ea typeface="SimSun"/>
                <a:cs typeface="SimSun"/>
              </a:rPr>
              <a:t>摄像机监视图像基本要求应符合表</a:t>
            </a:r>
            <a:r>
              <a:rPr sz="1000" kern="0" spc="-18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5</a:t>
            </a:r>
            <a:r>
              <a:rPr sz="1000" kern="0" spc="-11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的规定。</a:t>
            </a:r>
            <a:endParaRPr lang="SimSun" altLang="SimSun" sz="1000" dirty="0"/>
          </a:p>
        </p:txBody>
      </p:sp>
      <p:sp>
        <p:nvSpPr>
          <p:cNvPr id="90" name="textbox 90"/>
          <p:cNvSpPr/>
          <p:nvPr/>
        </p:nvSpPr>
        <p:spPr>
          <a:xfrm>
            <a:off x="888777" y="902789"/>
            <a:ext cx="4513579" cy="345440"/>
          </a:xfrm>
          <a:prstGeom prst="rect">
            <a:avLst/>
          </a:prstGeom>
        </p:spPr>
        <p:txBody>
          <a:bodyPr vert="horz" wrap="square" lIns="0" tIns="0" rIns="0" bIns="0"/>
          <a:lstStyle/>
          <a:p>
            <a:pPr algn="l" rtl="0" eaLnBrk="0">
              <a:lnSpc>
                <a:spcPct val="79785"/>
              </a:lnSpc>
              <a:tabLst/>
            </a:pPr>
            <a:endParaRPr lang="Arial" altLang="Arial" sz="100" dirty="0"/>
          </a:p>
          <a:p>
            <a:pPr marL="12700" algn="l" rtl="0" eaLnBrk="0">
              <a:lnSpc>
                <a:spcPct val="99000"/>
              </a:lnSpc>
              <a:tabLst/>
            </a:pPr>
            <a:r>
              <a:rPr sz="900" kern="0" spc="0" dirty="0">
                <a:solidFill>
                  <a:srgbClr val="000000">
                    <a:alpha val="100000"/>
                  </a:srgbClr>
                </a:solidFill>
                <a:latin typeface="SimSun"/>
                <a:ea typeface="SimSun"/>
                <a:cs typeface="SimSun"/>
              </a:rPr>
              <a:t>DB31/T 329.9-2</a:t>
            </a:r>
            <a:r>
              <a:rPr sz="900" kern="0" spc="-10" dirty="0">
                <a:solidFill>
                  <a:srgbClr val="000000">
                    <a:alpha val="100000"/>
                  </a:srgbClr>
                </a:solidFill>
                <a:latin typeface="SimSun"/>
                <a:ea typeface="SimSun"/>
                <a:cs typeface="SimSun"/>
              </a:rPr>
              <a:t>018</a:t>
            </a:r>
            <a:endParaRPr lang="SimSun" altLang="SimSun" sz="900" dirty="0"/>
          </a:p>
          <a:p>
            <a:pPr marL="1453514" algn="l" rtl="0" eaLnBrk="0">
              <a:lnSpc>
                <a:spcPct val="100000"/>
              </a:lnSpc>
              <a:spcBef>
                <a:spcPts val="254"/>
              </a:spcBef>
              <a:tabLst/>
            </a:pPr>
            <a:r>
              <a:rPr sz="1000" kern="0" spc="20" dirty="0">
                <a:solidFill>
                  <a:srgbClr val="000000">
                    <a:alpha val="100000"/>
                  </a:srgbClr>
                </a:solidFill>
                <a:latin typeface="SimHei"/>
                <a:ea typeface="SimHei"/>
                <a:cs typeface="SimHei"/>
              </a:rPr>
              <a:t>表</a:t>
            </a:r>
            <a:r>
              <a:rPr sz="1000" kern="0" spc="-160" dirty="0">
                <a:solidFill>
                  <a:srgbClr val="000000">
                    <a:alpha val="100000"/>
                  </a:srgbClr>
                </a:solidFill>
                <a:latin typeface="SimHei"/>
                <a:ea typeface="SimHei"/>
                <a:cs typeface="SimHei"/>
              </a:rPr>
              <a:t> </a:t>
            </a:r>
            <a:r>
              <a:rPr sz="1000" kern="0" spc="20" dirty="0">
                <a:solidFill>
                  <a:srgbClr val="000000">
                    <a:alpha val="100000"/>
                  </a:srgbClr>
                </a:solidFill>
                <a:latin typeface="SimHei"/>
                <a:ea typeface="SimHei"/>
                <a:cs typeface="SimHei"/>
              </a:rPr>
              <a:t>4</a:t>
            </a:r>
            <a:r>
              <a:rPr sz="1000" kern="0" spc="-200" dirty="0">
                <a:solidFill>
                  <a:srgbClr val="000000">
                    <a:alpha val="100000"/>
                  </a:srgbClr>
                </a:solidFill>
                <a:latin typeface="SimHei"/>
                <a:ea typeface="SimHei"/>
                <a:cs typeface="SimHei"/>
              </a:rPr>
              <a:t> </a:t>
            </a:r>
            <a:r>
              <a:rPr sz="1000" kern="0" spc="20" dirty="0">
                <a:solidFill>
                  <a:srgbClr val="000000">
                    <a:alpha val="100000"/>
                  </a:srgbClr>
                </a:solidFill>
                <a:latin typeface="SimHei"/>
                <a:ea typeface="SimHei"/>
                <a:cs typeface="SimHei"/>
              </a:rPr>
              <a:t>加油加气充电站安全技术防范系统配置表（续）</a:t>
            </a:r>
            <a:endParaRPr lang="SimHei" altLang="SimHei" sz="1000" dirty="0"/>
          </a:p>
        </p:txBody>
      </p:sp>
      <p:sp>
        <p:nvSpPr>
          <p:cNvPr id="92" name="textbox 92"/>
          <p:cNvSpPr/>
          <p:nvPr/>
        </p:nvSpPr>
        <p:spPr>
          <a:xfrm>
            <a:off x="893525" y="9857674"/>
            <a:ext cx="76835" cy="131445"/>
          </a:xfrm>
          <a:prstGeom prst="rect">
            <a:avLst/>
          </a:prstGeom>
        </p:spPr>
        <p:txBody>
          <a:bodyPr vert="horz" wrap="square" lIns="0" tIns="0" rIns="0" bIns="0"/>
          <a:lstStyle/>
          <a:p>
            <a:pPr algn="l" rtl="0" eaLnBrk="0">
              <a:lnSpc>
                <a:spcPct val="83721"/>
              </a:lnSpc>
              <a:tabLst/>
            </a:pPr>
            <a:endParaRPr lang="Arial" altLang="Arial" sz="100" dirty="0"/>
          </a:p>
          <a:p>
            <a:pPr marL="12700" algn="l" rtl="0" eaLnBrk="0">
              <a:lnSpc>
                <a:spcPct val="77000"/>
              </a:lnSpc>
              <a:tabLst/>
            </a:pPr>
            <a:r>
              <a:rPr sz="900" kern="0" spc="-10" dirty="0">
                <a:solidFill>
                  <a:srgbClr val="000000">
                    <a:alpha val="100000"/>
                  </a:srgbClr>
                </a:solidFill>
                <a:latin typeface="Times New Roman"/>
                <a:ea typeface="Times New Roman"/>
                <a:cs typeface="Times New Roman"/>
              </a:rPr>
              <a:t>8</a:t>
            </a:r>
            <a:endParaRPr lang="Times New Roman" altLang="Times New Roman" sz="9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4" name="table 94"/>
          <p:cNvGraphicFramePr>
            <a:graphicFrameLocks noGrp="1"/>
          </p:cNvGraphicFramePr>
          <p:nvPr/>
        </p:nvGraphicFramePr>
        <p:xfrm>
          <a:off x="984503" y="1347215"/>
          <a:ext cx="5766435" cy="3334385"/>
        </p:xfrm>
        <a:graphic>
          <a:graphicData uri="http://schemas.openxmlformats.org/drawingml/2006/table">
            <a:tbl>
              <a:tblPr/>
              <a:tblGrid>
                <a:gridCol w="469265"/>
                <a:gridCol w="752475"/>
                <a:gridCol w="4544694"/>
              </a:tblGrid>
              <a:tr h="338454">
                <a:tc>
                  <a:txBody>
                    <a:bodyPr/>
                    <a:lstStyle/>
                    <a:p>
                      <a:pPr algn="l" rtl="0" eaLnBrk="0">
                        <a:lnSpc>
                          <a:spcPct val="106000"/>
                        </a:lnSpc>
                        <a:tabLst/>
                      </a:pPr>
                      <a:endParaRPr lang="Arial" altLang="Arial" sz="700" dirty="0"/>
                    </a:p>
                    <a:p>
                      <a:pPr marL="126364" algn="l" rtl="0" eaLnBrk="0">
                        <a:lnSpc>
                          <a:spcPct val="97000"/>
                        </a:lnSpc>
                        <a:spcBef>
                          <a:spcPts val="6"/>
                        </a:spcBef>
                        <a:tabLst/>
                      </a:pPr>
                      <a:r>
                        <a:rPr sz="900" kern="0" spc="-10" dirty="0">
                          <a:solidFill>
                            <a:srgbClr val="000000">
                              <a:alpha val="100000"/>
                            </a:srgbClr>
                          </a:solidFill>
                          <a:latin typeface="SimSun"/>
                          <a:ea typeface="SimSun"/>
                          <a:cs typeface="SimSun"/>
                        </a:rPr>
                        <a:t>序号</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700" dirty="0"/>
                    </a:p>
                    <a:p>
                      <a:pPr marL="154939" algn="l" rtl="0" eaLnBrk="0">
                        <a:lnSpc>
                          <a:spcPct val="97000"/>
                        </a:lnSpc>
                        <a:spcBef>
                          <a:spcPts val="3"/>
                        </a:spcBef>
                        <a:tabLst/>
                      </a:pPr>
                      <a:r>
                        <a:rPr sz="900" kern="0" spc="-10" dirty="0">
                          <a:solidFill>
                            <a:srgbClr val="000000">
                              <a:alpha val="100000"/>
                            </a:srgbClr>
                          </a:solidFill>
                          <a:latin typeface="SimSun"/>
                          <a:ea typeface="SimSun"/>
                          <a:cs typeface="SimSun"/>
                        </a:rPr>
                        <a:t>监视范围</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700" dirty="0"/>
                    </a:p>
                    <a:p>
                      <a:pPr marL="2049145" algn="l" rtl="0" eaLnBrk="0">
                        <a:lnSpc>
                          <a:spcPct val="97000"/>
                        </a:lnSpc>
                        <a:spcBef>
                          <a:spcPts val="3"/>
                        </a:spcBef>
                        <a:tabLst/>
                      </a:pPr>
                      <a:r>
                        <a:rPr sz="900" kern="0" spc="-10" dirty="0">
                          <a:solidFill>
                            <a:srgbClr val="000000">
                              <a:alpha val="100000"/>
                            </a:srgbClr>
                          </a:solidFill>
                          <a:latin typeface="SimSun"/>
                          <a:ea typeface="SimSun"/>
                          <a:cs typeface="SimSun"/>
                        </a:rPr>
                        <a:t>监视要求</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341629">
                <a:tc>
                  <a:txBody>
                    <a:bodyPr/>
                    <a:lstStyle/>
                    <a:p>
                      <a:pPr algn="l" rtl="0" eaLnBrk="0">
                        <a:lnSpc>
                          <a:spcPct val="108000"/>
                        </a:lnSpc>
                        <a:tabLst/>
                      </a:pPr>
                      <a:endParaRPr lang="Arial" altLang="Arial" sz="800" dirty="0"/>
                    </a:p>
                    <a:p>
                      <a:pPr marL="220979" algn="l" rtl="0" eaLnBrk="0">
                        <a:lnSpc>
                          <a:spcPct val="79000"/>
                        </a:lnSpc>
                        <a:spcBef>
                          <a:spcPts val="5"/>
                        </a:spcBef>
                        <a:tabLst/>
                      </a:pPr>
                      <a:r>
                        <a:rPr sz="900" kern="0" spc="-10" dirty="0">
                          <a:solidFill>
                            <a:srgbClr val="000000">
                              <a:alpha val="100000"/>
                            </a:srgbClr>
                          </a:solidFill>
                          <a:latin typeface="SimSun"/>
                          <a:ea typeface="SimSun"/>
                          <a:cs typeface="SimSun"/>
                        </a:rPr>
                        <a:t>1</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700" dirty="0"/>
                    </a:p>
                    <a:p>
                      <a:pPr marL="156845" algn="l" rtl="0" eaLnBrk="0">
                        <a:lnSpc>
                          <a:spcPct val="97000"/>
                        </a:lnSpc>
                        <a:spcBef>
                          <a:spcPts val="2"/>
                        </a:spcBef>
                        <a:tabLst/>
                      </a:pPr>
                      <a:r>
                        <a:rPr sz="900" kern="0" spc="-10" dirty="0">
                          <a:solidFill>
                            <a:srgbClr val="000000">
                              <a:alpha val="100000"/>
                            </a:srgbClr>
                          </a:solidFill>
                          <a:latin typeface="SimSun"/>
                          <a:ea typeface="SimSun"/>
                          <a:cs typeface="SimSun"/>
                        </a:rPr>
                        <a:t>室外周边</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74294" algn="l" rtl="0" eaLnBrk="0">
                        <a:lnSpc>
                          <a:spcPct val="95000"/>
                        </a:lnSpc>
                        <a:tabLst/>
                      </a:pPr>
                      <a:r>
                        <a:rPr sz="900" kern="0" spc="-10" dirty="0">
                          <a:solidFill>
                            <a:srgbClr val="000000">
                              <a:alpha val="100000"/>
                            </a:srgbClr>
                          </a:solidFill>
                          <a:latin typeface="SimSun"/>
                          <a:ea typeface="SimSun"/>
                          <a:cs typeface="SimSun"/>
                        </a:rPr>
                        <a:t>应能清晰显示出入口外15m范</a:t>
                      </a:r>
                      <a:r>
                        <a:rPr sz="900" kern="0" spc="-20" dirty="0">
                          <a:solidFill>
                            <a:srgbClr val="000000">
                              <a:alpha val="100000"/>
                            </a:srgbClr>
                          </a:solidFill>
                          <a:latin typeface="SimSun"/>
                          <a:ea typeface="SimSun"/>
                          <a:cs typeface="SimSun"/>
                        </a:rPr>
                        <a:t>围街面过往人员的往来情况、体貌特征和机动车辆的车型、   </a:t>
                      </a:r>
                      <a:r>
                        <a:rPr sz="900" kern="0" spc="0" dirty="0">
                          <a:solidFill>
                            <a:srgbClr val="000000">
                              <a:alpha val="100000"/>
                            </a:srgbClr>
                          </a:solidFill>
                          <a:latin typeface="SimSun"/>
                          <a:ea typeface="SimSun"/>
                          <a:cs typeface="SimSun"/>
                        </a:rPr>
                        <a:t>颜色、行驶等情况（存在</a:t>
                      </a:r>
                      <a:r>
                        <a:rPr sz="900" kern="0" spc="-10" dirty="0">
                          <a:solidFill>
                            <a:srgbClr val="000000">
                              <a:alpha val="100000"/>
                            </a:srgbClr>
                          </a:solidFill>
                          <a:latin typeface="SimSun"/>
                          <a:ea typeface="SimSun"/>
                          <a:cs typeface="SimSun"/>
                        </a:rPr>
                        <a:t>环境遮挡情况的除外）</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338454">
                <a:tc>
                  <a:txBody>
                    <a:bodyPr/>
                    <a:lstStyle/>
                    <a:p>
                      <a:pPr algn="l" rtl="0" eaLnBrk="0">
                        <a:lnSpc>
                          <a:spcPct val="105000"/>
                        </a:lnSpc>
                        <a:tabLst/>
                      </a:pPr>
                      <a:endParaRPr lang="Arial" altLang="Arial" sz="800" dirty="0"/>
                    </a:p>
                    <a:p>
                      <a:pPr algn="l" rtl="0" eaLnBrk="0">
                        <a:lnSpc>
                          <a:spcPct val="6185"/>
                        </a:lnSpc>
                        <a:tabLst/>
                      </a:pPr>
                      <a:endParaRPr lang="Arial" altLang="Arial" sz="100" dirty="0"/>
                    </a:p>
                    <a:p>
                      <a:pPr marL="213995" algn="l" rtl="0" eaLnBrk="0">
                        <a:lnSpc>
                          <a:spcPct val="79000"/>
                        </a:lnSpc>
                        <a:tabLst/>
                      </a:pPr>
                      <a:r>
                        <a:rPr sz="900" kern="0" spc="-10" dirty="0">
                          <a:solidFill>
                            <a:srgbClr val="000000">
                              <a:alpha val="100000"/>
                            </a:srgbClr>
                          </a:solidFill>
                          <a:latin typeface="SimSun"/>
                          <a:ea typeface="SimSun"/>
                          <a:cs typeface="SimSun"/>
                        </a:rPr>
                        <a:t>2</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700" dirty="0"/>
                    </a:p>
                    <a:p>
                      <a:pPr marL="164464" algn="l" rtl="0" eaLnBrk="0">
                        <a:lnSpc>
                          <a:spcPct val="98000"/>
                        </a:lnSpc>
                        <a:spcBef>
                          <a:spcPts val="5"/>
                        </a:spcBef>
                        <a:tabLst/>
                      </a:pPr>
                      <a:r>
                        <a:rPr sz="900" kern="0" spc="-50" dirty="0">
                          <a:solidFill>
                            <a:srgbClr val="000000">
                              <a:alpha val="100000"/>
                            </a:srgbClr>
                          </a:solidFill>
                          <a:latin typeface="SimSun"/>
                          <a:ea typeface="SimSun"/>
                          <a:cs typeface="SimSun"/>
                        </a:rPr>
                        <a:t>出</a:t>
                      </a:r>
                      <a:r>
                        <a:rPr sz="900" kern="0" spc="30" dirty="0">
                          <a:solidFill>
                            <a:srgbClr val="000000">
                              <a:alpha val="100000"/>
                            </a:srgbClr>
                          </a:solidFill>
                          <a:latin typeface="SimSun"/>
                          <a:ea typeface="SimSun"/>
                          <a:cs typeface="SimSun"/>
                        </a:rPr>
                        <a:t> </a:t>
                      </a:r>
                      <a:r>
                        <a:rPr sz="900" kern="0" spc="-50" dirty="0">
                          <a:solidFill>
                            <a:srgbClr val="000000">
                              <a:alpha val="100000"/>
                            </a:srgbClr>
                          </a:solidFill>
                          <a:latin typeface="SimSun"/>
                          <a:ea typeface="SimSun"/>
                          <a:cs typeface="SimSun"/>
                        </a:rPr>
                        <a:t>入</a:t>
                      </a:r>
                      <a:r>
                        <a:rPr sz="900" kern="0" spc="160" dirty="0">
                          <a:solidFill>
                            <a:srgbClr val="000000">
                              <a:alpha val="100000"/>
                            </a:srgbClr>
                          </a:solidFill>
                          <a:latin typeface="SimSun"/>
                          <a:ea typeface="SimSun"/>
                          <a:cs typeface="SimSun"/>
                        </a:rPr>
                        <a:t> </a:t>
                      </a:r>
                      <a:r>
                        <a:rPr sz="900" kern="0" spc="-50" dirty="0">
                          <a:solidFill>
                            <a:srgbClr val="000000">
                              <a:alpha val="100000"/>
                            </a:srgbClr>
                          </a:solidFill>
                          <a:latin typeface="SimSun"/>
                          <a:ea typeface="SimSun"/>
                          <a:cs typeface="SimSun"/>
                        </a:rPr>
                        <a:t>口</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0000"/>
                        </a:lnSpc>
                        <a:tabLst/>
                      </a:pPr>
                      <a:endParaRPr lang="Arial" altLang="Arial" sz="200" dirty="0"/>
                    </a:p>
                    <a:p>
                      <a:pPr marL="74930" algn="l" rtl="0" eaLnBrk="0">
                        <a:lnSpc>
                          <a:spcPct val="95000"/>
                        </a:lnSpc>
                        <a:spcBef>
                          <a:spcPts val="2"/>
                        </a:spcBef>
                        <a:tabLst/>
                      </a:pPr>
                      <a:r>
                        <a:rPr sz="900" kern="0" spc="-40" dirty="0">
                          <a:solidFill>
                            <a:srgbClr val="000000">
                              <a:alpha val="100000"/>
                            </a:srgbClr>
                          </a:solidFill>
                          <a:latin typeface="SimSun"/>
                          <a:ea typeface="SimSun"/>
                          <a:cs typeface="SimSun"/>
                        </a:rPr>
                        <a:t>应能显示全貌，</a:t>
                      </a:r>
                      <a:r>
                        <a:rPr sz="900" kern="0" spc="100" dirty="0">
                          <a:solidFill>
                            <a:srgbClr val="000000">
                              <a:alpha val="100000"/>
                            </a:srgbClr>
                          </a:solidFill>
                          <a:latin typeface="SimSun"/>
                          <a:ea typeface="SimSun"/>
                          <a:cs typeface="SimSun"/>
                        </a:rPr>
                        <a:t> </a:t>
                      </a:r>
                      <a:r>
                        <a:rPr sz="900" kern="0" spc="-40" dirty="0">
                          <a:solidFill>
                            <a:srgbClr val="000000">
                              <a:alpha val="100000"/>
                            </a:srgbClr>
                          </a:solidFill>
                          <a:latin typeface="SimSun"/>
                          <a:ea typeface="SimSun"/>
                          <a:cs typeface="SimSun"/>
                        </a:rPr>
                        <a:t>并清晰显示出入人员面部特征、活动情况，</a:t>
                      </a:r>
                      <a:r>
                        <a:rPr sz="900" kern="0" spc="90" dirty="0">
                          <a:solidFill>
                            <a:srgbClr val="000000">
                              <a:alpha val="100000"/>
                            </a:srgbClr>
                          </a:solidFill>
                          <a:latin typeface="SimSun"/>
                          <a:ea typeface="SimSun"/>
                          <a:cs typeface="SimSun"/>
                        </a:rPr>
                        <a:t> </a:t>
                      </a:r>
                      <a:r>
                        <a:rPr sz="900" kern="0" spc="-40" dirty="0">
                          <a:solidFill>
                            <a:srgbClr val="000000">
                              <a:alpha val="100000"/>
                            </a:srgbClr>
                          </a:solidFill>
                          <a:latin typeface="SimSun"/>
                          <a:ea typeface="SimSun"/>
                          <a:cs typeface="SimSun"/>
                        </a:rPr>
                        <a:t>车辆出入口还应清晰显示车辆</a:t>
                      </a:r>
                      <a:r>
                        <a:rPr sz="900" kern="0" spc="0" dirty="0">
                          <a:solidFill>
                            <a:srgbClr val="000000">
                              <a:alpha val="100000"/>
                            </a:srgbClr>
                          </a:solidFill>
                          <a:latin typeface="SimSun"/>
                          <a:ea typeface="SimSun"/>
                          <a:cs typeface="SimSun"/>
                        </a:rPr>
                        <a:t>  </a:t>
                      </a:r>
                      <a:r>
                        <a:rPr sz="900" kern="0" spc="-20" dirty="0">
                          <a:solidFill>
                            <a:srgbClr val="000000">
                              <a:alpha val="100000"/>
                            </a:srgbClr>
                          </a:solidFill>
                          <a:latin typeface="SimSun"/>
                          <a:ea typeface="SimSun"/>
                          <a:cs typeface="SimSun"/>
                        </a:rPr>
                        <a:t>牌号</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338454">
                <a:tc>
                  <a:txBody>
                    <a:bodyPr/>
                    <a:lstStyle/>
                    <a:p>
                      <a:pPr algn="l" rtl="0" eaLnBrk="0">
                        <a:lnSpc>
                          <a:spcPct val="105000"/>
                        </a:lnSpc>
                        <a:tabLst/>
                      </a:pPr>
                      <a:endParaRPr lang="Arial" altLang="Arial" sz="800" dirty="0"/>
                    </a:p>
                    <a:p>
                      <a:pPr marL="214629" algn="l" rtl="0" eaLnBrk="0">
                        <a:lnSpc>
                          <a:spcPct val="79000"/>
                        </a:lnSpc>
                        <a:spcBef>
                          <a:spcPts val="7"/>
                        </a:spcBef>
                        <a:tabLst/>
                      </a:pPr>
                      <a:r>
                        <a:rPr sz="900" kern="0" spc="-10" dirty="0">
                          <a:solidFill>
                            <a:srgbClr val="000000">
                              <a:alpha val="100000"/>
                            </a:srgbClr>
                          </a:solidFill>
                          <a:latin typeface="SimSun"/>
                          <a:ea typeface="SimSun"/>
                          <a:cs typeface="SimSun"/>
                        </a:rPr>
                        <a:t>3</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700" dirty="0"/>
                    </a:p>
                    <a:p>
                      <a:pPr marL="156210" algn="l" rtl="0" eaLnBrk="0">
                        <a:lnSpc>
                          <a:spcPct val="97000"/>
                        </a:lnSpc>
                        <a:spcBef>
                          <a:spcPts val="3"/>
                        </a:spcBef>
                        <a:tabLst/>
                      </a:pPr>
                      <a:r>
                        <a:rPr sz="900" kern="0" spc="-10" dirty="0">
                          <a:solidFill>
                            <a:srgbClr val="000000">
                              <a:alpha val="100000"/>
                            </a:srgbClr>
                          </a:solidFill>
                          <a:latin typeface="SimSun"/>
                          <a:ea typeface="SimSun"/>
                          <a:cs typeface="SimSun"/>
                        </a:rPr>
                        <a:t>走廊通道</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76200" indent="-1270" algn="l" rtl="0" eaLnBrk="0">
                        <a:lnSpc>
                          <a:spcPct val="95000"/>
                        </a:lnSpc>
                        <a:spcBef>
                          <a:spcPts val="1"/>
                        </a:spcBef>
                        <a:tabLst/>
                      </a:pPr>
                      <a:r>
                        <a:rPr sz="900" kern="0" spc="-50" dirty="0">
                          <a:solidFill>
                            <a:srgbClr val="000000">
                              <a:alpha val="100000"/>
                            </a:srgbClr>
                          </a:solidFill>
                          <a:latin typeface="SimSun"/>
                          <a:ea typeface="SimSun"/>
                          <a:cs typeface="SimSun"/>
                        </a:rPr>
                        <a:t>应能清晰显示过往人员的体貌特征， 室外</a:t>
                      </a:r>
                      <a:r>
                        <a:rPr sz="900" kern="0" spc="-60" dirty="0">
                          <a:solidFill>
                            <a:srgbClr val="000000">
                              <a:alpha val="100000"/>
                            </a:srgbClr>
                          </a:solidFill>
                          <a:latin typeface="SimSun"/>
                          <a:ea typeface="SimSun"/>
                          <a:cs typeface="SimSun"/>
                        </a:rPr>
                        <a:t>通道（含主干道）</a:t>
                      </a:r>
                      <a:r>
                        <a:rPr sz="900" kern="0" spc="-140" dirty="0">
                          <a:solidFill>
                            <a:srgbClr val="000000">
                              <a:alpha val="100000"/>
                            </a:srgbClr>
                          </a:solidFill>
                          <a:latin typeface="SimSun"/>
                          <a:ea typeface="SimSun"/>
                          <a:cs typeface="SimSun"/>
                        </a:rPr>
                        <a:t> </a:t>
                      </a:r>
                      <a:r>
                        <a:rPr sz="900" kern="0" spc="-60" dirty="0">
                          <a:solidFill>
                            <a:srgbClr val="000000">
                              <a:alpha val="100000"/>
                            </a:srgbClr>
                          </a:solidFill>
                          <a:latin typeface="SimSun"/>
                          <a:ea typeface="SimSun"/>
                          <a:cs typeface="SimSun"/>
                        </a:rPr>
                        <a:t>还应看清机动车辆颜色、车型、  </a:t>
                      </a:r>
                      <a:r>
                        <a:rPr sz="900" kern="0" spc="-10" dirty="0">
                          <a:solidFill>
                            <a:srgbClr val="000000">
                              <a:alpha val="100000"/>
                            </a:srgbClr>
                          </a:solidFill>
                          <a:latin typeface="SimSun"/>
                          <a:ea typeface="SimSun"/>
                          <a:cs typeface="SimSun"/>
                        </a:rPr>
                        <a:t>行驶等情况</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338454">
                <a:tc>
                  <a:txBody>
                    <a:bodyPr/>
                    <a:lstStyle/>
                    <a:p>
                      <a:pPr algn="l" rtl="0" eaLnBrk="0">
                        <a:lnSpc>
                          <a:spcPct val="105000"/>
                        </a:lnSpc>
                        <a:tabLst/>
                      </a:pPr>
                      <a:endParaRPr lang="Arial" altLang="Arial" sz="800" dirty="0"/>
                    </a:p>
                    <a:p>
                      <a:pPr marL="212090" algn="l" rtl="0" eaLnBrk="0">
                        <a:lnSpc>
                          <a:spcPct val="79000"/>
                        </a:lnSpc>
                        <a:spcBef>
                          <a:spcPts val="5"/>
                        </a:spcBef>
                        <a:tabLst/>
                      </a:pPr>
                      <a:r>
                        <a:rPr sz="900" kern="0" spc="-10" dirty="0">
                          <a:solidFill>
                            <a:srgbClr val="000000">
                              <a:alpha val="100000"/>
                            </a:srgbClr>
                          </a:solidFill>
                          <a:latin typeface="SimSun"/>
                          <a:ea typeface="SimSun"/>
                          <a:cs typeface="SimSun"/>
                        </a:rPr>
                        <a:t>4</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700" dirty="0"/>
                    </a:p>
                    <a:p>
                      <a:pPr marL="163195" algn="l" rtl="0" eaLnBrk="0">
                        <a:lnSpc>
                          <a:spcPct val="97000"/>
                        </a:lnSpc>
                        <a:spcBef>
                          <a:spcPts val="7"/>
                        </a:spcBef>
                        <a:tabLst/>
                      </a:pPr>
                      <a:r>
                        <a:rPr sz="900" kern="0" spc="-20" dirty="0">
                          <a:solidFill>
                            <a:srgbClr val="000000">
                              <a:alpha val="100000"/>
                            </a:srgbClr>
                          </a:solidFill>
                          <a:latin typeface="SimSun"/>
                          <a:ea typeface="SimSun"/>
                          <a:cs typeface="SimSun"/>
                        </a:rPr>
                        <a:t>区域范围</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77469" indent="-2540" algn="l" rtl="0" eaLnBrk="0">
                        <a:lnSpc>
                          <a:spcPct val="95000"/>
                        </a:lnSpc>
                        <a:tabLst/>
                      </a:pPr>
                      <a:r>
                        <a:rPr sz="900" kern="0" spc="0" dirty="0">
                          <a:solidFill>
                            <a:srgbClr val="000000">
                              <a:alpha val="100000"/>
                            </a:srgbClr>
                          </a:solidFill>
                          <a:latin typeface="SimSun"/>
                          <a:ea typeface="SimSun"/>
                          <a:cs typeface="SimSun"/>
                        </a:rPr>
                        <a:t>应能清晰显示过往人员的行为特征和机</a:t>
                      </a:r>
                      <a:r>
                        <a:rPr sz="900" kern="0" spc="-10" dirty="0">
                          <a:solidFill>
                            <a:srgbClr val="000000">
                              <a:alpha val="100000"/>
                            </a:srgbClr>
                          </a:solidFill>
                          <a:latin typeface="SimSun"/>
                          <a:ea typeface="SimSun"/>
                          <a:cs typeface="SimSun"/>
                        </a:rPr>
                        <a:t>动车辆的行驶情况，以及以摄像机为基准5m-10m   </a:t>
                      </a:r>
                      <a:r>
                        <a:rPr sz="900" kern="0" spc="0" dirty="0">
                          <a:solidFill>
                            <a:srgbClr val="000000">
                              <a:alpha val="100000"/>
                            </a:srgbClr>
                          </a:solidFill>
                          <a:latin typeface="SimSun"/>
                          <a:ea typeface="SimSun"/>
                          <a:cs typeface="SimSun"/>
                        </a:rPr>
                        <a:t>范围监视区域内人员的面部特</a:t>
                      </a:r>
                      <a:r>
                        <a:rPr sz="900" kern="0" spc="-10" dirty="0">
                          <a:solidFill>
                            <a:srgbClr val="000000">
                              <a:alpha val="100000"/>
                            </a:srgbClr>
                          </a:solidFill>
                          <a:latin typeface="SimSun"/>
                          <a:ea typeface="SimSun"/>
                          <a:cs typeface="SimSun"/>
                        </a:rPr>
                        <a:t>征和车辆牌号</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3834">
                <a:tc>
                  <a:txBody>
                    <a:bodyPr/>
                    <a:lstStyle/>
                    <a:p>
                      <a:pPr algn="l" rtl="0" eaLnBrk="0">
                        <a:lnSpc>
                          <a:spcPct val="100000"/>
                        </a:lnSpc>
                        <a:tabLst/>
                      </a:pPr>
                      <a:endParaRPr lang="Arial" altLang="Arial" sz="400" dirty="0"/>
                    </a:p>
                    <a:p>
                      <a:pPr marL="214629" algn="l" rtl="0" eaLnBrk="0">
                        <a:lnSpc>
                          <a:spcPct val="79000"/>
                        </a:lnSpc>
                        <a:spcBef>
                          <a:spcPts val="5"/>
                        </a:spcBef>
                        <a:tabLst/>
                      </a:pPr>
                      <a:r>
                        <a:rPr sz="900" kern="0" spc="-10" dirty="0">
                          <a:solidFill>
                            <a:srgbClr val="000000">
                              <a:alpha val="100000"/>
                            </a:srgbClr>
                          </a:solidFill>
                          <a:latin typeface="SimSun"/>
                          <a:ea typeface="SimSun"/>
                          <a:cs typeface="SimSun"/>
                        </a:rPr>
                        <a:t>5</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2000"/>
                        </a:lnSpc>
                        <a:tabLst/>
                      </a:pPr>
                      <a:endParaRPr lang="Arial" altLang="Arial" sz="200" dirty="0"/>
                    </a:p>
                    <a:p>
                      <a:pPr marL="154304" algn="l" rtl="0" eaLnBrk="0">
                        <a:lnSpc>
                          <a:spcPct val="96000"/>
                        </a:lnSpc>
                        <a:spcBef>
                          <a:spcPts val="1"/>
                        </a:spcBef>
                        <a:tabLst/>
                      </a:pPr>
                      <a:r>
                        <a:rPr sz="900" kern="0" spc="-10" dirty="0">
                          <a:solidFill>
                            <a:srgbClr val="000000">
                              <a:alpha val="100000"/>
                            </a:srgbClr>
                          </a:solidFill>
                          <a:latin typeface="SimSun"/>
                          <a:ea typeface="SimSun"/>
                          <a:cs typeface="SimSun"/>
                        </a:rPr>
                        <a:t>楼 梯</a:t>
                      </a:r>
                      <a:r>
                        <a:rPr sz="900" kern="0" spc="160" dirty="0">
                          <a:solidFill>
                            <a:srgbClr val="000000">
                              <a:alpha val="100000"/>
                            </a:srgbClr>
                          </a:solidFill>
                          <a:latin typeface="SimSun"/>
                          <a:ea typeface="SimSun"/>
                          <a:cs typeface="SimSun"/>
                        </a:rPr>
                        <a:t> </a:t>
                      </a:r>
                      <a:r>
                        <a:rPr sz="900" kern="0" spc="-10" dirty="0">
                          <a:solidFill>
                            <a:srgbClr val="000000">
                              <a:alpha val="100000"/>
                            </a:srgbClr>
                          </a:solidFill>
                          <a:latin typeface="SimSun"/>
                          <a:ea typeface="SimSun"/>
                          <a:cs typeface="SimSun"/>
                        </a:rPr>
                        <a:t>口</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1000"/>
                        </a:lnSpc>
                        <a:tabLst/>
                      </a:pPr>
                      <a:endParaRPr lang="Arial" altLang="Arial" sz="200" dirty="0"/>
                    </a:p>
                    <a:p>
                      <a:pPr marL="74930" algn="l" rtl="0" eaLnBrk="0">
                        <a:lnSpc>
                          <a:spcPct val="96000"/>
                        </a:lnSpc>
                        <a:tabLst/>
                      </a:pPr>
                      <a:r>
                        <a:rPr sz="900" kern="0" spc="-30" dirty="0">
                          <a:solidFill>
                            <a:srgbClr val="000000">
                              <a:alpha val="100000"/>
                            </a:srgbClr>
                          </a:solidFill>
                          <a:latin typeface="SimSun"/>
                          <a:ea typeface="SimSun"/>
                          <a:cs typeface="SimSun"/>
                        </a:rPr>
                        <a:t>应能显示全貌，</a:t>
                      </a:r>
                      <a:r>
                        <a:rPr sz="900" kern="0" spc="250" dirty="0">
                          <a:solidFill>
                            <a:srgbClr val="000000">
                              <a:alpha val="100000"/>
                            </a:srgbClr>
                          </a:solidFill>
                          <a:latin typeface="SimSun"/>
                          <a:ea typeface="SimSun"/>
                          <a:cs typeface="SimSun"/>
                        </a:rPr>
                        <a:t> </a:t>
                      </a:r>
                      <a:r>
                        <a:rPr sz="900" kern="0" spc="-30" dirty="0">
                          <a:solidFill>
                            <a:srgbClr val="000000">
                              <a:alpha val="100000"/>
                            </a:srgbClr>
                          </a:solidFill>
                          <a:latin typeface="SimSun"/>
                          <a:ea typeface="SimSun"/>
                          <a:cs typeface="SimSun"/>
                        </a:rPr>
                        <a:t>并清晰显示人员的面部特征及活动</a:t>
                      </a:r>
                      <a:r>
                        <a:rPr sz="900" kern="0" spc="-40" dirty="0">
                          <a:solidFill>
                            <a:srgbClr val="000000">
                              <a:alpha val="100000"/>
                            </a:srgbClr>
                          </a:solidFill>
                          <a:latin typeface="SimSun"/>
                          <a:ea typeface="SimSun"/>
                          <a:cs typeface="SimSun"/>
                        </a:rPr>
                        <a:t>情况</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7009">
                <a:tc>
                  <a:txBody>
                    <a:bodyPr/>
                    <a:lstStyle/>
                    <a:p>
                      <a:pPr algn="l" rtl="0" eaLnBrk="0">
                        <a:lnSpc>
                          <a:spcPct val="106000"/>
                        </a:lnSpc>
                        <a:tabLst/>
                      </a:pPr>
                      <a:endParaRPr lang="Arial" altLang="Arial" sz="400" dirty="0"/>
                    </a:p>
                    <a:p>
                      <a:pPr marL="213359" algn="l" rtl="0" eaLnBrk="0">
                        <a:lnSpc>
                          <a:spcPct val="79000"/>
                        </a:lnSpc>
                        <a:spcBef>
                          <a:spcPts val="3"/>
                        </a:spcBef>
                        <a:tabLst/>
                      </a:pPr>
                      <a:r>
                        <a:rPr sz="900" kern="0" spc="-10" dirty="0">
                          <a:solidFill>
                            <a:srgbClr val="000000">
                              <a:alpha val="100000"/>
                            </a:srgbClr>
                          </a:solidFill>
                          <a:latin typeface="SimSun"/>
                          <a:ea typeface="SimSun"/>
                          <a:cs typeface="SimSun"/>
                        </a:rPr>
                        <a:t>6</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168275" algn="l" rtl="0" eaLnBrk="0">
                        <a:lnSpc>
                          <a:spcPct val="97000"/>
                        </a:lnSpc>
                        <a:spcBef>
                          <a:spcPts val="2"/>
                        </a:spcBef>
                        <a:tabLst/>
                      </a:pPr>
                      <a:r>
                        <a:rPr sz="900" kern="0" spc="-60" dirty="0">
                          <a:solidFill>
                            <a:srgbClr val="000000">
                              <a:alpha val="100000"/>
                            </a:srgbClr>
                          </a:solidFill>
                          <a:latin typeface="SimSun"/>
                          <a:ea typeface="SimSun"/>
                          <a:cs typeface="SimSun"/>
                        </a:rPr>
                        <a:t>电</a:t>
                      </a:r>
                      <a:r>
                        <a:rPr sz="900" kern="0" spc="30" dirty="0">
                          <a:solidFill>
                            <a:srgbClr val="000000">
                              <a:alpha val="100000"/>
                            </a:srgbClr>
                          </a:solidFill>
                          <a:latin typeface="SimSun"/>
                          <a:ea typeface="SimSun"/>
                          <a:cs typeface="SimSun"/>
                        </a:rPr>
                        <a:t> </a:t>
                      </a:r>
                      <a:r>
                        <a:rPr sz="900" kern="0" spc="-60" dirty="0">
                          <a:solidFill>
                            <a:srgbClr val="000000">
                              <a:alpha val="100000"/>
                            </a:srgbClr>
                          </a:solidFill>
                          <a:latin typeface="SimSun"/>
                          <a:ea typeface="SimSun"/>
                          <a:cs typeface="SimSun"/>
                        </a:rPr>
                        <a:t>梯</a:t>
                      </a:r>
                      <a:r>
                        <a:rPr sz="900" kern="0" spc="40" dirty="0">
                          <a:solidFill>
                            <a:srgbClr val="000000">
                              <a:alpha val="100000"/>
                            </a:srgbClr>
                          </a:solidFill>
                          <a:latin typeface="SimSun"/>
                          <a:ea typeface="SimSun"/>
                          <a:cs typeface="SimSun"/>
                        </a:rPr>
                        <a:t> </a:t>
                      </a:r>
                      <a:r>
                        <a:rPr sz="900" kern="0" spc="-60" dirty="0">
                          <a:solidFill>
                            <a:srgbClr val="000000">
                              <a:alpha val="100000"/>
                            </a:srgbClr>
                          </a:solidFill>
                          <a:latin typeface="SimSun"/>
                          <a:ea typeface="SimSun"/>
                          <a:cs typeface="SimSun"/>
                        </a:rPr>
                        <a:t>厅</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74930" algn="l" rtl="0" eaLnBrk="0">
                        <a:lnSpc>
                          <a:spcPct val="96000"/>
                        </a:lnSpc>
                        <a:spcBef>
                          <a:spcPts val="2"/>
                        </a:spcBef>
                        <a:tabLst/>
                      </a:pPr>
                      <a:r>
                        <a:rPr sz="900" kern="0" spc="0" dirty="0">
                          <a:solidFill>
                            <a:srgbClr val="000000">
                              <a:alpha val="100000"/>
                            </a:srgbClr>
                          </a:solidFill>
                          <a:latin typeface="SimSun"/>
                          <a:ea typeface="SimSun"/>
                          <a:cs typeface="SimSun"/>
                        </a:rPr>
                        <a:t>应能清晰显示人员的体貌特征及</a:t>
                      </a:r>
                      <a:r>
                        <a:rPr sz="900" kern="0" spc="-10" dirty="0">
                          <a:solidFill>
                            <a:srgbClr val="000000">
                              <a:alpha val="100000"/>
                            </a:srgbClr>
                          </a:solidFill>
                          <a:latin typeface="SimSun"/>
                          <a:ea typeface="SimSun"/>
                          <a:cs typeface="SimSun"/>
                        </a:rPr>
                        <a:t>活动情况</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3834">
                <a:tc>
                  <a:txBody>
                    <a:bodyPr/>
                    <a:lstStyle/>
                    <a:p>
                      <a:pPr algn="l" rtl="0" eaLnBrk="0">
                        <a:lnSpc>
                          <a:spcPct val="129000"/>
                        </a:lnSpc>
                        <a:tabLst/>
                      </a:pPr>
                      <a:endParaRPr lang="Arial" altLang="Arial" sz="300" dirty="0"/>
                    </a:p>
                    <a:p>
                      <a:pPr marL="215265" algn="l" rtl="0" eaLnBrk="0">
                        <a:lnSpc>
                          <a:spcPct val="79000"/>
                        </a:lnSpc>
                        <a:spcBef>
                          <a:spcPts val="1"/>
                        </a:spcBef>
                        <a:tabLst/>
                      </a:pPr>
                      <a:r>
                        <a:rPr sz="900" kern="0" spc="-10" dirty="0">
                          <a:solidFill>
                            <a:srgbClr val="000000">
                              <a:alpha val="100000"/>
                            </a:srgbClr>
                          </a:solidFill>
                          <a:latin typeface="SimSun"/>
                          <a:ea typeface="SimSun"/>
                          <a:cs typeface="SimSun"/>
                        </a:rPr>
                        <a:t>7</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1000"/>
                        </a:lnSpc>
                        <a:tabLst/>
                      </a:pPr>
                      <a:endParaRPr lang="Arial" altLang="Arial" sz="200" dirty="0"/>
                    </a:p>
                    <a:p>
                      <a:pPr marL="173989" algn="l" rtl="0" eaLnBrk="0">
                        <a:lnSpc>
                          <a:spcPct val="97000"/>
                        </a:lnSpc>
                        <a:spcBef>
                          <a:spcPts val="1"/>
                        </a:spcBef>
                        <a:tabLst/>
                      </a:pPr>
                      <a:r>
                        <a:rPr sz="900" kern="0" spc="-40" dirty="0">
                          <a:solidFill>
                            <a:srgbClr val="000000">
                              <a:alpha val="100000"/>
                            </a:srgbClr>
                          </a:solidFill>
                          <a:latin typeface="SimSun"/>
                          <a:ea typeface="SimSun"/>
                          <a:cs typeface="SimSun"/>
                        </a:rPr>
                        <a:t>自动扶梯</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3000"/>
                        </a:lnSpc>
                        <a:tabLst/>
                      </a:pPr>
                      <a:endParaRPr lang="Arial" altLang="Arial" sz="200" dirty="0"/>
                    </a:p>
                    <a:p>
                      <a:pPr marL="74930" algn="l" rtl="0" eaLnBrk="0">
                        <a:lnSpc>
                          <a:spcPct val="96000"/>
                        </a:lnSpc>
                        <a:tabLst/>
                      </a:pPr>
                      <a:r>
                        <a:rPr sz="900" kern="0" spc="-30" dirty="0">
                          <a:solidFill>
                            <a:srgbClr val="000000">
                              <a:alpha val="100000"/>
                            </a:srgbClr>
                          </a:solidFill>
                          <a:latin typeface="SimSun"/>
                          <a:ea typeface="SimSun"/>
                          <a:cs typeface="SimSun"/>
                        </a:rPr>
                        <a:t>应能清晰显示上下人员面部特征、</a:t>
                      </a:r>
                      <a:r>
                        <a:rPr sz="900" kern="0" spc="230" dirty="0">
                          <a:solidFill>
                            <a:srgbClr val="000000">
                              <a:alpha val="100000"/>
                            </a:srgbClr>
                          </a:solidFill>
                          <a:latin typeface="SimSun"/>
                          <a:ea typeface="SimSun"/>
                          <a:cs typeface="SimSun"/>
                        </a:rPr>
                        <a:t> </a:t>
                      </a:r>
                      <a:r>
                        <a:rPr sz="900" kern="0" spc="-30" dirty="0">
                          <a:solidFill>
                            <a:srgbClr val="000000">
                              <a:alpha val="100000"/>
                            </a:srgbClr>
                          </a:solidFill>
                          <a:latin typeface="SimSun"/>
                          <a:ea typeface="SimSun"/>
                          <a:cs typeface="SimSun"/>
                        </a:rPr>
                        <a:t>体貌特征及活动情况</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a:txBody>
                    <a:bodyPr/>
                    <a:lstStyle/>
                    <a:p>
                      <a:pPr algn="l" rtl="0" eaLnBrk="0">
                        <a:lnSpc>
                          <a:spcPct val="102000"/>
                        </a:lnSpc>
                        <a:tabLst/>
                      </a:pPr>
                      <a:endParaRPr lang="Arial" altLang="Arial" sz="400" dirty="0"/>
                    </a:p>
                    <a:p>
                      <a:pPr marL="212725" algn="l" rtl="0" eaLnBrk="0">
                        <a:lnSpc>
                          <a:spcPct val="79000"/>
                        </a:lnSpc>
                        <a:spcBef>
                          <a:spcPts val="3"/>
                        </a:spcBef>
                        <a:tabLst/>
                      </a:pPr>
                      <a:r>
                        <a:rPr sz="900" kern="0" spc="-10" dirty="0">
                          <a:solidFill>
                            <a:srgbClr val="000000">
                              <a:alpha val="100000"/>
                            </a:srgbClr>
                          </a:solidFill>
                          <a:latin typeface="SimSun"/>
                          <a:ea typeface="SimSun"/>
                          <a:cs typeface="SimSun"/>
                        </a:rPr>
                        <a:t>8</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2000"/>
                        </a:lnSpc>
                        <a:tabLst/>
                      </a:pPr>
                      <a:endParaRPr lang="Arial" altLang="Arial" sz="200" dirty="0"/>
                    </a:p>
                    <a:p>
                      <a:pPr marL="168275" algn="l" rtl="0" eaLnBrk="0">
                        <a:lnSpc>
                          <a:spcPct val="97000"/>
                        </a:lnSpc>
                        <a:spcBef>
                          <a:spcPts val="2"/>
                        </a:spcBef>
                        <a:tabLst/>
                      </a:pPr>
                      <a:r>
                        <a:rPr sz="900" kern="0" spc="-30" dirty="0">
                          <a:solidFill>
                            <a:srgbClr val="000000">
                              <a:alpha val="100000"/>
                            </a:srgbClr>
                          </a:solidFill>
                          <a:latin typeface="SimSun"/>
                          <a:ea typeface="SimSun"/>
                          <a:cs typeface="SimSun"/>
                        </a:rPr>
                        <a:t>电梯轿厢</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5000"/>
                        </a:lnSpc>
                        <a:tabLst/>
                      </a:pPr>
                      <a:endParaRPr lang="Arial" altLang="Arial" sz="200" dirty="0"/>
                    </a:p>
                    <a:p>
                      <a:pPr marL="74930" algn="l" rtl="0" eaLnBrk="0">
                        <a:lnSpc>
                          <a:spcPct val="96000"/>
                        </a:lnSpc>
                        <a:spcBef>
                          <a:spcPts val="2"/>
                        </a:spcBef>
                        <a:tabLst/>
                      </a:pPr>
                      <a:r>
                        <a:rPr sz="900" kern="0" spc="0" dirty="0">
                          <a:solidFill>
                            <a:srgbClr val="000000">
                              <a:alpha val="100000"/>
                            </a:srgbClr>
                          </a:solidFill>
                          <a:latin typeface="SimSun"/>
                          <a:ea typeface="SimSun"/>
                          <a:cs typeface="SimSun"/>
                        </a:rPr>
                        <a:t>应能清晰显示电梯轿</a:t>
                      </a:r>
                      <a:r>
                        <a:rPr sz="900" kern="0" spc="-10" dirty="0">
                          <a:solidFill>
                            <a:srgbClr val="000000">
                              <a:alpha val="100000"/>
                            </a:srgbClr>
                          </a:solidFill>
                          <a:latin typeface="SimSun"/>
                          <a:ea typeface="SimSun"/>
                          <a:cs typeface="SimSun"/>
                        </a:rPr>
                        <a:t>厢内全景</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a:txBody>
                    <a:bodyPr/>
                    <a:lstStyle/>
                    <a:p>
                      <a:pPr algn="l" rtl="0" eaLnBrk="0">
                        <a:lnSpc>
                          <a:spcPct val="102000"/>
                        </a:lnSpc>
                        <a:tabLst/>
                      </a:pPr>
                      <a:endParaRPr lang="Arial" altLang="Arial" sz="400" dirty="0"/>
                    </a:p>
                    <a:p>
                      <a:pPr marL="212725" algn="l" rtl="0" eaLnBrk="0">
                        <a:lnSpc>
                          <a:spcPct val="79000"/>
                        </a:lnSpc>
                        <a:spcBef>
                          <a:spcPts val="1"/>
                        </a:spcBef>
                        <a:tabLst/>
                      </a:pPr>
                      <a:r>
                        <a:rPr sz="900" kern="0" spc="-10" dirty="0">
                          <a:solidFill>
                            <a:srgbClr val="000000">
                              <a:alpha val="100000"/>
                            </a:srgbClr>
                          </a:solidFill>
                          <a:latin typeface="SimSun"/>
                          <a:ea typeface="SimSun"/>
                          <a:cs typeface="SimSun"/>
                        </a:rPr>
                        <a:t>9</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3000"/>
                        </a:lnSpc>
                        <a:tabLst/>
                      </a:pPr>
                      <a:endParaRPr lang="Arial" altLang="Arial" sz="200" dirty="0"/>
                    </a:p>
                    <a:p>
                      <a:pPr marL="156845" algn="l" rtl="0" eaLnBrk="0">
                        <a:lnSpc>
                          <a:spcPct val="96000"/>
                        </a:lnSpc>
                        <a:spcBef>
                          <a:spcPts val="1"/>
                        </a:spcBef>
                        <a:tabLst/>
                      </a:pPr>
                      <a:r>
                        <a:rPr sz="900" kern="0" spc="-10" dirty="0">
                          <a:solidFill>
                            <a:srgbClr val="000000">
                              <a:alpha val="100000"/>
                            </a:srgbClr>
                          </a:solidFill>
                          <a:latin typeface="SimSun"/>
                          <a:ea typeface="SimSun"/>
                          <a:cs typeface="SimSun"/>
                        </a:rPr>
                        <a:t>设备机房</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3000"/>
                        </a:lnSpc>
                        <a:tabLst/>
                      </a:pPr>
                      <a:endParaRPr lang="Arial" altLang="Arial" sz="200" dirty="0"/>
                    </a:p>
                    <a:p>
                      <a:pPr marL="74930" algn="l" rtl="0" eaLnBrk="0">
                        <a:lnSpc>
                          <a:spcPct val="96000"/>
                        </a:lnSpc>
                        <a:spcBef>
                          <a:spcPts val="1"/>
                        </a:spcBef>
                        <a:tabLst/>
                      </a:pPr>
                      <a:r>
                        <a:rPr sz="900" kern="0" spc="0" dirty="0">
                          <a:solidFill>
                            <a:srgbClr val="000000">
                              <a:alpha val="100000"/>
                            </a:srgbClr>
                          </a:solidFill>
                          <a:latin typeface="SimSun"/>
                          <a:ea typeface="SimSun"/>
                          <a:cs typeface="SimSun"/>
                        </a:rPr>
                        <a:t>应能清晰显示出入人员体貌特征及</a:t>
                      </a:r>
                      <a:r>
                        <a:rPr sz="900" kern="0" spc="-10" dirty="0">
                          <a:solidFill>
                            <a:srgbClr val="000000">
                              <a:alpha val="100000"/>
                            </a:srgbClr>
                          </a:solidFill>
                          <a:latin typeface="SimSun"/>
                          <a:ea typeface="SimSun"/>
                          <a:cs typeface="SimSun"/>
                        </a:rPr>
                        <a:t>活动情况</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3834">
                <a:tc>
                  <a:txBody>
                    <a:bodyPr/>
                    <a:lstStyle/>
                    <a:p>
                      <a:pPr algn="l" rtl="0" eaLnBrk="0">
                        <a:lnSpc>
                          <a:spcPct val="132000"/>
                        </a:lnSpc>
                        <a:tabLst/>
                      </a:pPr>
                      <a:endParaRPr lang="Arial" altLang="Arial" sz="300" dirty="0"/>
                    </a:p>
                    <a:p>
                      <a:pPr marL="192404" algn="l" rtl="0" eaLnBrk="0">
                        <a:lnSpc>
                          <a:spcPct val="80000"/>
                        </a:lnSpc>
                        <a:spcBef>
                          <a:spcPts val="3"/>
                        </a:spcBef>
                        <a:tabLst/>
                      </a:pPr>
                      <a:r>
                        <a:rPr sz="900" kern="0" spc="-30" dirty="0">
                          <a:solidFill>
                            <a:srgbClr val="000000">
                              <a:alpha val="100000"/>
                            </a:srgbClr>
                          </a:solidFill>
                          <a:latin typeface="SimSun"/>
                          <a:ea typeface="SimSun"/>
                          <a:cs typeface="SimSun"/>
                        </a:rPr>
                        <a:t>10</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1000"/>
                        </a:lnSpc>
                        <a:tabLst/>
                      </a:pPr>
                      <a:endParaRPr lang="Arial" altLang="Arial" sz="200" dirty="0"/>
                    </a:p>
                    <a:p>
                      <a:pPr marL="154939" algn="l" rtl="0" eaLnBrk="0">
                        <a:lnSpc>
                          <a:spcPct val="97000"/>
                        </a:lnSpc>
                        <a:tabLst/>
                      </a:pPr>
                      <a:r>
                        <a:rPr sz="900" kern="0" spc="-10" dirty="0">
                          <a:solidFill>
                            <a:srgbClr val="000000">
                              <a:alpha val="100000"/>
                            </a:srgbClr>
                          </a:solidFill>
                          <a:latin typeface="SimSun"/>
                          <a:ea typeface="SimSun"/>
                          <a:cs typeface="SimSun"/>
                        </a:rPr>
                        <a:t>过程监控</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2000"/>
                        </a:lnSpc>
                        <a:tabLst/>
                      </a:pPr>
                      <a:endParaRPr lang="Arial" altLang="Arial" sz="200" dirty="0"/>
                    </a:p>
                    <a:p>
                      <a:pPr marL="74930" algn="l" rtl="0" eaLnBrk="0">
                        <a:lnSpc>
                          <a:spcPct val="96000"/>
                        </a:lnSpc>
                        <a:spcBef>
                          <a:spcPts val="2"/>
                        </a:spcBef>
                        <a:tabLst/>
                      </a:pPr>
                      <a:r>
                        <a:rPr sz="900" kern="0" spc="0" dirty="0">
                          <a:solidFill>
                            <a:srgbClr val="000000">
                              <a:alpha val="100000"/>
                            </a:srgbClr>
                          </a:solidFill>
                          <a:latin typeface="SimSun"/>
                          <a:ea typeface="SimSun"/>
                          <a:cs typeface="SimSun"/>
                        </a:rPr>
                        <a:t>应能清晰显示监视范围内人员的体貌特征、活动情况及交接、操作</a:t>
                      </a:r>
                      <a:r>
                        <a:rPr sz="900" kern="0" spc="-10" dirty="0">
                          <a:solidFill>
                            <a:srgbClr val="000000">
                              <a:alpha val="100000"/>
                            </a:srgbClr>
                          </a:solidFill>
                          <a:latin typeface="SimSun"/>
                          <a:ea typeface="SimSun"/>
                          <a:cs typeface="SimSun"/>
                        </a:rPr>
                        <a:t>的全过程</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a:txBody>
                    <a:bodyPr/>
                    <a:lstStyle/>
                    <a:p>
                      <a:pPr algn="l" rtl="0" eaLnBrk="0">
                        <a:lnSpc>
                          <a:spcPct val="102000"/>
                        </a:lnSpc>
                        <a:tabLst/>
                      </a:pPr>
                      <a:endParaRPr lang="Arial" altLang="Arial" sz="400" dirty="0"/>
                    </a:p>
                    <a:p>
                      <a:pPr marL="192404" algn="l" rtl="0" eaLnBrk="0">
                        <a:lnSpc>
                          <a:spcPct val="79000"/>
                        </a:lnSpc>
                        <a:spcBef>
                          <a:spcPts val="2"/>
                        </a:spcBef>
                        <a:tabLst/>
                      </a:pPr>
                      <a:r>
                        <a:rPr sz="900" kern="0" spc="-30" dirty="0">
                          <a:solidFill>
                            <a:srgbClr val="000000">
                              <a:alpha val="100000"/>
                            </a:srgbClr>
                          </a:solidFill>
                          <a:latin typeface="SimSun"/>
                          <a:ea typeface="SimSun"/>
                          <a:cs typeface="SimSun"/>
                        </a:rPr>
                        <a:t>11</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5000"/>
                        </a:lnSpc>
                        <a:tabLst/>
                      </a:pPr>
                      <a:endParaRPr lang="Arial" altLang="Arial" sz="200" dirty="0"/>
                    </a:p>
                    <a:p>
                      <a:pPr marL="156845" algn="l" rtl="0" eaLnBrk="0">
                        <a:lnSpc>
                          <a:spcPct val="96000"/>
                        </a:lnSpc>
                        <a:spcBef>
                          <a:spcPts val="1"/>
                        </a:spcBef>
                        <a:tabLst/>
                      </a:pPr>
                      <a:r>
                        <a:rPr sz="900" kern="0" spc="-10" dirty="0">
                          <a:solidFill>
                            <a:srgbClr val="000000">
                              <a:alpha val="100000"/>
                            </a:srgbClr>
                          </a:solidFill>
                          <a:latin typeface="SimSun"/>
                          <a:ea typeface="SimSun"/>
                          <a:cs typeface="SimSun"/>
                        </a:rPr>
                        <a:t>设备操作</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5000"/>
                        </a:lnSpc>
                        <a:tabLst/>
                      </a:pPr>
                      <a:endParaRPr lang="Arial" altLang="Arial" sz="200" dirty="0"/>
                    </a:p>
                    <a:p>
                      <a:pPr marL="74930" algn="l" rtl="0" eaLnBrk="0">
                        <a:lnSpc>
                          <a:spcPct val="96000"/>
                        </a:lnSpc>
                        <a:spcBef>
                          <a:spcPts val="1"/>
                        </a:spcBef>
                        <a:tabLst/>
                      </a:pPr>
                      <a:r>
                        <a:rPr sz="900" kern="0" spc="0" dirty="0">
                          <a:solidFill>
                            <a:srgbClr val="000000">
                              <a:alpha val="100000"/>
                            </a:srgbClr>
                          </a:solidFill>
                          <a:latin typeface="SimSun"/>
                          <a:ea typeface="SimSun"/>
                          <a:cs typeface="SimSun"/>
                        </a:rPr>
                        <a:t>应能清晰显示工作人员对设备操作、维护的</a:t>
                      </a:r>
                      <a:r>
                        <a:rPr sz="900" kern="0" spc="-10" dirty="0">
                          <a:solidFill>
                            <a:srgbClr val="000000">
                              <a:alpha val="100000"/>
                            </a:srgbClr>
                          </a:solidFill>
                          <a:latin typeface="SimSun"/>
                          <a:ea typeface="SimSun"/>
                          <a:cs typeface="SimSun"/>
                        </a:rPr>
                        <a:t>活动情况</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7009">
                <a:tc>
                  <a:txBody>
                    <a:bodyPr/>
                    <a:lstStyle/>
                    <a:p>
                      <a:pPr algn="l" rtl="0" eaLnBrk="0">
                        <a:lnSpc>
                          <a:spcPct val="101000"/>
                        </a:lnSpc>
                        <a:tabLst/>
                      </a:pPr>
                      <a:endParaRPr lang="Arial" altLang="Arial" sz="400" dirty="0"/>
                    </a:p>
                    <a:p>
                      <a:pPr marL="192404" algn="l" rtl="0" eaLnBrk="0">
                        <a:lnSpc>
                          <a:spcPct val="79000"/>
                        </a:lnSpc>
                        <a:spcBef>
                          <a:spcPts val="5"/>
                        </a:spcBef>
                        <a:tabLst/>
                      </a:pPr>
                      <a:r>
                        <a:rPr sz="900" kern="0" spc="-30" dirty="0">
                          <a:solidFill>
                            <a:srgbClr val="000000">
                              <a:alpha val="100000"/>
                            </a:srgbClr>
                          </a:solidFill>
                          <a:latin typeface="SimSun"/>
                          <a:ea typeface="SimSun"/>
                          <a:cs typeface="SimSun"/>
                        </a:rPr>
                        <a:t>12</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4000"/>
                        </a:lnSpc>
                        <a:tabLst/>
                      </a:pPr>
                      <a:endParaRPr lang="Arial" altLang="Arial" sz="200" dirty="0"/>
                    </a:p>
                    <a:p>
                      <a:pPr marL="154304" algn="l" rtl="0" eaLnBrk="0">
                        <a:lnSpc>
                          <a:spcPct val="96000"/>
                        </a:lnSpc>
                        <a:spcBef>
                          <a:spcPts val="2"/>
                        </a:spcBef>
                        <a:tabLst/>
                      </a:pPr>
                      <a:r>
                        <a:rPr sz="900" kern="0" spc="-10" dirty="0">
                          <a:solidFill>
                            <a:srgbClr val="000000">
                              <a:alpha val="100000"/>
                            </a:srgbClr>
                          </a:solidFill>
                          <a:latin typeface="SimSun"/>
                          <a:ea typeface="SimSun"/>
                          <a:cs typeface="SimSun"/>
                        </a:rPr>
                        <a:t>业务办理</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3000"/>
                        </a:lnSpc>
                        <a:tabLst/>
                      </a:pPr>
                      <a:endParaRPr lang="Arial" altLang="Arial" sz="200" dirty="0"/>
                    </a:p>
                    <a:p>
                      <a:pPr marL="74930" algn="l" rtl="0" eaLnBrk="0">
                        <a:lnSpc>
                          <a:spcPct val="96000"/>
                        </a:lnSpc>
                        <a:tabLst/>
                      </a:pPr>
                      <a:r>
                        <a:rPr sz="900" kern="0" spc="0" dirty="0">
                          <a:solidFill>
                            <a:srgbClr val="000000">
                              <a:alpha val="100000"/>
                            </a:srgbClr>
                          </a:solidFill>
                          <a:latin typeface="SimSun"/>
                          <a:ea typeface="SimSun"/>
                          <a:cs typeface="SimSun"/>
                        </a:rPr>
                        <a:t>应能清晰显示客户的体貌特征及相关业务办理</a:t>
                      </a:r>
                      <a:r>
                        <a:rPr sz="900" kern="0" spc="-10" dirty="0">
                          <a:solidFill>
                            <a:srgbClr val="000000">
                              <a:alpha val="100000"/>
                            </a:srgbClr>
                          </a:solidFill>
                          <a:latin typeface="SimSun"/>
                          <a:ea typeface="SimSun"/>
                          <a:cs typeface="SimSun"/>
                        </a:rPr>
                        <a:t>的全过程</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bl>
          </a:graphicData>
        </a:graphic>
      </p:graphicFrame>
      <p:sp>
        <p:nvSpPr>
          <p:cNvPr id="96" name="textbox 96"/>
          <p:cNvSpPr/>
          <p:nvPr/>
        </p:nvSpPr>
        <p:spPr>
          <a:xfrm>
            <a:off x="888069" y="6629513"/>
            <a:ext cx="6011545" cy="3149600"/>
          </a:xfrm>
          <a:prstGeom prst="rect">
            <a:avLst/>
          </a:prstGeom>
        </p:spPr>
        <p:txBody>
          <a:bodyPr vert="horz" wrap="square" lIns="0" tIns="0" rIns="0" bIns="0"/>
          <a:lstStyle/>
          <a:p>
            <a:pPr algn="l" rtl="0" eaLnBrk="0">
              <a:lnSpc>
                <a:spcPct val="82549"/>
              </a:lnSpc>
              <a:tabLst/>
            </a:pPr>
            <a:endParaRPr lang="Arial" altLang="Arial" sz="100" dirty="0"/>
          </a:p>
          <a:p>
            <a:pPr marL="15240" indent="-2540" algn="l" rtl="0" eaLnBrk="0">
              <a:lnSpc>
                <a:spcPct val="120000"/>
              </a:lnSpc>
              <a:tabLst/>
            </a:pPr>
            <a:r>
              <a:rPr sz="1000" kern="0" spc="50" dirty="0">
                <a:solidFill>
                  <a:srgbClr val="000000">
                    <a:alpha val="100000"/>
                  </a:srgbClr>
                </a:solidFill>
                <a:latin typeface="SimHei"/>
                <a:ea typeface="SimHei"/>
                <a:cs typeface="SimHei"/>
              </a:rPr>
              <a:t>4.2.5</a:t>
            </a:r>
            <a:r>
              <a:rPr sz="1000" kern="0" spc="440" dirty="0">
                <a:solidFill>
                  <a:srgbClr val="000000">
                    <a:alpha val="100000"/>
                  </a:srgbClr>
                </a:solidFill>
                <a:latin typeface="SimHei"/>
                <a:ea typeface="SimHei"/>
                <a:cs typeface="SimHei"/>
              </a:rPr>
              <a:t> </a:t>
            </a:r>
            <a:r>
              <a:rPr sz="1000" kern="0" spc="50" dirty="0">
                <a:solidFill>
                  <a:srgbClr val="000000">
                    <a:alpha val="100000"/>
                  </a:srgbClr>
                </a:solidFill>
                <a:latin typeface="SimSun"/>
                <a:ea typeface="SimSun"/>
                <a:cs typeface="SimSun"/>
              </a:rPr>
              <a:t>视频图像应有日期、时间、监视画面位置等字符叠加显示功能，字符叠加应不影响对图像的监</a:t>
            </a:r>
            <a:r>
              <a:rPr sz="1000" kern="0" spc="0" dirty="0">
                <a:solidFill>
                  <a:srgbClr val="000000">
                    <a:alpha val="100000"/>
                  </a:srgbClr>
                </a:solidFill>
                <a:latin typeface="SimSun"/>
                <a:ea typeface="SimSun"/>
                <a:cs typeface="SimSun"/>
              </a:rPr>
              <a:t>  </a:t>
            </a:r>
            <a:r>
              <a:rPr sz="1000" kern="0" spc="50" dirty="0">
                <a:solidFill>
                  <a:srgbClr val="000000">
                    <a:alpha val="100000"/>
                  </a:srgbClr>
                </a:solidFill>
                <a:latin typeface="SimSun"/>
                <a:ea typeface="SimSun"/>
                <a:cs typeface="SimSun"/>
              </a:rPr>
              <a:t>视和记录回放效果。字符设置应符合</a:t>
            </a:r>
            <a:r>
              <a:rPr sz="1000" kern="0" spc="-20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GA</a:t>
            </a:r>
            <a:r>
              <a:rPr sz="1000" kern="0" spc="50" dirty="0">
                <a:solidFill>
                  <a:srgbClr val="000000">
                    <a:alpha val="100000"/>
                  </a:srgbClr>
                </a:solidFill>
                <a:latin typeface="SimSun"/>
                <a:ea typeface="SimSun"/>
                <a:cs typeface="SimSun"/>
              </a:rPr>
              <a:t>/T 751</a:t>
            </a:r>
            <a:r>
              <a:rPr sz="1000" kern="0" spc="-170" dirty="0">
                <a:solidFill>
                  <a:srgbClr val="000000">
                    <a:alpha val="100000"/>
                  </a:srgbClr>
                </a:solidFill>
                <a:latin typeface="SimSun"/>
                <a:ea typeface="SimSun"/>
                <a:cs typeface="SimSun"/>
              </a:rPr>
              <a:t> </a:t>
            </a:r>
            <a:r>
              <a:rPr sz="1000" kern="0" spc="50" dirty="0">
                <a:solidFill>
                  <a:srgbClr val="000000">
                    <a:alpha val="100000"/>
                  </a:srgbClr>
                </a:solidFill>
                <a:latin typeface="SimSun"/>
                <a:ea typeface="SimSun"/>
                <a:cs typeface="SimSun"/>
              </a:rPr>
              <a:t>和相关</a:t>
            </a:r>
            <a:r>
              <a:rPr sz="1000" kern="0" spc="40" dirty="0">
                <a:solidFill>
                  <a:srgbClr val="000000">
                    <a:alpha val="100000"/>
                  </a:srgbClr>
                </a:solidFill>
                <a:latin typeface="SimSun"/>
                <a:ea typeface="SimSun"/>
                <a:cs typeface="SimSun"/>
              </a:rPr>
              <a:t>标准要求的规定，字符时间与标准时间的误差应</a:t>
            </a:r>
            <a:r>
              <a:rPr sz="1000" kern="0" spc="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在±30s</a:t>
            </a:r>
            <a:r>
              <a:rPr sz="1000" kern="0" spc="-8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以内。</a:t>
            </a:r>
            <a:endParaRPr lang="SimSun" altLang="SimSun" sz="1000" dirty="0"/>
          </a:p>
          <a:p>
            <a:pPr marL="19050" indent="-6350" algn="l" rtl="0" eaLnBrk="0">
              <a:lnSpc>
                <a:spcPct val="124000"/>
              </a:lnSpc>
              <a:spcBef>
                <a:spcPts val="372"/>
              </a:spcBef>
              <a:tabLst/>
            </a:pPr>
            <a:r>
              <a:rPr sz="1000" kern="0" spc="30" dirty="0">
                <a:solidFill>
                  <a:srgbClr val="000000">
                    <a:alpha val="100000"/>
                  </a:srgbClr>
                </a:solidFill>
                <a:latin typeface="SimHei"/>
                <a:ea typeface="SimHei"/>
                <a:cs typeface="SimHei"/>
              </a:rPr>
              <a:t>4.2.6</a:t>
            </a:r>
            <a:r>
              <a:rPr sz="1000" kern="0" spc="460" dirty="0">
                <a:solidFill>
                  <a:srgbClr val="000000">
                    <a:alpha val="100000"/>
                  </a:srgbClr>
                </a:solidFill>
                <a:latin typeface="SimHei"/>
                <a:ea typeface="SimHei"/>
                <a:cs typeface="SimHei"/>
              </a:rPr>
              <a:t> </a:t>
            </a:r>
            <a:r>
              <a:rPr sz="1000" kern="0" spc="30" dirty="0">
                <a:solidFill>
                  <a:srgbClr val="000000">
                    <a:alpha val="100000"/>
                  </a:srgbClr>
                </a:solidFill>
                <a:latin typeface="SimSun"/>
                <a:ea typeface="SimSun"/>
                <a:cs typeface="SimSun"/>
              </a:rPr>
              <a:t>有人值守且具有</a:t>
            </a:r>
            <a:r>
              <a:rPr sz="1000" kern="0" spc="-13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16</a:t>
            </a:r>
            <a:r>
              <a:rPr sz="1000" kern="0" spc="-19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路以上多路视频图像的系统， 系统图像显示终端在按单屏多画面显示配置的</a:t>
            </a:r>
            <a:r>
              <a:rPr sz="1000" kern="0" spc="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同时， 还应按不少于摄像机总数</a:t>
            </a:r>
            <a:r>
              <a:rPr sz="1000" kern="0" spc="-13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1/64（含） 的比例另行配置</a:t>
            </a:r>
            <a:r>
              <a:rPr sz="1000" kern="0" spc="-20" dirty="0">
                <a:solidFill>
                  <a:srgbClr val="000000">
                    <a:alpha val="100000"/>
                  </a:srgbClr>
                </a:solidFill>
                <a:latin typeface="SimSun"/>
                <a:ea typeface="SimSun"/>
                <a:cs typeface="SimSun"/>
              </a:rPr>
              <a:t>，</a:t>
            </a:r>
            <a:r>
              <a:rPr sz="1000" kern="0" spc="25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对其中重点图像（如</a:t>
            </a:r>
            <a:r>
              <a:rPr sz="1000" kern="0" spc="-23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:出入口等） 采用固</a:t>
            </a:r>
            <a:r>
              <a:rPr sz="1000" kern="0" spc="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定监视或切换监视；无人值守的，可配置单台显示终端对视频图像进行单屏多</a:t>
            </a:r>
            <a:r>
              <a:rPr sz="1000" kern="0" spc="30" dirty="0">
                <a:solidFill>
                  <a:srgbClr val="000000">
                    <a:alpha val="100000"/>
                  </a:srgbClr>
                </a:solidFill>
                <a:latin typeface="SimSun"/>
                <a:ea typeface="SimSun"/>
                <a:cs typeface="SimSun"/>
              </a:rPr>
              <a:t>画面或单画面轮巡显示，</a:t>
            </a:r>
            <a:r>
              <a:rPr sz="1000" kern="0" spc="0" dirty="0">
                <a:solidFill>
                  <a:srgbClr val="000000">
                    <a:alpha val="100000"/>
                  </a:srgbClr>
                </a:solidFill>
                <a:latin typeface="SimSun"/>
                <a:ea typeface="SimSun"/>
                <a:cs typeface="SimSun"/>
              </a:rPr>
              <a:t>  </a:t>
            </a:r>
            <a:r>
              <a:rPr sz="1000" kern="0" spc="50" dirty="0">
                <a:solidFill>
                  <a:srgbClr val="000000">
                    <a:alpha val="100000"/>
                  </a:srgbClr>
                </a:solidFill>
                <a:latin typeface="SimSun"/>
                <a:ea typeface="SimSun"/>
                <a:cs typeface="SimSun"/>
              </a:rPr>
              <a:t>并应配置用于回放调阅的客户</a:t>
            </a:r>
            <a:r>
              <a:rPr sz="1000" kern="0" spc="40" dirty="0">
                <a:solidFill>
                  <a:srgbClr val="000000">
                    <a:alpha val="100000"/>
                  </a:srgbClr>
                </a:solidFill>
                <a:latin typeface="SimSun"/>
                <a:ea typeface="SimSun"/>
                <a:cs typeface="SimSun"/>
              </a:rPr>
              <a:t>端及显示终端；切换监视或轮巡显示同步时间应不大于</a:t>
            </a:r>
            <a:r>
              <a:rPr sz="1000" kern="0" spc="20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1s，画面停留时</a:t>
            </a:r>
            <a:r>
              <a:rPr sz="1000" kern="0" spc="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间应在</a:t>
            </a:r>
            <a:r>
              <a:rPr sz="1000" kern="0" spc="-16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5s～30s</a:t>
            </a:r>
            <a:r>
              <a:rPr sz="1000" kern="0" spc="-19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之间。</a:t>
            </a:r>
            <a:endParaRPr lang="SimSun" altLang="SimSun" sz="1000" dirty="0"/>
          </a:p>
          <a:p>
            <a:pPr marL="15240" indent="-2540" algn="l" rtl="0" eaLnBrk="0">
              <a:lnSpc>
                <a:spcPct val="122000"/>
              </a:lnSpc>
              <a:spcBef>
                <a:spcPts val="373"/>
              </a:spcBef>
              <a:tabLst/>
            </a:pPr>
            <a:r>
              <a:rPr sz="1000" kern="0" spc="50" dirty="0">
                <a:solidFill>
                  <a:srgbClr val="000000">
                    <a:alpha val="100000"/>
                  </a:srgbClr>
                </a:solidFill>
                <a:latin typeface="SimHei"/>
                <a:ea typeface="SimHei"/>
                <a:cs typeface="SimHei"/>
              </a:rPr>
              <a:t>4.2.7</a:t>
            </a:r>
            <a:r>
              <a:rPr sz="1000" kern="0" spc="440" dirty="0">
                <a:solidFill>
                  <a:srgbClr val="000000">
                    <a:alpha val="100000"/>
                  </a:srgbClr>
                </a:solidFill>
                <a:latin typeface="SimHei"/>
                <a:ea typeface="SimHei"/>
                <a:cs typeface="SimHei"/>
              </a:rPr>
              <a:t> </a:t>
            </a:r>
            <a:r>
              <a:rPr sz="1000" kern="0" spc="50" dirty="0">
                <a:solidFill>
                  <a:srgbClr val="000000">
                    <a:alpha val="100000"/>
                  </a:srgbClr>
                </a:solidFill>
                <a:latin typeface="SimSun"/>
                <a:ea typeface="SimSun"/>
                <a:cs typeface="SimSun"/>
              </a:rPr>
              <a:t>视频安防监控系统应与入侵和紧急报警系统、出入口控制系统联动，当触发报</a:t>
            </a:r>
            <a:r>
              <a:rPr sz="1000" kern="0" spc="40" dirty="0">
                <a:solidFill>
                  <a:srgbClr val="000000">
                    <a:alpha val="100000"/>
                  </a:srgbClr>
                </a:solidFill>
                <a:latin typeface="SimSun"/>
                <a:ea typeface="SimSun"/>
                <a:cs typeface="SimSun"/>
              </a:rPr>
              <a:t>警时，安防中心</a:t>
            </a:r>
            <a:r>
              <a:rPr sz="1000" kern="0" spc="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控制室的图像显示终端应能自动联动切换出所对应和或关联部位、区</a:t>
            </a:r>
            <a:r>
              <a:rPr sz="1000" kern="0" spc="20" dirty="0">
                <a:solidFill>
                  <a:srgbClr val="000000">
                    <a:alpha val="100000"/>
                  </a:srgbClr>
                </a:solidFill>
                <a:latin typeface="SimSun"/>
                <a:ea typeface="SimSun"/>
                <a:cs typeface="SimSun"/>
              </a:rPr>
              <a:t>域的视频图像， 并根据联动视频图</a:t>
            </a:r>
            <a:r>
              <a:rPr sz="1000" kern="0" spc="0" dirty="0">
                <a:solidFill>
                  <a:srgbClr val="000000">
                    <a:alpha val="100000"/>
                  </a:srgbClr>
                </a:solidFill>
                <a:latin typeface="SimSun"/>
                <a:ea typeface="SimSun"/>
                <a:cs typeface="SimSun"/>
              </a:rPr>
              <a:t>  </a:t>
            </a:r>
            <a:r>
              <a:rPr sz="1000" kern="0" spc="50" dirty="0">
                <a:solidFill>
                  <a:srgbClr val="000000">
                    <a:alpha val="100000"/>
                  </a:srgbClr>
                </a:solidFill>
                <a:latin typeface="SimSun"/>
                <a:ea typeface="SimSun"/>
                <a:cs typeface="SimSun"/>
              </a:rPr>
              <a:t>像的数量，自动调整显示窗口、显示终端。触发报警的响应时间应不大于 2</a:t>
            </a:r>
            <a:r>
              <a:rPr sz="1000" kern="0" spc="40" dirty="0">
                <a:solidFill>
                  <a:srgbClr val="000000">
                    <a:alpha val="100000"/>
                  </a:srgbClr>
                </a:solidFill>
                <a:latin typeface="SimSun"/>
                <a:ea typeface="SimSun"/>
                <a:cs typeface="SimSun"/>
              </a:rPr>
              <a:t>s，单个触发报警联动对应</a:t>
            </a:r>
            <a:r>
              <a:rPr sz="1000" kern="0" spc="-1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视频图像的能力应不小于</a:t>
            </a:r>
            <a:r>
              <a:rPr sz="1000" kern="0" spc="-19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4</a:t>
            </a:r>
            <a:r>
              <a:rPr sz="1000" kern="0" spc="-20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个。</a:t>
            </a:r>
            <a:endParaRPr lang="SimSun" altLang="SimSun" sz="1000" dirty="0"/>
          </a:p>
          <a:p>
            <a:pPr marL="17145" indent="-4444" algn="l" rtl="0" eaLnBrk="0">
              <a:lnSpc>
                <a:spcPct val="120000"/>
              </a:lnSpc>
              <a:spcBef>
                <a:spcPts val="360"/>
              </a:spcBef>
              <a:tabLst/>
            </a:pPr>
            <a:r>
              <a:rPr sz="1000" kern="0" spc="40" dirty="0">
                <a:solidFill>
                  <a:srgbClr val="000000">
                    <a:alpha val="100000"/>
                  </a:srgbClr>
                </a:solidFill>
                <a:latin typeface="SimHei"/>
                <a:ea typeface="SimHei"/>
                <a:cs typeface="SimHei"/>
              </a:rPr>
              <a:t>4.2.8</a:t>
            </a:r>
            <a:r>
              <a:rPr sz="1000" kern="0" spc="480" dirty="0">
                <a:solidFill>
                  <a:srgbClr val="000000">
                    <a:alpha val="100000"/>
                  </a:srgbClr>
                </a:solidFill>
                <a:latin typeface="SimHei"/>
                <a:ea typeface="SimHei"/>
                <a:cs typeface="SimHei"/>
              </a:rPr>
              <a:t> </a:t>
            </a:r>
            <a:r>
              <a:rPr sz="1000" kern="0" spc="40" dirty="0">
                <a:solidFill>
                  <a:srgbClr val="000000">
                    <a:alpha val="100000"/>
                  </a:srgbClr>
                </a:solidFill>
                <a:latin typeface="SimSun"/>
                <a:ea typeface="SimSun"/>
                <a:cs typeface="SimSun"/>
              </a:rPr>
              <a:t>应配置数字录像设备对系统所有图像进行实时记录。数字录像机设备应符合</a:t>
            </a:r>
            <a:r>
              <a:rPr sz="1000" kern="0" spc="-13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GB</a:t>
            </a:r>
            <a:r>
              <a:rPr sz="1000" kern="0" spc="40" dirty="0">
                <a:solidFill>
                  <a:srgbClr val="000000">
                    <a:alpha val="100000"/>
                  </a:srgbClr>
                </a:solidFill>
                <a:latin typeface="SimSun"/>
                <a:ea typeface="SimSun"/>
                <a:cs typeface="SimSun"/>
              </a:rPr>
              <a:t> 20815-2006</a:t>
            </a:r>
            <a:r>
              <a:rPr sz="1000" kern="0" spc="-11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标</a:t>
            </a:r>
            <a:r>
              <a:rPr sz="1000" kern="0" spc="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准中</a:t>
            </a:r>
            <a:r>
              <a:rPr sz="1000" kern="0" spc="-15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II、Ⅲ类</a:t>
            </a:r>
            <a:r>
              <a:rPr sz="1000" kern="0" spc="-23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A</a:t>
            </a:r>
            <a:r>
              <a:rPr sz="1000" kern="0" spc="-18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级的要求，</a:t>
            </a:r>
            <a:r>
              <a:rPr sz="1000" kern="0" spc="32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图像信息应以大于等于</a:t>
            </a:r>
            <a:r>
              <a:rPr sz="1000" kern="0" spc="-19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25fps</a:t>
            </a:r>
            <a:r>
              <a:rPr sz="1000" kern="0" spc="-11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的帧速保存，</a:t>
            </a:r>
            <a:r>
              <a:rPr sz="1000" kern="0" spc="32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图像信息保</a:t>
            </a:r>
            <a:r>
              <a:rPr sz="1000" kern="0" spc="-20" dirty="0">
                <a:solidFill>
                  <a:srgbClr val="000000">
                    <a:alpha val="100000"/>
                  </a:srgbClr>
                </a:solidFill>
                <a:latin typeface="SimSun"/>
                <a:ea typeface="SimSun"/>
                <a:cs typeface="SimSun"/>
              </a:rPr>
              <a:t>存时间和系统运行、</a:t>
            </a:r>
            <a:r>
              <a:rPr sz="1000" kern="0" spc="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系统备电应同时符合</a:t>
            </a:r>
            <a:r>
              <a:rPr sz="1000" kern="0" spc="20" dirty="0">
                <a:solidFill>
                  <a:srgbClr val="000000">
                    <a:alpha val="100000"/>
                  </a:srgbClr>
                </a:solidFill>
                <a:latin typeface="SimSun"/>
                <a:ea typeface="SimSun"/>
                <a:cs typeface="SimSun"/>
              </a:rPr>
              <a:t>以下要求：</a:t>
            </a:r>
            <a:endParaRPr lang="SimSun" altLang="SimSun" sz="1000" dirty="0"/>
          </a:p>
          <a:p>
            <a:pPr algn="l" rtl="0" eaLnBrk="0">
              <a:lnSpc>
                <a:spcPct val="100000"/>
              </a:lnSpc>
              <a:tabLst/>
            </a:pPr>
            <a:endParaRPr lang="Arial" altLang="Arial" sz="300" dirty="0"/>
          </a:p>
          <a:p>
            <a:pPr marL="285750" algn="l" rtl="0" eaLnBrk="0">
              <a:lnSpc>
                <a:spcPct val="100000"/>
              </a:lnSpc>
              <a:tabLst/>
            </a:pPr>
            <a:r>
              <a:rPr sz="1000" kern="0" spc="20" dirty="0">
                <a:solidFill>
                  <a:srgbClr val="000000">
                    <a:alpha val="100000"/>
                  </a:srgbClr>
                </a:solidFill>
                <a:latin typeface="SimSun"/>
                <a:ea typeface="SimSun"/>
                <a:cs typeface="SimSun"/>
              </a:rPr>
              <a:t>a)</a:t>
            </a:r>
            <a:r>
              <a:rPr sz="1000" kern="0" spc="-10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视频监控图像保存时间除特殊规定外，</a:t>
            </a:r>
            <a:r>
              <a:rPr sz="1000" kern="0" spc="29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应不少于</a:t>
            </a:r>
            <a:r>
              <a:rPr sz="1000" kern="0" spc="-18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30d。列入反恐目标的，应不少于</a:t>
            </a:r>
            <a:r>
              <a:rPr sz="1000" kern="0" spc="-13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90d；</a:t>
            </a:r>
            <a:endParaRPr lang="SimSun" altLang="SimSun" sz="1000" dirty="0"/>
          </a:p>
        </p:txBody>
      </p:sp>
      <p:sp>
        <p:nvSpPr>
          <p:cNvPr id="98" name="textbox 98"/>
          <p:cNvSpPr/>
          <p:nvPr/>
        </p:nvSpPr>
        <p:spPr>
          <a:xfrm>
            <a:off x="888069" y="4800713"/>
            <a:ext cx="5964554" cy="873125"/>
          </a:xfrm>
          <a:prstGeom prst="rect">
            <a:avLst/>
          </a:prstGeom>
        </p:spPr>
        <p:txBody>
          <a:bodyPr vert="horz" wrap="square" lIns="0" tIns="0" rIns="0" bIns="0"/>
          <a:lstStyle/>
          <a:p>
            <a:pPr algn="l" rtl="0" eaLnBrk="0">
              <a:lnSpc>
                <a:spcPct val="82549"/>
              </a:lnSpc>
              <a:tabLst/>
            </a:pPr>
            <a:endParaRPr lang="Arial" altLang="Arial" sz="100" dirty="0"/>
          </a:p>
          <a:p>
            <a:pPr marL="15240" indent="-2540" algn="l" rtl="0" eaLnBrk="0">
              <a:lnSpc>
                <a:spcPct val="120000"/>
              </a:lnSpc>
              <a:tabLst/>
            </a:pPr>
            <a:r>
              <a:rPr sz="1000" kern="0" spc="20" dirty="0">
                <a:solidFill>
                  <a:srgbClr val="000000">
                    <a:alpha val="100000"/>
                  </a:srgbClr>
                </a:solidFill>
                <a:latin typeface="SimHei"/>
                <a:ea typeface="SimHei"/>
                <a:cs typeface="SimHei"/>
              </a:rPr>
              <a:t>4.2.4</a:t>
            </a:r>
            <a:r>
              <a:rPr sz="1000" kern="0" spc="520" dirty="0">
                <a:solidFill>
                  <a:srgbClr val="000000">
                    <a:alpha val="100000"/>
                  </a:srgbClr>
                </a:solidFill>
                <a:latin typeface="SimHei"/>
                <a:ea typeface="SimHei"/>
                <a:cs typeface="SimHei"/>
              </a:rPr>
              <a:t> </a:t>
            </a:r>
            <a:r>
              <a:rPr sz="1000" kern="0" spc="20" dirty="0">
                <a:solidFill>
                  <a:srgbClr val="000000">
                    <a:alpha val="100000"/>
                  </a:srgbClr>
                </a:solidFill>
                <a:latin typeface="SimSun"/>
                <a:ea typeface="SimSun"/>
                <a:cs typeface="SimSun"/>
              </a:rPr>
              <a:t>摄像机的水平分辨力应不低于</a:t>
            </a:r>
            <a:r>
              <a:rPr sz="1000" kern="0" spc="-17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700</a:t>
            </a:r>
            <a:r>
              <a:rPr sz="1000" kern="0" spc="0" dirty="0">
                <a:solidFill>
                  <a:srgbClr val="000000">
                    <a:alpha val="100000"/>
                  </a:srgbClr>
                </a:solidFill>
                <a:latin typeface="SimSun"/>
                <a:ea typeface="SimSun"/>
                <a:cs typeface="SimSun"/>
              </a:rPr>
              <a:t>TVL</a:t>
            </a:r>
            <a:r>
              <a:rPr sz="1000" kern="0" spc="20" dirty="0">
                <a:solidFill>
                  <a:srgbClr val="000000">
                    <a:alpha val="100000"/>
                  </a:srgbClr>
                </a:solidFill>
                <a:latin typeface="SimSun"/>
                <a:ea typeface="SimSun"/>
                <a:cs typeface="SimSun"/>
              </a:rPr>
              <a:t>。在环境照度不低于</a:t>
            </a:r>
            <a:r>
              <a:rPr sz="1000" kern="0" spc="-18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300</a:t>
            </a:r>
            <a:r>
              <a:rPr sz="1000" kern="0" spc="0" dirty="0">
                <a:solidFill>
                  <a:srgbClr val="000000">
                    <a:alpha val="100000"/>
                  </a:srgbClr>
                </a:solidFill>
                <a:latin typeface="SimSun"/>
                <a:ea typeface="SimSun"/>
                <a:cs typeface="SimSun"/>
              </a:rPr>
              <a:t>lx</a:t>
            </a:r>
            <a:r>
              <a:rPr sz="1000" kern="0" spc="-11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的条件下，</a:t>
            </a:r>
            <a:r>
              <a:rPr sz="1000" kern="0" spc="26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系统图像质量主观</a:t>
            </a:r>
            <a:r>
              <a:rPr sz="1000" kern="0" spc="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评价应符合</a:t>
            </a:r>
            <a:r>
              <a:rPr sz="1000" kern="0" spc="-22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GB</a:t>
            </a:r>
            <a:r>
              <a:rPr sz="1000" kern="0" spc="-16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50198-201</a:t>
            </a:r>
            <a:r>
              <a:rPr sz="1000" kern="0" spc="30" dirty="0">
                <a:solidFill>
                  <a:srgbClr val="000000">
                    <a:alpha val="100000"/>
                  </a:srgbClr>
                </a:solidFill>
                <a:latin typeface="SimSun"/>
                <a:ea typeface="SimSun"/>
                <a:cs typeface="SimSun"/>
              </a:rPr>
              <a:t>1</a:t>
            </a:r>
            <a:r>
              <a:rPr sz="1000" kern="0" spc="-19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规定的评分等级</a:t>
            </a:r>
            <a:r>
              <a:rPr sz="1000" kern="0" spc="-21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4</a:t>
            </a:r>
            <a:r>
              <a:rPr sz="1000" kern="0" spc="-18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分的要求，相应的系统技术指标除符合</a:t>
            </a:r>
            <a:r>
              <a:rPr sz="1000" kern="0" spc="-22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GA</a:t>
            </a:r>
            <a:r>
              <a:rPr sz="1000" kern="0" spc="30" dirty="0">
                <a:solidFill>
                  <a:srgbClr val="000000">
                    <a:alpha val="100000"/>
                  </a:srgbClr>
                </a:solidFill>
                <a:latin typeface="SimSun"/>
                <a:ea typeface="SimSun"/>
                <a:cs typeface="SimSun"/>
              </a:rPr>
              <a:t>/T</a:t>
            </a:r>
            <a:r>
              <a:rPr sz="1000" kern="0" spc="-10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1211</a:t>
            </a:r>
            <a:r>
              <a:rPr sz="1000" kern="0" spc="-11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的规定</a:t>
            </a:r>
            <a:r>
              <a:rPr sz="1000" kern="0" spc="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外，还应符合表</a:t>
            </a:r>
            <a:r>
              <a:rPr sz="1000" kern="0" spc="-20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6</a:t>
            </a:r>
            <a:r>
              <a:rPr sz="1000" kern="0" spc="-11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的</a:t>
            </a:r>
            <a:r>
              <a:rPr sz="1000" kern="0" spc="10" dirty="0">
                <a:solidFill>
                  <a:srgbClr val="000000">
                    <a:alpha val="100000"/>
                  </a:srgbClr>
                </a:solidFill>
                <a:latin typeface="SimSun"/>
                <a:ea typeface="SimSun"/>
                <a:cs typeface="SimSun"/>
              </a:rPr>
              <a:t>要求。</a:t>
            </a:r>
            <a:endParaRPr lang="SimSun" altLang="SimSun" sz="1000" dirty="0"/>
          </a:p>
          <a:p>
            <a:pPr algn="l" rtl="0" eaLnBrk="0">
              <a:lnSpc>
                <a:spcPct val="107000"/>
              </a:lnSpc>
              <a:tabLst/>
            </a:pPr>
            <a:endParaRPr lang="Arial" altLang="Arial" sz="900" dirty="0"/>
          </a:p>
          <a:p>
            <a:pPr marL="1771014" algn="l" rtl="0" eaLnBrk="0">
              <a:lnSpc>
                <a:spcPct val="100000"/>
              </a:lnSpc>
              <a:tabLst/>
            </a:pPr>
            <a:r>
              <a:rPr sz="1000" kern="0" spc="40" dirty="0">
                <a:solidFill>
                  <a:srgbClr val="000000">
                    <a:alpha val="100000"/>
                  </a:srgbClr>
                </a:solidFill>
                <a:latin typeface="SimHei"/>
                <a:ea typeface="SimHei"/>
                <a:cs typeface="SimHei"/>
              </a:rPr>
              <a:t>表</a:t>
            </a:r>
            <a:r>
              <a:rPr sz="1000" kern="0" spc="-170" dirty="0">
                <a:solidFill>
                  <a:srgbClr val="000000">
                    <a:alpha val="100000"/>
                  </a:srgbClr>
                </a:solidFill>
                <a:latin typeface="SimHei"/>
                <a:ea typeface="SimHei"/>
                <a:cs typeface="SimHei"/>
              </a:rPr>
              <a:t> </a:t>
            </a:r>
            <a:r>
              <a:rPr sz="1000" kern="0" spc="40" dirty="0">
                <a:solidFill>
                  <a:srgbClr val="000000">
                    <a:alpha val="100000"/>
                  </a:srgbClr>
                </a:solidFill>
                <a:latin typeface="SimHei"/>
                <a:ea typeface="SimHei"/>
                <a:cs typeface="SimHei"/>
              </a:rPr>
              <a:t>6</a:t>
            </a:r>
            <a:r>
              <a:rPr sz="1000" kern="0" spc="40" dirty="0">
                <a:solidFill>
                  <a:srgbClr val="000000">
                    <a:alpha val="100000"/>
                  </a:srgbClr>
                </a:solidFill>
                <a:latin typeface="SimHei"/>
                <a:ea typeface="SimHei"/>
                <a:cs typeface="SimHei"/>
              </a:rPr>
              <a:t> </a:t>
            </a:r>
            <a:r>
              <a:rPr sz="1000" kern="0" spc="40" dirty="0">
                <a:solidFill>
                  <a:srgbClr val="000000">
                    <a:alpha val="100000"/>
                  </a:srgbClr>
                </a:solidFill>
                <a:latin typeface="SimHei"/>
                <a:ea typeface="SimHei"/>
                <a:cs typeface="SimHei"/>
              </a:rPr>
              <a:t>数字视频安防监控系统主要技术指标</a:t>
            </a:r>
            <a:endParaRPr lang="SimHei" altLang="SimHei" sz="1000" dirty="0"/>
          </a:p>
        </p:txBody>
      </p:sp>
      <p:graphicFrame>
        <p:nvGraphicFramePr>
          <p:cNvPr id="100" name="table 100"/>
          <p:cNvGraphicFramePr>
            <a:graphicFrameLocks noGrp="1"/>
          </p:cNvGraphicFramePr>
          <p:nvPr/>
        </p:nvGraphicFramePr>
        <p:xfrm>
          <a:off x="984503" y="5772911"/>
          <a:ext cx="5766435" cy="737234"/>
        </p:xfrm>
        <a:graphic>
          <a:graphicData uri="http://schemas.openxmlformats.org/drawingml/2006/table">
            <a:tbl>
              <a:tblPr/>
              <a:tblGrid>
                <a:gridCol w="1849754"/>
                <a:gridCol w="697865"/>
                <a:gridCol w="548640"/>
                <a:gridCol w="704215"/>
                <a:gridCol w="673734"/>
                <a:gridCol w="643254"/>
                <a:gridCol w="648969"/>
              </a:tblGrid>
              <a:tr h="325754">
                <a:tc>
                  <a:txBody>
                    <a:bodyPr/>
                    <a:lstStyle/>
                    <a:p>
                      <a:pPr algn="l" rtl="0" eaLnBrk="0">
                        <a:lnSpc>
                          <a:spcPct val="114000"/>
                        </a:lnSpc>
                        <a:tabLst/>
                      </a:pPr>
                      <a:endParaRPr lang="Arial" altLang="Arial" sz="600" dirty="0"/>
                    </a:p>
                    <a:p>
                      <a:pPr marL="715009" algn="l" rtl="0" eaLnBrk="0">
                        <a:lnSpc>
                          <a:spcPct val="96000"/>
                        </a:lnSpc>
                        <a:spcBef>
                          <a:spcPts val="4"/>
                        </a:spcBef>
                        <a:tabLst/>
                      </a:pPr>
                      <a:r>
                        <a:rPr sz="900" kern="0" spc="-30" dirty="0">
                          <a:solidFill>
                            <a:srgbClr val="000000">
                              <a:alpha val="100000"/>
                            </a:srgbClr>
                          </a:solidFill>
                          <a:latin typeface="SimSun"/>
                          <a:ea typeface="SimSun"/>
                          <a:cs typeface="SimSun"/>
                        </a:rPr>
                        <a:t>图像尺寸</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31000"/>
                        </a:lnSpc>
                        <a:tabLst/>
                      </a:pPr>
                      <a:endParaRPr lang="Arial" altLang="Arial" sz="200" dirty="0"/>
                    </a:p>
                    <a:p>
                      <a:pPr marL="183514" indent="-55880" algn="l" rtl="0" eaLnBrk="0">
                        <a:lnSpc>
                          <a:spcPct val="94000"/>
                        </a:lnSpc>
                        <a:tabLst/>
                      </a:pPr>
                      <a:r>
                        <a:rPr sz="900" kern="0" spc="-20" dirty="0">
                          <a:solidFill>
                            <a:srgbClr val="000000">
                              <a:alpha val="100000"/>
                            </a:srgbClr>
                          </a:solidFill>
                          <a:latin typeface="SimSun"/>
                          <a:ea typeface="SimSun"/>
                          <a:cs typeface="SimSun"/>
                        </a:rPr>
                        <a:t>系统水平</a:t>
                      </a:r>
                      <a:r>
                        <a:rPr sz="900" kern="0" spc="0" dirty="0">
                          <a:solidFill>
                            <a:srgbClr val="000000">
                              <a:alpha val="100000"/>
                            </a:srgbClr>
                          </a:solidFill>
                          <a:latin typeface="SimSun"/>
                          <a:ea typeface="SimSun"/>
                          <a:cs typeface="SimSun"/>
                        </a:rPr>
                        <a:t>   </a:t>
                      </a:r>
                      <a:r>
                        <a:rPr sz="900" kern="0" spc="-20" dirty="0">
                          <a:solidFill>
                            <a:srgbClr val="000000">
                              <a:alpha val="100000"/>
                            </a:srgbClr>
                          </a:solidFill>
                          <a:latin typeface="SimSun"/>
                          <a:ea typeface="SimSun"/>
                          <a:cs typeface="SimSun"/>
                        </a:rPr>
                        <a:t>分辨力</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31000"/>
                        </a:lnSpc>
                        <a:tabLst/>
                      </a:pPr>
                      <a:endParaRPr lang="Arial" altLang="Arial" sz="200" dirty="0"/>
                    </a:p>
                    <a:p>
                      <a:pPr marL="107950" indent="10795" algn="l" rtl="0" eaLnBrk="0">
                        <a:lnSpc>
                          <a:spcPct val="94000"/>
                        </a:lnSpc>
                        <a:tabLst/>
                      </a:pPr>
                      <a:r>
                        <a:rPr sz="900" kern="0" spc="-50" dirty="0">
                          <a:solidFill>
                            <a:srgbClr val="000000">
                              <a:alpha val="100000"/>
                            </a:srgbClr>
                          </a:solidFill>
                          <a:latin typeface="SimSun"/>
                          <a:ea typeface="SimSun"/>
                          <a:cs typeface="SimSun"/>
                        </a:rPr>
                        <a:t>图像画</a:t>
                      </a:r>
                      <a:r>
                        <a:rPr sz="900" kern="0" spc="10" dirty="0">
                          <a:solidFill>
                            <a:srgbClr val="000000">
                              <a:alpha val="100000"/>
                            </a:srgbClr>
                          </a:solidFill>
                          <a:latin typeface="SimSun"/>
                          <a:ea typeface="SimSun"/>
                          <a:cs typeface="SimSun"/>
                        </a:rPr>
                        <a:t>  </a:t>
                      </a:r>
                      <a:r>
                        <a:rPr sz="900" kern="0" spc="-20" dirty="0">
                          <a:solidFill>
                            <a:srgbClr val="000000">
                              <a:alpha val="100000"/>
                            </a:srgbClr>
                          </a:solidFill>
                          <a:latin typeface="SimSun"/>
                          <a:ea typeface="SimSun"/>
                          <a:cs typeface="SimSun"/>
                        </a:rPr>
                        <a:t>面灰度</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600" dirty="0"/>
                    </a:p>
                    <a:p>
                      <a:pPr marL="140335" algn="l" rtl="0" eaLnBrk="0">
                        <a:lnSpc>
                          <a:spcPct val="96000"/>
                        </a:lnSpc>
                        <a:tabLst/>
                      </a:pPr>
                      <a:r>
                        <a:rPr sz="900" kern="0" spc="-30" dirty="0">
                          <a:solidFill>
                            <a:srgbClr val="000000">
                              <a:alpha val="100000"/>
                            </a:srgbClr>
                          </a:solidFill>
                          <a:latin typeface="SimSun"/>
                          <a:ea typeface="SimSun"/>
                          <a:cs typeface="SimSun"/>
                        </a:rPr>
                        <a:t>图像帧率</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34000"/>
                        </a:lnSpc>
                        <a:tabLst/>
                      </a:pPr>
                      <a:endParaRPr lang="Arial" altLang="Arial" sz="200" dirty="0"/>
                    </a:p>
                    <a:p>
                      <a:pPr marL="116839" indent="63500" algn="l" rtl="0" eaLnBrk="0">
                        <a:lnSpc>
                          <a:spcPct val="94000"/>
                        </a:lnSpc>
                        <a:tabLst/>
                      </a:pPr>
                      <a:r>
                        <a:rPr sz="900" kern="0" spc="-40" dirty="0">
                          <a:solidFill>
                            <a:srgbClr val="000000">
                              <a:alpha val="100000"/>
                            </a:srgbClr>
                          </a:solidFill>
                          <a:latin typeface="SimSun"/>
                          <a:ea typeface="SimSun"/>
                          <a:cs typeface="SimSun"/>
                        </a:rPr>
                        <a:t>网络型</a:t>
                      </a:r>
                      <a:r>
                        <a:rPr sz="900" kern="0" spc="0" dirty="0">
                          <a:solidFill>
                            <a:srgbClr val="000000">
                              <a:alpha val="100000"/>
                            </a:srgbClr>
                          </a:solidFill>
                          <a:latin typeface="SimSun"/>
                          <a:ea typeface="SimSun"/>
                          <a:cs typeface="SimSun"/>
                        </a:rPr>
                        <a:t>    </a:t>
                      </a:r>
                      <a:r>
                        <a:rPr sz="900" kern="0" spc="-20" dirty="0">
                          <a:solidFill>
                            <a:srgbClr val="000000">
                              <a:alpha val="100000"/>
                            </a:srgbClr>
                          </a:solidFill>
                          <a:latin typeface="SimSun"/>
                          <a:ea typeface="SimSun"/>
                          <a:cs typeface="SimSun"/>
                        </a:rPr>
                        <a:t>系统延时</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34000"/>
                        </a:lnSpc>
                        <a:tabLst/>
                      </a:pPr>
                      <a:endParaRPr lang="Arial" altLang="Arial" sz="200" dirty="0"/>
                    </a:p>
                    <a:p>
                      <a:pPr marL="100964" indent="56514" algn="l" rtl="0" eaLnBrk="0">
                        <a:lnSpc>
                          <a:spcPct val="94000"/>
                        </a:lnSpc>
                        <a:tabLst/>
                      </a:pPr>
                      <a:r>
                        <a:rPr sz="900" kern="0" spc="-20" dirty="0">
                          <a:solidFill>
                            <a:srgbClr val="000000">
                              <a:alpha val="100000"/>
                            </a:srgbClr>
                          </a:solidFill>
                          <a:latin typeface="SimSun"/>
                          <a:ea typeface="SimSun"/>
                          <a:cs typeface="SimSun"/>
                        </a:rPr>
                        <a:t>非网络</a:t>
                      </a:r>
                      <a:r>
                        <a:rPr sz="900" kern="0" spc="0" dirty="0">
                          <a:solidFill>
                            <a:srgbClr val="000000">
                              <a:alpha val="100000"/>
                            </a:srgbClr>
                          </a:solidFill>
                          <a:latin typeface="SimSun"/>
                          <a:ea typeface="SimSun"/>
                          <a:cs typeface="SimSun"/>
                        </a:rPr>
                        <a:t>   </a:t>
                      </a:r>
                      <a:r>
                        <a:rPr sz="900" kern="0" spc="-20" dirty="0">
                          <a:solidFill>
                            <a:srgbClr val="000000">
                              <a:alpha val="100000"/>
                            </a:srgbClr>
                          </a:solidFill>
                          <a:latin typeface="SimSun"/>
                          <a:ea typeface="SimSun"/>
                          <a:cs typeface="SimSun"/>
                        </a:rPr>
                        <a:t>系统延时</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31000"/>
                        </a:lnSpc>
                        <a:tabLst/>
                      </a:pPr>
                      <a:endParaRPr lang="Arial" altLang="Arial" sz="200" dirty="0"/>
                    </a:p>
                    <a:p>
                      <a:pPr marL="100330" indent="57150" algn="l" rtl="0" eaLnBrk="0">
                        <a:lnSpc>
                          <a:spcPct val="94000"/>
                        </a:lnSpc>
                        <a:tabLst/>
                      </a:pPr>
                      <a:r>
                        <a:rPr sz="900" kern="0" spc="-10" dirty="0">
                          <a:solidFill>
                            <a:srgbClr val="000000">
                              <a:alpha val="100000"/>
                            </a:srgbClr>
                          </a:solidFill>
                          <a:latin typeface="SimSun"/>
                          <a:ea typeface="SimSun"/>
                          <a:cs typeface="SimSun"/>
                        </a:rPr>
                        <a:t>视音频   </a:t>
                      </a:r>
                      <a:r>
                        <a:rPr sz="900" kern="0" spc="-10" dirty="0">
                          <a:solidFill>
                            <a:srgbClr val="000000">
                              <a:alpha val="100000"/>
                            </a:srgbClr>
                          </a:solidFill>
                          <a:latin typeface="SimSun"/>
                          <a:ea typeface="SimSun"/>
                          <a:cs typeface="SimSun"/>
                        </a:rPr>
                        <a:t>记录失步</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a:txBody>
                    <a:bodyPr/>
                    <a:lstStyle/>
                    <a:p>
                      <a:pPr algn="l" rtl="0" eaLnBrk="0">
                        <a:lnSpc>
                          <a:spcPct val="146000"/>
                        </a:lnSpc>
                        <a:tabLst/>
                      </a:pPr>
                      <a:endParaRPr lang="Arial" altLang="Arial" sz="200" dirty="0"/>
                    </a:p>
                    <a:p>
                      <a:pPr marL="76200" algn="l" rtl="0" eaLnBrk="0">
                        <a:lnSpc>
                          <a:spcPct val="96000"/>
                        </a:lnSpc>
                        <a:spcBef>
                          <a:spcPts val="1"/>
                        </a:spcBef>
                        <a:tabLst/>
                      </a:pPr>
                      <a:r>
                        <a:rPr sz="900" kern="0" spc="-20" dirty="0">
                          <a:solidFill>
                            <a:srgbClr val="000000">
                              <a:alpha val="100000"/>
                            </a:srgbClr>
                          </a:solidFill>
                          <a:latin typeface="SimSun"/>
                          <a:ea typeface="SimSun"/>
                          <a:cs typeface="SimSun"/>
                        </a:rPr>
                        <a:t>GA/T</a:t>
                      </a:r>
                      <a:r>
                        <a:rPr sz="900" kern="0" spc="160" dirty="0">
                          <a:solidFill>
                            <a:srgbClr val="000000">
                              <a:alpha val="100000"/>
                            </a:srgbClr>
                          </a:solidFill>
                          <a:latin typeface="SimSun"/>
                          <a:ea typeface="SimSun"/>
                          <a:cs typeface="SimSun"/>
                        </a:rPr>
                        <a:t> </a:t>
                      </a:r>
                      <a:r>
                        <a:rPr sz="900" kern="0" spc="-20" dirty="0">
                          <a:solidFill>
                            <a:srgbClr val="000000">
                              <a:alpha val="100000"/>
                            </a:srgbClr>
                          </a:solidFill>
                          <a:latin typeface="SimSun"/>
                          <a:ea typeface="SimSun"/>
                          <a:cs typeface="SimSun"/>
                        </a:rPr>
                        <a:t>1127-2013</a:t>
                      </a:r>
                      <a:r>
                        <a:rPr sz="900" kern="0" spc="-110" dirty="0">
                          <a:solidFill>
                            <a:srgbClr val="000000">
                              <a:alpha val="100000"/>
                            </a:srgbClr>
                          </a:solidFill>
                          <a:latin typeface="SimSun"/>
                          <a:ea typeface="SimSun"/>
                          <a:cs typeface="SimSun"/>
                        </a:rPr>
                        <a:t> </a:t>
                      </a:r>
                      <a:r>
                        <a:rPr sz="900" kern="0" spc="-20" dirty="0">
                          <a:solidFill>
                            <a:srgbClr val="000000">
                              <a:alpha val="100000"/>
                            </a:srgbClr>
                          </a:solidFill>
                          <a:latin typeface="SimSun"/>
                          <a:ea typeface="SimSun"/>
                          <a:cs typeface="SimSun"/>
                        </a:rPr>
                        <a:t>中</a:t>
                      </a:r>
                      <a:r>
                        <a:rPr sz="900" kern="0" spc="-210" dirty="0">
                          <a:solidFill>
                            <a:srgbClr val="000000">
                              <a:alpha val="100000"/>
                            </a:srgbClr>
                          </a:solidFill>
                          <a:latin typeface="SimSun"/>
                          <a:ea typeface="SimSun"/>
                          <a:cs typeface="SimSun"/>
                        </a:rPr>
                        <a:t> </a:t>
                      </a:r>
                      <a:r>
                        <a:rPr sz="900" kern="0" spc="-20" dirty="0">
                          <a:solidFill>
                            <a:srgbClr val="000000">
                              <a:alpha val="100000"/>
                            </a:srgbClr>
                          </a:solidFill>
                          <a:latin typeface="SimSun"/>
                          <a:ea typeface="SimSun"/>
                          <a:cs typeface="SimSun"/>
                        </a:rPr>
                        <a:t>4.1.2</a:t>
                      </a:r>
                      <a:r>
                        <a:rPr sz="900" kern="0" spc="-120" dirty="0">
                          <a:solidFill>
                            <a:srgbClr val="000000">
                              <a:alpha val="100000"/>
                            </a:srgbClr>
                          </a:solidFill>
                          <a:latin typeface="SimSun"/>
                          <a:ea typeface="SimSun"/>
                          <a:cs typeface="SimSun"/>
                        </a:rPr>
                        <a:t> </a:t>
                      </a:r>
                      <a:r>
                        <a:rPr sz="900" kern="0" spc="-20" dirty="0">
                          <a:solidFill>
                            <a:srgbClr val="000000">
                              <a:alpha val="100000"/>
                            </a:srgbClr>
                          </a:solidFill>
                          <a:latin typeface="SimSun"/>
                          <a:ea typeface="SimSun"/>
                          <a:cs typeface="SimSun"/>
                        </a:rPr>
                        <a:t>的</a:t>
                      </a:r>
                      <a:r>
                        <a:rPr sz="900" kern="0" spc="-220" dirty="0">
                          <a:solidFill>
                            <a:srgbClr val="000000">
                              <a:alpha val="100000"/>
                            </a:srgbClr>
                          </a:solidFill>
                          <a:latin typeface="SimSun"/>
                          <a:ea typeface="SimSun"/>
                          <a:cs typeface="SimSun"/>
                        </a:rPr>
                        <a:t> </a:t>
                      </a:r>
                      <a:r>
                        <a:rPr sz="900" kern="0" spc="-20" dirty="0">
                          <a:solidFill>
                            <a:srgbClr val="000000">
                              <a:alpha val="100000"/>
                            </a:srgbClr>
                          </a:solidFill>
                          <a:latin typeface="SimSun"/>
                          <a:ea typeface="SimSun"/>
                          <a:cs typeface="SimSun"/>
                        </a:rPr>
                        <a:t>B</a:t>
                      </a:r>
                      <a:r>
                        <a:rPr sz="900" kern="0" spc="-190" dirty="0">
                          <a:solidFill>
                            <a:srgbClr val="000000">
                              <a:alpha val="100000"/>
                            </a:srgbClr>
                          </a:solidFill>
                          <a:latin typeface="SimSun"/>
                          <a:ea typeface="SimSun"/>
                          <a:cs typeface="SimSun"/>
                        </a:rPr>
                        <a:t> </a:t>
                      </a:r>
                      <a:r>
                        <a:rPr sz="900" kern="0" spc="-20" dirty="0">
                          <a:solidFill>
                            <a:srgbClr val="000000">
                              <a:alpha val="100000"/>
                            </a:srgbClr>
                          </a:solidFill>
                          <a:latin typeface="SimSun"/>
                          <a:ea typeface="SimSun"/>
                          <a:cs typeface="SimSun"/>
                        </a:rPr>
                        <a:t>类</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4000"/>
                        </a:lnSpc>
                        <a:tabLst/>
                      </a:pPr>
                      <a:endParaRPr lang="Arial" altLang="Arial" sz="200" dirty="0"/>
                    </a:p>
                    <a:p>
                      <a:pPr marL="136525" algn="l" rtl="0" eaLnBrk="0">
                        <a:lnSpc>
                          <a:spcPts val="1128"/>
                        </a:lnSpc>
                        <a:spcBef>
                          <a:spcPts val="2"/>
                        </a:spcBef>
                        <a:tabLst/>
                      </a:pPr>
                      <a:r>
                        <a:rPr sz="900" kern="0" spc="-20" dirty="0">
                          <a:solidFill>
                            <a:srgbClr val="000000">
                              <a:alpha val="100000"/>
                            </a:srgbClr>
                          </a:solidFill>
                          <a:latin typeface="SimSun"/>
                          <a:ea typeface="SimSun"/>
                          <a:cs typeface="SimSun"/>
                        </a:rPr>
                        <a:t>≥600TVL</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rowSpan="2">
                  <a:txBody>
                    <a:bodyPr/>
                    <a:lstStyle/>
                    <a:p>
                      <a:pPr algn="l" rtl="0" eaLnBrk="0">
                        <a:lnSpc>
                          <a:spcPct val="108000"/>
                        </a:lnSpc>
                        <a:tabLst/>
                      </a:pPr>
                      <a:endParaRPr lang="Arial" altLang="Arial" sz="900" dirty="0"/>
                    </a:p>
                    <a:p>
                      <a:pPr marL="104139" algn="l" rtl="0" eaLnBrk="0">
                        <a:lnSpc>
                          <a:spcPct val="97000"/>
                        </a:lnSpc>
                        <a:spcBef>
                          <a:spcPts val="1"/>
                        </a:spcBef>
                        <a:tabLst/>
                      </a:pPr>
                      <a:r>
                        <a:rPr sz="900" kern="0" spc="-40" dirty="0">
                          <a:solidFill>
                            <a:srgbClr val="000000">
                              <a:alpha val="100000"/>
                            </a:srgbClr>
                          </a:solidFill>
                          <a:latin typeface="SimSun"/>
                          <a:ea typeface="SimSun"/>
                          <a:cs typeface="SimSun"/>
                        </a:rPr>
                        <a:t>≥10</a:t>
                      </a:r>
                      <a:r>
                        <a:rPr sz="900" kern="0" spc="-160" dirty="0">
                          <a:solidFill>
                            <a:srgbClr val="000000">
                              <a:alpha val="100000"/>
                            </a:srgbClr>
                          </a:solidFill>
                          <a:latin typeface="SimSun"/>
                          <a:ea typeface="SimSun"/>
                          <a:cs typeface="SimSun"/>
                        </a:rPr>
                        <a:t> </a:t>
                      </a:r>
                      <a:r>
                        <a:rPr sz="900" kern="0" spc="-40" dirty="0">
                          <a:solidFill>
                            <a:srgbClr val="000000">
                              <a:alpha val="100000"/>
                            </a:srgbClr>
                          </a:solidFill>
                          <a:latin typeface="SimSun"/>
                          <a:ea typeface="SimSun"/>
                          <a:cs typeface="SimSun"/>
                        </a:rPr>
                        <a:t>级</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rowSpan="2">
                  <a:txBody>
                    <a:bodyPr/>
                    <a:lstStyle/>
                    <a:p>
                      <a:pPr algn="l" rtl="0" eaLnBrk="0">
                        <a:lnSpc>
                          <a:spcPct val="107000"/>
                        </a:lnSpc>
                        <a:tabLst/>
                      </a:pPr>
                      <a:endParaRPr lang="Arial" altLang="Arial" sz="900" dirty="0"/>
                    </a:p>
                    <a:p>
                      <a:pPr algn="l" rtl="0" eaLnBrk="0">
                        <a:lnSpc>
                          <a:spcPct val="7172"/>
                        </a:lnSpc>
                        <a:tabLst/>
                      </a:pPr>
                      <a:endParaRPr lang="Arial" altLang="Arial" sz="100" dirty="0"/>
                    </a:p>
                    <a:p>
                      <a:pPr marL="168910" algn="l" rtl="0" eaLnBrk="0">
                        <a:lnSpc>
                          <a:spcPct val="94000"/>
                        </a:lnSpc>
                        <a:tabLst/>
                      </a:pPr>
                      <a:r>
                        <a:rPr sz="900" kern="0" spc="-30" dirty="0">
                          <a:solidFill>
                            <a:srgbClr val="000000">
                              <a:alpha val="100000"/>
                            </a:srgbClr>
                          </a:solidFill>
                          <a:latin typeface="SimSun"/>
                          <a:ea typeface="SimSun"/>
                          <a:cs typeface="SimSun"/>
                        </a:rPr>
                        <a:t>≥25fps</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rowSpan="2">
                  <a:txBody>
                    <a:bodyPr/>
                    <a:lstStyle/>
                    <a:p>
                      <a:pPr algn="l" rtl="0" eaLnBrk="0">
                        <a:lnSpc>
                          <a:spcPct val="107000"/>
                        </a:lnSpc>
                        <a:tabLst/>
                      </a:pPr>
                      <a:endParaRPr lang="Arial" altLang="Arial" sz="900" dirty="0"/>
                    </a:p>
                    <a:p>
                      <a:pPr algn="l" rtl="0" eaLnBrk="0">
                        <a:lnSpc>
                          <a:spcPct val="6750"/>
                        </a:lnSpc>
                        <a:tabLst/>
                      </a:pPr>
                      <a:endParaRPr lang="Arial" altLang="Arial" sz="100" dirty="0"/>
                    </a:p>
                    <a:p>
                      <a:pPr marL="151129" algn="l" rtl="0" eaLnBrk="0">
                        <a:lnSpc>
                          <a:spcPts val="1121"/>
                        </a:lnSpc>
                        <a:tabLst/>
                      </a:pPr>
                      <a:r>
                        <a:rPr sz="900" kern="0" spc="-20" dirty="0">
                          <a:solidFill>
                            <a:srgbClr val="000000">
                              <a:alpha val="100000"/>
                            </a:srgbClr>
                          </a:solidFill>
                          <a:latin typeface="SimSun"/>
                          <a:ea typeface="SimSun"/>
                          <a:cs typeface="SimSun"/>
                        </a:rPr>
                        <a:t>≤400ms</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rowSpan="2">
                  <a:txBody>
                    <a:bodyPr/>
                    <a:lstStyle/>
                    <a:p>
                      <a:pPr algn="l" rtl="0" eaLnBrk="0">
                        <a:lnSpc>
                          <a:spcPct val="107000"/>
                        </a:lnSpc>
                        <a:tabLst/>
                      </a:pPr>
                      <a:endParaRPr lang="Arial" altLang="Arial" sz="900" dirty="0"/>
                    </a:p>
                    <a:p>
                      <a:pPr algn="l" rtl="0" eaLnBrk="0">
                        <a:lnSpc>
                          <a:spcPct val="6750"/>
                        </a:lnSpc>
                        <a:tabLst/>
                      </a:pPr>
                      <a:endParaRPr lang="Arial" altLang="Arial" sz="100" dirty="0"/>
                    </a:p>
                    <a:p>
                      <a:pPr marL="135254" algn="l" rtl="0" eaLnBrk="0">
                        <a:lnSpc>
                          <a:spcPts val="1121"/>
                        </a:lnSpc>
                        <a:tabLst/>
                      </a:pPr>
                      <a:r>
                        <a:rPr sz="900" kern="0" spc="-20" dirty="0">
                          <a:solidFill>
                            <a:srgbClr val="000000">
                              <a:alpha val="100000"/>
                            </a:srgbClr>
                          </a:solidFill>
                          <a:latin typeface="SimSun"/>
                          <a:ea typeface="SimSun"/>
                          <a:cs typeface="SimSun"/>
                        </a:rPr>
                        <a:t>≤250ms</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rowSpan="2">
                  <a:txBody>
                    <a:bodyPr/>
                    <a:lstStyle/>
                    <a:p>
                      <a:pPr algn="l" rtl="0" eaLnBrk="0">
                        <a:lnSpc>
                          <a:spcPct val="107000"/>
                        </a:lnSpc>
                        <a:tabLst/>
                      </a:pPr>
                      <a:endParaRPr lang="Arial" altLang="Arial" sz="900" dirty="0"/>
                    </a:p>
                    <a:p>
                      <a:pPr algn="l" rtl="0" eaLnBrk="0">
                        <a:lnSpc>
                          <a:spcPct val="6750"/>
                        </a:lnSpc>
                        <a:tabLst/>
                      </a:pPr>
                      <a:endParaRPr lang="Arial" altLang="Arial" sz="100" dirty="0"/>
                    </a:p>
                    <a:p>
                      <a:pPr marL="223520" algn="l" rtl="0" eaLnBrk="0">
                        <a:lnSpc>
                          <a:spcPts val="1121"/>
                        </a:lnSpc>
                        <a:tabLst/>
                      </a:pPr>
                      <a:r>
                        <a:rPr sz="900" kern="0" spc="-40" dirty="0">
                          <a:solidFill>
                            <a:srgbClr val="000000">
                              <a:alpha val="100000"/>
                            </a:srgbClr>
                          </a:solidFill>
                          <a:latin typeface="SimSun"/>
                          <a:ea typeface="SimSun"/>
                          <a:cs typeface="SimSun"/>
                        </a:rPr>
                        <a:t>≤1s</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7009">
                <a:tc>
                  <a:txBody>
                    <a:bodyPr/>
                    <a:lstStyle/>
                    <a:p>
                      <a:pPr algn="l" rtl="0" eaLnBrk="0">
                        <a:lnSpc>
                          <a:spcPct val="145000"/>
                        </a:lnSpc>
                        <a:tabLst/>
                      </a:pPr>
                      <a:endParaRPr lang="Arial" altLang="Arial" sz="200" dirty="0"/>
                    </a:p>
                    <a:p>
                      <a:pPr marL="76200" algn="l" rtl="0" eaLnBrk="0">
                        <a:lnSpc>
                          <a:spcPct val="96000"/>
                        </a:lnSpc>
                        <a:spcBef>
                          <a:spcPts val="1"/>
                        </a:spcBef>
                        <a:tabLst/>
                      </a:pPr>
                      <a:r>
                        <a:rPr sz="900" kern="0" spc="-20" dirty="0">
                          <a:solidFill>
                            <a:srgbClr val="000000">
                              <a:alpha val="100000"/>
                            </a:srgbClr>
                          </a:solidFill>
                          <a:latin typeface="SimSun"/>
                          <a:ea typeface="SimSun"/>
                          <a:cs typeface="SimSun"/>
                        </a:rPr>
                        <a:t>GA/T</a:t>
                      </a:r>
                      <a:r>
                        <a:rPr sz="900" kern="0" spc="150" dirty="0">
                          <a:solidFill>
                            <a:srgbClr val="000000">
                              <a:alpha val="100000"/>
                            </a:srgbClr>
                          </a:solidFill>
                          <a:latin typeface="SimSun"/>
                          <a:ea typeface="SimSun"/>
                          <a:cs typeface="SimSun"/>
                        </a:rPr>
                        <a:t> </a:t>
                      </a:r>
                      <a:r>
                        <a:rPr sz="900" kern="0" spc="-20" dirty="0">
                          <a:solidFill>
                            <a:srgbClr val="000000">
                              <a:alpha val="100000"/>
                            </a:srgbClr>
                          </a:solidFill>
                          <a:latin typeface="SimSun"/>
                          <a:ea typeface="SimSun"/>
                          <a:cs typeface="SimSun"/>
                        </a:rPr>
                        <a:t>1127-2013</a:t>
                      </a:r>
                      <a:r>
                        <a:rPr sz="900" kern="0" spc="-110" dirty="0">
                          <a:solidFill>
                            <a:srgbClr val="000000">
                              <a:alpha val="100000"/>
                            </a:srgbClr>
                          </a:solidFill>
                          <a:latin typeface="SimSun"/>
                          <a:ea typeface="SimSun"/>
                          <a:cs typeface="SimSun"/>
                        </a:rPr>
                        <a:t> </a:t>
                      </a:r>
                      <a:r>
                        <a:rPr sz="900" kern="0" spc="-20" dirty="0">
                          <a:solidFill>
                            <a:srgbClr val="000000">
                              <a:alpha val="100000"/>
                            </a:srgbClr>
                          </a:solidFill>
                          <a:latin typeface="SimSun"/>
                          <a:ea typeface="SimSun"/>
                          <a:cs typeface="SimSun"/>
                        </a:rPr>
                        <a:t>中</a:t>
                      </a:r>
                      <a:r>
                        <a:rPr sz="900" kern="0" spc="-210" dirty="0">
                          <a:solidFill>
                            <a:srgbClr val="000000">
                              <a:alpha val="100000"/>
                            </a:srgbClr>
                          </a:solidFill>
                          <a:latin typeface="SimSun"/>
                          <a:ea typeface="SimSun"/>
                          <a:cs typeface="SimSun"/>
                        </a:rPr>
                        <a:t> </a:t>
                      </a:r>
                      <a:r>
                        <a:rPr sz="900" kern="0" spc="-20" dirty="0">
                          <a:solidFill>
                            <a:srgbClr val="000000">
                              <a:alpha val="100000"/>
                            </a:srgbClr>
                          </a:solidFill>
                          <a:latin typeface="SimSun"/>
                          <a:ea typeface="SimSun"/>
                          <a:cs typeface="SimSun"/>
                        </a:rPr>
                        <a:t>4.1.2</a:t>
                      </a:r>
                      <a:r>
                        <a:rPr sz="900" kern="0" spc="-120" dirty="0">
                          <a:solidFill>
                            <a:srgbClr val="000000">
                              <a:alpha val="100000"/>
                            </a:srgbClr>
                          </a:solidFill>
                          <a:latin typeface="SimSun"/>
                          <a:ea typeface="SimSun"/>
                          <a:cs typeface="SimSun"/>
                        </a:rPr>
                        <a:t> </a:t>
                      </a:r>
                      <a:r>
                        <a:rPr sz="900" kern="0" spc="-20" dirty="0">
                          <a:solidFill>
                            <a:srgbClr val="000000">
                              <a:alpha val="100000"/>
                            </a:srgbClr>
                          </a:solidFill>
                          <a:latin typeface="SimSun"/>
                          <a:ea typeface="SimSun"/>
                          <a:cs typeface="SimSun"/>
                        </a:rPr>
                        <a:t>的</a:t>
                      </a:r>
                      <a:r>
                        <a:rPr sz="900" kern="0" spc="-210" dirty="0">
                          <a:solidFill>
                            <a:srgbClr val="000000">
                              <a:alpha val="100000"/>
                            </a:srgbClr>
                          </a:solidFill>
                          <a:latin typeface="SimSun"/>
                          <a:ea typeface="SimSun"/>
                          <a:cs typeface="SimSun"/>
                        </a:rPr>
                        <a:t> </a:t>
                      </a:r>
                      <a:r>
                        <a:rPr sz="900" kern="0" spc="-20" dirty="0">
                          <a:solidFill>
                            <a:srgbClr val="000000">
                              <a:alpha val="100000"/>
                            </a:srgbClr>
                          </a:solidFill>
                          <a:latin typeface="SimSun"/>
                          <a:ea typeface="SimSun"/>
                          <a:cs typeface="SimSun"/>
                        </a:rPr>
                        <a:t>C</a:t>
                      </a:r>
                      <a:r>
                        <a:rPr sz="900" kern="0" spc="-190" dirty="0">
                          <a:solidFill>
                            <a:srgbClr val="000000">
                              <a:alpha val="100000"/>
                            </a:srgbClr>
                          </a:solidFill>
                          <a:latin typeface="SimSun"/>
                          <a:ea typeface="SimSun"/>
                          <a:cs typeface="SimSun"/>
                        </a:rPr>
                        <a:t> </a:t>
                      </a:r>
                      <a:r>
                        <a:rPr sz="900" kern="0" spc="-20" dirty="0">
                          <a:solidFill>
                            <a:srgbClr val="000000">
                              <a:alpha val="100000"/>
                            </a:srgbClr>
                          </a:solidFill>
                          <a:latin typeface="SimSun"/>
                          <a:ea typeface="SimSun"/>
                          <a:cs typeface="SimSun"/>
                        </a:rPr>
                        <a:t>类</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4000"/>
                        </a:lnSpc>
                        <a:tabLst/>
                      </a:pPr>
                      <a:endParaRPr lang="Arial" altLang="Arial" sz="200" dirty="0"/>
                    </a:p>
                    <a:p>
                      <a:pPr marL="136525" algn="l" rtl="0" eaLnBrk="0">
                        <a:lnSpc>
                          <a:spcPts val="1128"/>
                        </a:lnSpc>
                        <a:tabLst/>
                      </a:pPr>
                      <a:r>
                        <a:rPr sz="900" kern="0" spc="-20" dirty="0">
                          <a:solidFill>
                            <a:srgbClr val="000000">
                              <a:alpha val="100000"/>
                            </a:srgbClr>
                          </a:solidFill>
                          <a:latin typeface="SimSun"/>
                          <a:ea typeface="SimSun"/>
                          <a:cs typeface="SimSun"/>
                        </a:rPr>
                        <a:t>≥800TVL</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bl>
          </a:graphicData>
        </a:graphic>
      </p:graphicFrame>
      <p:sp>
        <p:nvSpPr>
          <p:cNvPr id="102" name="textbox 102"/>
          <p:cNvSpPr/>
          <p:nvPr/>
        </p:nvSpPr>
        <p:spPr>
          <a:xfrm>
            <a:off x="2980286" y="902789"/>
            <a:ext cx="3872229" cy="342265"/>
          </a:xfrm>
          <a:prstGeom prst="rect">
            <a:avLst/>
          </a:prstGeom>
        </p:spPr>
        <p:txBody>
          <a:bodyPr vert="horz" wrap="square" lIns="0" tIns="0" rIns="0" bIns="0"/>
          <a:lstStyle/>
          <a:p>
            <a:pPr algn="l" rtl="0" eaLnBrk="0">
              <a:lnSpc>
                <a:spcPct val="79785"/>
              </a:lnSpc>
              <a:tabLst/>
            </a:pPr>
            <a:endParaRPr lang="Arial" altLang="Arial" sz="100" dirty="0"/>
          </a:p>
          <a:p>
            <a:pPr algn="r" rtl="0" eaLnBrk="0">
              <a:lnSpc>
                <a:spcPct val="99000"/>
              </a:lnSpc>
              <a:tabLst/>
            </a:pPr>
            <a:r>
              <a:rPr sz="900" kern="0" spc="0" dirty="0">
                <a:solidFill>
                  <a:srgbClr val="000000">
                    <a:alpha val="100000"/>
                  </a:srgbClr>
                </a:solidFill>
                <a:latin typeface="SimSun"/>
                <a:ea typeface="SimSun"/>
                <a:cs typeface="SimSun"/>
              </a:rPr>
              <a:t>DB31/T 329.9-2</a:t>
            </a:r>
            <a:r>
              <a:rPr sz="900" kern="0" spc="-10" dirty="0">
                <a:solidFill>
                  <a:srgbClr val="000000">
                    <a:alpha val="100000"/>
                  </a:srgbClr>
                </a:solidFill>
                <a:latin typeface="SimSun"/>
                <a:ea typeface="SimSun"/>
                <a:cs typeface="SimSun"/>
              </a:rPr>
              <a:t>018</a:t>
            </a:r>
            <a:endParaRPr lang="SimSun" altLang="SimSun" sz="900" dirty="0"/>
          </a:p>
          <a:p>
            <a:pPr marL="12700" algn="l" rtl="0" eaLnBrk="0">
              <a:lnSpc>
                <a:spcPct val="100000"/>
              </a:lnSpc>
              <a:spcBef>
                <a:spcPts val="230"/>
              </a:spcBef>
              <a:tabLst/>
            </a:pPr>
            <a:r>
              <a:rPr sz="1000" kern="0" spc="40" dirty="0">
                <a:solidFill>
                  <a:srgbClr val="000000">
                    <a:alpha val="100000"/>
                  </a:srgbClr>
                </a:solidFill>
                <a:latin typeface="SimHei"/>
                <a:ea typeface="SimHei"/>
                <a:cs typeface="SimHei"/>
              </a:rPr>
              <a:t>表</a:t>
            </a:r>
            <a:r>
              <a:rPr sz="1000" kern="0" spc="-220" dirty="0">
                <a:solidFill>
                  <a:srgbClr val="000000">
                    <a:alpha val="100000"/>
                  </a:srgbClr>
                </a:solidFill>
                <a:latin typeface="SimHei"/>
                <a:ea typeface="SimHei"/>
                <a:cs typeface="SimHei"/>
              </a:rPr>
              <a:t> </a:t>
            </a:r>
            <a:r>
              <a:rPr sz="1000" kern="0" spc="40" dirty="0">
                <a:solidFill>
                  <a:srgbClr val="000000">
                    <a:alpha val="100000"/>
                  </a:srgbClr>
                </a:solidFill>
                <a:latin typeface="SimHei"/>
                <a:ea typeface="SimHei"/>
                <a:cs typeface="SimHei"/>
              </a:rPr>
              <a:t>5</a:t>
            </a:r>
            <a:r>
              <a:rPr sz="1000" kern="0" spc="40" dirty="0">
                <a:solidFill>
                  <a:srgbClr val="000000">
                    <a:alpha val="100000"/>
                  </a:srgbClr>
                </a:solidFill>
                <a:latin typeface="SimHei"/>
                <a:ea typeface="SimHei"/>
                <a:cs typeface="SimHei"/>
              </a:rPr>
              <a:t> </a:t>
            </a:r>
            <a:r>
              <a:rPr sz="1000" kern="0" spc="40" dirty="0">
                <a:solidFill>
                  <a:srgbClr val="000000">
                    <a:alpha val="100000"/>
                  </a:srgbClr>
                </a:solidFill>
                <a:latin typeface="SimHei"/>
                <a:ea typeface="SimHei"/>
                <a:cs typeface="SimHei"/>
              </a:rPr>
              <a:t>摄像机监视图像基本要求</a:t>
            </a:r>
            <a:endParaRPr lang="SimHei" altLang="SimHei" sz="1000" dirty="0"/>
          </a:p>
        </p:txBody>
      </p:sp>
      <p:sp>
        <p:nvSpPr>
          <p:cNvPr id="104" name="textbox 104"/>
          <p:cNvSpPr/>
          <p:nvPr/>
        </p:nvSpPr>
        <p:spPr>
          <a:xfrm>
            <a:off x="6640383" y="9857674"/>
            <a:ext cx="78739" cy="131445"/>
          </a:xfrm>
          <a:prstGeom prst="rect">
            <a:avLst/>
          </a:prstGeom>
        </p:spPr>
        <p:txBody>
          <a:bodyPr vert="horz" wrap="square" lIns="0" tIns="0" rIns="0" bIns="0"/>
          <a:lstStyle/>
          <a:p>
            <a:pPr algn="l" rtl="0" eaLnBrk="0">
              <a:lnSpc>
                <a:spcPct val="83776"/>
              </a:lnSpc>
              <a:tabLst/>
            </a:pPr>
            <a:endParaRPr lang="Arial" altLang="Arial" sz="100" dirty="0"/>
          </a:p>
          <a:p>
            <a:pPr marL="12700" algn="l" rtl="0" eaLnBrk="0">
              <a:lnSpc>
                <a:spcPct val="77000"/>
              </a:lnSpc>
              <a:tabLst/>
            </a:pPr>
            <a:r>
              <a:rPr sz="900" kern="0" spc="-10" dirty="0">
                <a:solidFill>
                  <a:srgbClr val="000000">
                    <a:alpha val="100000"/>
                  </a:srgbClr>
                </a:solidFill>
                <a:latin typeface="Times New Roman"/>
                <a:ea typeface="Times New Roman"/>
                <a:cs typeface="Times New Roman"/>
              </a:rPr>
              <a:t>9</a:t>
            </a:r>
            <a:endParaRPr lang="Times New Roman" altLang="Times New Roman" sz="9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textbox 106"/>
          <p:cNvSpPr/>
          <p:nvPr/>
        </p:nvSpPr>
        <p:spPr>
          <a:xfrm>
            <a:off x="888069" y="902789"/>
            <a:ext cx="6002020" cy="8861425"/>
          </a:xfrm>
          <a:prstGeom prst="rect">
            <a:avLst/>
          </a:prstGeom>
        </p:spPr>
        <p:txBody>
          <a:bodyPr vert="horz" wrap="square" lIns="0" tIns="0" rIns="0" bIns="0"/>
          <a:lstStyle/>
          <a:p>
            <a:pPr algn="l" rtl="0" eaLnBrk="0">
              <a:lnSpc>
                <a:spcPct val="79785"/>
              </a:lnSpc>
              <a:tabLst/>
            </a:pPr>
            <a:endParaRPr lang="Arial" altLang="Arial" sz="100" dirty="0"/>
          </a:p>
          <a:p>
            <a:pPr marL="13334" algn="l" rtl="0" eaLnBrk="0">
              <a:lnSpc>
                <a:spcPct val="99000"/>
              </a:lnSpc>
              <a:tabLst/>
            </a:pPr>
            <a:r>
              <a:rPr sz="900" kern="0" spc="0" dirty="0">
                <a:solidFill>
                  <a:srgbClr val="000000">
                    <a:alpha val="100000"/>
                  </a:srgbClr>
                </a:solidFill>
                <a:latin typeface="SimSun"/>
                <a:ea typeface="SimSun"/>
                <a:cs typeface="SimSun"/>
              </a:rPr>
              <a:t>DB31/T 329.9-2</a:t>
            </a:r>
            <a:r>
              <a:rPr sz="900" kern="0" spc="-10" dirty="0">
                <a:solidFill>
                  <a:srgbClr val="000000">
                    <a:alpha val="100000"/>
                  </a:srgbClr>
                </a:solidFill>
                <a:latin typeface="SimSun"/>
                <a:ea typeface="SimSun"/>
                <a:cs typeface="SimSun"/>
              </a:rPr>
              <a:t>018</a:t>
            </a:r>
            <a:endParaRPr lang="SimSun" altLang="SimSun" sz="900" dirty="0"/>
          </a:p>
          <a:p>
            <a:pPr marL="283209" algn="l" rtl="0" eaLnBrk="0">
              <a:lnSpc>
                <a:spcPct val="100000"/>
              </a:lnSpc>
              <a:spcBef>
                <a:spcPts val="226"/>
              </a:spcBef>
              <a:tabLst/>
            </a:pPr>
            <a:r>
              <a:rPr sz="1000" kern="0" spc="-20" dirty="0">
                <a:solidFill>
                  <a:srgbClr val="000000">
                    <a:alpha val="100000"/>
                  </a:srgbClr>
                </a:solidFill>
                <a:latin typeface="SimSun"/>
                <a:ea typeface="SimSun"/>
                <a:cs typeface="SimSun"/>
              </a:rPr>
              <a:t>b) 系统应保持</a:t>
            </a:r>
            <a:r>
              <a:rPr sz="1000" kern="0" spc="-16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24h</a:t>
            </a:r>
            <a:r>
              <a:rPr sz="1000" kern="0" spc="-19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开启状态；</a:t>
            </a:r>
            <a:endParaRPr lang="SimSun" altLang="SimSun" sz="1000" dirty="0"/>
          </a:p>
          <a:p>
            <a:pPr marL="287654" algn="l" rtl="0" eaLnBrk="0">
              <a:lnSpc>
                <a:spcPct val="100000"/>
              </a:lnSpc>
              <a:spcBef>
                <a:spcPts val="356"/>
              </a:spcBef>
              <a:tabLst/>
            </a:pPr>
            <a:r>
              <a:rPr sz="1000" kern="0" spc="10" dirty="0">
                <a:solidFill>
                  <a:srgbClr val="000000">
                    <a:alpha val="100000"/>
                  </a:srgbClr>
                </a:solidFill>
                <a:latin typeface="SimSun"/>
                <a:ea typeface="SimSun"/>
                <a:cs typeface="SimSun"/>
              </a:rPr>
              <a:t>c) 系统应有备用电源，</a:t>
            </a:r>
            <a:r>
              <a:rPr sz="1000" kern="0" spc="34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应能保证在市电断电后系统供电时间不少于</a:t>
            </a:r>
            <a:r>
              <a:rPr sz="1000" kern="0" spc="-12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1h。</a:t>
            </a:r>
            <a:endParaRPr lang="SimSun" altLang="SimSun" sz="1000" dirty="0"/>
          </a:p>
          <a:p>
            <a:pPr marL="12700" algn="l" rtl="0" eaLnBrk="0">
              <a:lnSpc>
                <a:spcPct val="100000"/>
              </a:lnSpc>
              <a:spcBef>
                <a:spcPts val="364"/>
              </a:spcBef>
              <a:tabLst/>
            </a:pPr>
            <a:r>
              <a:rPr sz="1000" kern="0" spc="30" dirty="0">
                <a:solidFill>
                  <a:srgbClr val="000000">
                    <a:alpha val="100000"/>
                  </a:srgbClr>
                </a:solidFill>
                <a:latin typeface="SimHei"/>
                <a:ea typeface="SimHei"/>
                <a:cs typeface="SimHei"/>
              </a:rPr>
              <a:t>4.2.9</a:t>
            </a:r>
            <a:r>
              <a:rPr sz="1000" kern="0" spc="470" dirty="0">
                <a:solidFill>
                  <a:srgbClr val="000000">
                    <a:alpha val="100000"/>
                  </a:srgbClr>
                </a:solidFill>
                <a:latin typeface="SimHei"/>
                <a:ea typeface="SimHei"/>
                <a:cs typeface="SimHei"/>
              </a:rPr>
              <a:t> </a:t>
            </a:r>
            <a:r>
              <a:rPr sz="1000" kern="0" spc="30" dirty="0">
                <a:solidFill>
                  <a:srgbClr val="000000">
                    <a:alpha val="100000"/>
                  </a:srgbClr>
                </a:solidFill>
                <a:latin typeface="SimSun"/>
                <a:ea typeface="SimSun"/>
                <a:cs typeface="SimSun"/>
              </a:rPr>
              <a:t>系统应配置统一时钟</a:t>
            </a:r>
            <a:r>
              <a:rPr sz="1000" kern="0" spc="20" dirty="0">
                <a:solidFill>
                  <a:srgbClr val="000000">
                    <a:alpha val="100000"/>
                  </a:srgbClr>
                </a:solidFill>
                <a:latin typeface="SimSun"/>
                <a:ea typeface="SimSun"/>
                <a:cs typeface="SimSun"/>
              </a:rPr>
              <a:t>源对所有系统设备进行自动校时和时钟同步。</a:t>
            </a:r>
            <a:endParaRPr lang="SimSun" altLang="SimSun" sz="1000" dirty="0"/>
          </a:p>
          <a:p>
            <a:pPr marL="15875" indent="-3175" algn="l" rtl="0" eaLnBrk="0">
              <a:lnSpc>
                <a:spcPct val="120000"/>
              </a:lnSpc>
              <a:spcBef>
                <a:spcPts val="360"/>
              </a:spcBef>
              <a:tabLst/>
            </a:pPr>
            <a:r>
              <a:rPr sz="1000" kern="0" spc="50" dirty="0">
                <a:solidFill>
                  <a:srgbClr val="000000">
                    <a:alpha val="100000"/>
                  </a:srgbClr>
                </a:solidFill>
                <a:latin typeface="SimHei"/>
                <a:ea typeface="SimHei"/>
                <a:cs typeface="SimHei"/>
              </a:rPr>
              <a:t>4.2.10</a:t>
            </a:r>
            <a:r>
              <a:rPr sz="1000" kern="0" spc="50" dirty="0">
                <a:solidFill>
                  <a:srgbClr val="000000">
                    <a:alpha val="100000"/>
                  </a:srgbClr>
                </a:solidFill>
                <a:latin typeface="SimHei"/>
                <a:ea typeface="SimHei"/>
                <a:cs typeface="SimHei"/>
              </a:rPr>
              <a:t> </a:t>
            </a:r>
            <a:r>
              <a:rPr sz="1000" kern="0" spc="50" dirty="0">
                <a:solidFill>
                  <a:srgbClr val="000000">
                    <a:alpha val="100000"/>
                  </a:srgbClr>
                </a:solidFill>
                <a:latin typeface="SimSun"/>
                <a:ea typeface="SimSun"/>
                <a:cs typeface="SimSun"/>
              </a:rPr>
              <a:t>系统宜采用智能化视频分析处理技术，实现运动</a:t>
            </a:r>
            <a:r>
              <a:rPr sz="1000" kern="0" spc="40" dirty="0">
                <a:solidFill>
                  <a:srgbClr val="000000">
                    <a:alpha val="100000"/>
                  </a:srgbClr>
                </a:solidFill>
                <a:latin typeface="SimSun"/>
                <a:ea typeface="SimSun"/>
                <a:cs typeface="SimSun"/>
              </a:rPr>
              <a:t>目标检测、遗留物检测、物体移除检测、绊线 </a:t>
            </a:r>
            <a:r>
              <a:rPr sz="1000" kern="0" spc="40" dirty="0">
                <a:solidFill>
                  <a:srgbClr val="000000">
                    <a:alpha val="100000"/>
                  </a:srgbClr>
                </a:solidFill>
                <a:latin typeface="SimSun"/>
                <a:ea typeface="SimSun"/>
                <a:cs typeface="SimSun"/>
              </a:rPr>
              <a:t>检测、入侵检测、逆行检测、徘徊检测、流量统计、密度检测、目标分类以</a:t>
            </a:r>
            <a:r>
              <a:rPr sz="1000" kern="0" spc="30" dirty="0">
                <a:solidFill>
                  <a:srgbClr val="000000">
                    <a:alpha val="100000"/>
                  </a:srgbClr>
                </a:solidFill>
                <a:latin typeface="SimSun"/>
                <a:ea typeface="SimSun"/>
                <a:cs typeface="SimSun"/>
              </a:rPr>
              <a:t>及声音检测、报警联动等一 </a:t>
            </a:r>
            <a:r>
              <a:rPr sz="1000" kern="0" spc="40" dirty="0">
                <a:solidFill>
                  <a:srgbClr val="000000">
                    <a:alpha val="100000"/>
                  </a:srgbClr>
                </a:solidFill>
                <a:latin typeface="SimSun"/>
                <a:ea typeface="SimSun"/>
                <a:cs typeface="SimSun"/>
              </a:rPr>
              <a:t>种或多种实时智能分析功能及应用，其技术要求应符合</a:t>
            </a:r>
            <a:r>
              <a:rPr sz="1000" kern="0" spc="-22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GB</a:t>
            </a:r>
            <a:r>
              <a:rPr sz="1000" kern="0" spc="30" dirty="0">
                <a:solidFill>
                  <a:srgbClr val="000000">
                    <a:alpha val="100000"/>
                  </a:srgbClr>
                </a:solidFill>
                <a:latin typeface="SimSun"/>
                <a:ea typeface="SimSun"/>
                <a:cs typeface="SimSun"/>
              </a:rPr>
              <a:t>/T 30147</a:t>
            </a:r>
            <a:r>
              <a:rPr sz="1000" kern="0" spc="-12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的有关规定。</a:t>
            </a:r>
            <a:endParaRPr lang="SimSun" altLang="SimSun" sz="1000" dirty="0"/>
          </a:p>
          <a:p>
            <a:pPr marL="15875" indent="-3810" algn="l" rtl="0" eaLnBrk="0">
              <a:lnSpc>
                <a:spcPct val="120000"/>
              </a:lnSpc>
              <a:spcBef>
                <a:spcPts val="360"/>
              </a:spcBef>
              <a:tabLst/>
            </a:pPr>
            <a:r>
              <a:rPr sz="1000" kern="0" spc="50" dirty="0">
                <a:solidFill>
                  <a:srgbClr val="000000">
                    <a:alpha val="100000"/>
                  </a:srgbClr>
                </a:solidFill>
                <a:latin typeface="SimHei"/>
                <a:ea typeface="SimHei"/>
                <a:cs typeface="SimHei"/>
              </a:rPr>
              <a:t>4.2.11</a:t>
            </a:r>
            <a:r>
              <a:rPr sz="1000" kern="0" spc="50" dirty="0">
                <a:solidFill>
                  <a:srgbClr val="000000">
                    <a:alpha val="100000"/>
                  </a:srgbClr>
                </a:solidFill>
                <a:latin typeface="SimHei"/>
                <a:ea typeface="SimHei"/>
                <a:cs typeface="SimHei"/>
              </a:rPr>
              <a:t> </a:t>
            </a:r>
            <a:r>
              <a:rPr sz="1000" kern="0" spc="50" dirty="0">
                <a:solidFill>
                  <a:srgbClr val="000000">
                    <a:alpha val="100000"/>
                  </a:srgbClr>
                </a:solidFill>
                <a:latin typeface="SimSun"/>
                <a:ea typeface="SimSun"/>
                <a:cs typeface="SimSun"/>
              </a:rPr>
              <a:t>人行出入口摄像机应采用智能化视频分析处理技</a:t>
            </a:r>
            <a:r>
              <a:rPr sz="1000" kern="0" spc="40" dirty="0">
                <a:solidFill>
                  <a:srgbClr val="000000">
                    <a:alpha val="100000"/>
                  </a:srgbClr>
                </a:solidFill>
                <a:latin typeface="SimSun"/>
                <a:ea typeface="SimSun"/>
                <a:cs typeface="SimSun"/>
              </a:rPr>
              <a:t>术，实现对出入人员的人脸数据采集、智能分</a:t>
            </a:r>
            <a:r>
              <a:rPr sz="1000" kern="0" spc="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析应用，</a:t>
            </a:r>
            <a:r>
              <a:rPr sz="1000" kern="0" spc="22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提供联网集中数据服务、与上级部门系统交互等功能</a:t>
            </a:r>
            <a:r>
              <a:rPr sz="1000" kern="0" spc="0" dirty="0">
                <a:solidFill>
                  <a:srgbClr val="000000">
                    <a:alpha val="100000"/>
                  </a:srgbClr>
                </a:solidFill>
                <a:latin typeface="SimSun"/>
                <a:ea typeface="SimSun"/>
                <a:cs typeface="SimSun"/>
              </a:rPr>
              <a:t>。</a:t>
            </a:r>
            <a:r>
              <a:rPr sz="1000" kern="0" spc="24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图片数据资料保存时间应不少于</a:t>
            </a:r>
            <a:r>
              <a:rPr sz="1000" kern="0" spc="-12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180d， </a:t>
            </a:r>
            <a:r>
              <a:rPr sz="1000" kern="0" spc="40" dirty="0">
                <a:solidFill>
                  <a:srgbClr val="000000">
                    <a:alpha val="100000"/>
                  </a:srgbClr>
                </a:solidFill>
                <a:latin typeface="SimSun"/>
                <a:ea typeface="SimSun"/>
                <a:cs typeface="SimSun"/>
              </a:rPr>
              <a:t>其他数据资料保存时间应不</a:t>
            </a:r>
            <a:r>
              <a:rPr sz="1000" kern="0" spc="30" dirty="0">
                <a:solidFill>
                  <a:srgbClr val="000000">
                    <a:alpha val="100000"/>
                  </a:srgbClr>
                </a:solidFill>
                <a:latin typeface="SimSun"/>
                <a:ea typeface="SimSun"/>
                <a:cs typeface="SimSun"/>
              </a:rPr>
              <a:t>少于</a:t>
            </a:r>
            <a:r>
              <a:rPr sz="1000" kern="0" spc="-19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360d。</a:t>
            </a:r>
            <a:endParaRPr lang="SimSun" altLang="SimSun" sz="1000" dirty="0"/>
          </a:p>
          <a:p>
            <a:pPr marL="15875" indent="-3175" algn="l" rtl="0" eaLnBrk="0">
              <a:lnSpc>
                <a:spcPct val="115000"/>
              </a:lnSpc>
              <a:spcBef>
                <a:spcPts val="356"/>
              </a:spcBef>
              <a:tabLst/>
            </a:pPr>
            <a:r>
              <a:rPr sz="1000" kern="0" spc="10" dirty="0">
                <a:solidFill>
                  <a:srgbClr val="000000">
                    <a:alpha val="100000"/>
                  </a:srgbClr>
                </a:solidFill>
                <a:latin typeface="SimHei"/>
                <a:ea typeface="SimHei"/>
                <a:cs typeface="SimHei"/>
              </a:rPr>
              <a:t>4.2.12</a:t>
            </a:r>
            <a:r>
              <a:rPr sz="1000" kern="0" spc="10" dirty="0">
                <a:solidFill>
                  <a:srgbClr val="000000">
                    <a:alpha val="100000"/>
                  </a:srgbClr>
                </a:solidFill>
                <a:latin typeface="SimHei"/>
                <a:ea typeface="SimHei"/>
                <a:cs typeface="SimHei"/>
              </a:rPr>
              <a:t> </a:t>
            </a:r>
            <a:r>
              <a:rPr sz="1000" kern="0" spc="10" dirty="0">
                <a:solidFill>
                  <a:srgbClr val="000000">
                    <a:alpha val="100000"/>
                  </a:srgbClr>
                </a:solidFill>
                <a:latin typeface="SimSun"/>
                <a:ea typeface="SimSun"/>
                <a:cs typeface="SimSun"/>
              </a:rPr>
              <a:t>网络型数字视频安防监控系统， 应采用数据结构独立的专用网络（允许采用</a:t>
            </a:r>
            <a:r>
              <a:rPr sz="1000" kern="0" spc="-10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VLAN</a:t>
            </a:r>
            <a:r>
              <a:rPr sz="1000" kern="0" spc="-11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的独</a:t>
            </a:r>
            <a:r>
              <a:rPr sz="1000" kern="0" spc="0" dirty="0">
                <a:solidFill>
                  <a:srgbClr val="000000">
                    <a:alpha val="100000"/>
                  </a:srgbClr>
                </a:solidFill>
                <a:latin typeface="SimSun"/>
                <a:ea typeface="SimSun"/>
                <a:cs typeface="SimSun"/>
              </a:rPr>
              <a:t>立网段</a:t>
            </a:r>
            <a:r>
              <a:rPr sz="1000" kern="0" spc="-40" dirty="0">
                <a:solidFill>
                  <a:srgbClr val="000000">
                    <a:alpha val="100000"/>
                  </a:srgbClr>
                </a:solidFill>
                <a:latin typeface="SimSun"/>
                <a:ea typeface="SimSun"/>
                <a:cs typeface="SimSun"/>
              </a:rPr>
              <a:t>），</a:t>
            </a:r>
            <a:r>
              <a:rPr sz="1000" kern="0" spc="0" dirty="0">
                <a:solidFill>
                  <a:srgbClr val="000000">
                    <a:alpha val="100000"/>
                  </a:srgbClr>
                </a:solidFill>
                <a:latin typeface="SimSun"/>
                <a:ea typeface="SimSun"/>
                <a:cs typeface="SimSun"/>
              </a:rPr>
              <a:t> </a:t>
            </a:r>
            <a:r>
              <a:rPr sz="1000" kern="0" spc="50" dirty="0">
                <a:solidFill>
                  <a:srgbClr val="000000">
                    <a:alpha val="100000"/>
                  </a:srgbClr>
                </a:solidFill>
                <a:latin typeface="SimSun"/>
                <a:ea typeface="SimSun"/>
                <a:cs typeface="SimSun"/>
              </a:rPr>
              <a:t>应对系统中所有接入设备的网络端口予以管</a:t>
            </a:r>
            <a:r>
              <a:rPr sz="1000" kern="0" spc="40" dirty="0">
                <a:solidFill>
                  <a:srgbClr val="000000">
                    <a:alpha val="100000"/>
                  </a:srgbClr>
                </a:solidFill>
                <a:latin typeface="SimSun"/>
                <a:ea typeface="SimSun"/>
                <a:cs typeface="SimSun"/>
              </a:rPr>
              <a:t>理和绑定，单层设备之间的传输距离应不大于</a:t>
            </a:r>
            <a:r>
              <a:rPr sz="1000" kern="0" spc="-18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75m。</a:t>
            </a:r>
            <a:endParaRPr lang="SimSun" altLang="SimSun" sz="1000" dirty="0"/>
          </a:p>
          <a:p>
            <a:pPr marL="15875" indent="-3810" algn="l" rtl="0" eaLnBrk="0">
              <a:lnSpc>
                <a:spcPct val="122000"/>
              </a:lnSpc>
              <a:spcBef>
                <a:spcPts val="385"/>
              </a:spcBef>
              <a:tabLst/>
            </a:pPr>
            <a:r>
              <a:rPr sz="1000" kern="0" spc="50" dirty="0">
                <a:solidFill>
                  <a:srgbClr val="000000">
                    <a:alpha val="100000"/>
                  </a:srgbClr>
                </a:solidFill>
                <a:latin typeface="SimHei"/>
                <a:ea typeface="SimHei"/>
                <a:cs typeface="SimHei"/>
              </a:rPr>
              <a:t>4.2.13</a:t>
            </a:r>
            <a:r>
              <a:rPr sz="1000" kern="0" spc="-80" dirty="0">
                <a:solidFill>
                  <a:srgbClr val="000000">
                    <a:alpha val="100000"/>
                  </a:srgbClr>
                </a:solidFill>
                <a:latin typeface="SimHei"/>
                <a:ea typeface="SimHei"/>
                <a:cs typeface="SimHei"/>
              </a:rPr>
              <a:t> </a:t>
            </a:r>
            <a:r>
              <a:rPr sz="1000" kern="0" spc="50" dirty="0">
                <a:solidFill>
                  <a:srgbClr val="000000">
                    <a:alpha val="100000"/>
                  </a:srgbClr>
                </a:solidFill>
                <a:latin typeface="SimSun"/>
                <a:ea typeface="SimSun"/>
                <a:cs typeface="SimSun"/>
              </a:rPr>
              <a:t>应具有视频安防监控数据导出防泄密</a:t>
            </a:r>
            <a:r>
              <a:rPr sz="1000" kern="0" spc="40" dirty="0">
                <a:solidFill>
                  <a:srgbClr val="000000">
                    <a:alpha val="100000"/>
                  </a:srgbClr>
                </a:solidFill>
                <a:latin typeface="SimSun"/>
                <a:ea typeface="SimSun"/>
                <a:cs typeface="SimSun"/>
              </a:rPr>
              <a:t>功能，对数字录像设备的</a:t>
            </a:r>
            <a:r>
              <a:rPr sz="1000" kern="0" spc="-13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USB</a:t>
            </a:r>
            <a:r>
              <a:rPr sz="1000" kern="0" spc="-11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端口采用可通过出入口控制 </a:t>
            </a:r>
            <a:r>
              <a:rPr sz="1000" kern="0" spc="30" dirty="0">
                <a:solidFill>
                  <a:srgbClr val="000000">
                    <a:alpha val="100000"/>
                  </a:srgbClr>
                </a:solidFill>
                <a:latin typeface="SimSun"/>
                <a:ea typeface="SimSun"/>
                <a:cs typeface="SimSun"/>
              </a:rPr>
              <a:t>系统授权刷卡认证的防泄密</a:t>
            </a:r>
            <a:r>
              <a:rPr sz="1000" kern="0" spc="-23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USB</a:t>
            </a:r>
            <a:r>
              <a:rPr sz="1000" kern="0" spc="-13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防插</a:t>
            </a:r>
            <a:r>
              <a:rPr sz="1000" kern="0" spc="20" dirty="0">
                <a:solidFill>
                  <a:srgbClr val="000000">
                    <a:alpha val="100000"/>
                  </a:srgbClr>
                </a:solidFill>
                <a:latin typeface="SimSun"/>
                <a:ea typeface="SimSun"/>
                <a:cs typeface="SimSun"/>
              </a:rPr>
              <a:t>拔设备予以绑定管理， 并应将</a:t>
            </a:r>
            <a:r>
              <a:rPr sz="1000" kern="0" spc="-23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USB</a:t>
            </a:r>
            <a:r>
              <a:rPr sz="1000" kern="0" spc="-20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插拔报警传送至“本市技防工程 </a:t>
            </a:r>
            <a:r>
              <a:rPr sz="1000" kern="0" spc="30" dirty="0">
                <a:solidFill>
                  <a:srgbClr val="000000">
                    <a:alpha val="100000"/>
                  </a:srgbClr>
                </a:solidFill>
                <a:latin typeface="SimSun"/>
                <a:ea typeface="SimSun"/>
                <a:cs typeface="SimSun"/>
              </a:rPr>
              <a:t>监督管理系统”；通过互联网与其他应用实现实时联网的，其技术要求还应符合</a:t>
            </a:r>
            <a:r>
              <a:rPr sz="1000" kern="0" spc="-15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GB</a:t>
            </a:r>
            <a:r>
              <a:rPr sz="1000" kern="0" spc="30" dirty="0">
                <a:solidFill>
                  <a:srgbClr val="000000">
                    <a:alpha val="100000"/>
                  </a:srgbClr>
                </a:solidFill>
                <a:latin typeface="SimSun"/>
                <a:ea typeface="SimSun"/>
                <a:cs typeface="SimSun"/>
              </a:rPr>
              <a:t>/T 22239-2015</a:t>
            </a:r>
            <a:r>
              <a:rPr sz="1000" kern="0" spc="-17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第三 </a:t>
            </a:r>
            <a:r>
              <a:rPr sz="1000" kern="0" spc="30" dirty="0">
                <a:solidFill>
                  <a:srgbClr val="000000">
                    <a:alpha val="100000"/>
                  </a:srgbClr>
                </a:solidFill>
                <a:latin typeface="SimSun"/>
                <a:ea typeface="SimSun"/>
                <a:cs typeface="SimSun"/>
              </a:rPr>
              <a:t>级安全防护和本市相关规定。</a:t>
            </a:r>
            <a:endParaRPr lang="SimSun" altLang="SimSun" sz="1000" dirty="0"/>
          </a:p>
          <a:p>
            <a:pPr marL="18415" indent="-5714" algn="l" rtl="0" eaLnBrk="0">
              <a:lnSpc>
                <a:spcPct val="115000"/>
              </a:lnSpc>
              <a:spcBef>
                <a:spcPts val="368"/>
              </a:spcBef>
              <a:tabLst/>
            </a:pPr>
            <a:r>
              <a:rPr sz="1000" kern="0" spc="30" dirty="0">
                <a:solidFill>
                  <a:srgbClr val="000000">
                    <a:alpha val="100000"/>
                  </a:srgbClr>
                </a:solidFill>
                <a:latin typeface="SimHei"/>
                <a:ea typeface="SimHei"/>
                <a:cs typeface="SimHei"/>
              </a:rPr>
              <a:t>4.2.14</a:t>
            </a:r>
            <a:r>
              <a:rPr sz="1000" kern="0" spc="-70" dirty="0">
                <a:solidFill>
                  <a:srgbClr val="000000">
                    <a:alpha val="100000"/>
                  </a:srgbClr>
                </a:solidFill>
                <a:latin typeface="SimHei"/>
                <a:ea typeface="SimHei"/>
                <a:cs typeface="SimHei"/>
              </a:rPr>
              <a:t> </a:t>
            </a:r>
            <a:r>
              <a:rPr sz="1000" kern="0" spc="30" dirty="0">
                <a:solidFill>
                  <a:srgbClr val="000000">
                    <a:alpha val="100000"/>
                  </a:srgbClr>
                </a:solidFill>
                <a:latin typeface="SimSun"/>
                <a:ea typeface="SimSun"/>
                <a:cs typeface="SimSun"/>
              </a:rPr>
              <a:t>视频安防监控系统的其他要求应符合</a:t>
            </a:r>
            <a:r>
              <a:rPr sz="1000" kern="0" spc="-22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GB</a:t>
            </a:r>
            <a:r>
              <a:rPr sz="1000" kern="0" spc="30" dirty="0">
                <a:solidFill>
                  <a:srgbClr val="000000">
                    <a:alpha val="100000"/>
                  </a:srgbClr>
                </a:solidFill>
                <a:latin typeface="SimSun"/>
                <a:ea typeface="SimSun"/>
                <a:cs typeface="SimSun"/>
              </a:rPr>
              <a:t>/T 15408、</a:t>
            </a:r>
            <a:r>
              <a:rPr sz="1000" kern="0" spc="0" dirty="0">
                <a:solidFill>
                  <a:srgbClr val="000000">
                    <a:alpha val="100000"/>
                  </a:srgbClr>
                </a:solidFill>
                <a:latin typeface="SimSun"/>
                <a:ea typeface="SimSun"/>
                <a:cs typeface="SimSun"/>
              </a:rPr>
              <a:t>GB</a:t>
            </a:r>
            <a:r>
              <a:rPr sz="1000" kern="0" spc="30" dirty="0">
                <a:solidFill>
                  <a:srgbClr val="000000">
                    <a:alpha val="100000"/>
                  </a:srgbClr>
                </a:solidFill>
                <a:latin typeface="SimSun"/>
                <a:ea typeface="SimSun"/>
                <a:cs typeface="SimSun"/>
              </a:rPr>
              <a:t> 50198</a:t>
            </a:r>
            <a:r>
              <a:rPr sz="1000" kern="0" spc="20" dirty="0">
                <a:solidFill>
                  <a:srgbClr val="000000">
                    <a:alpha val="100000"/>
                  </a:srgbClr>
                </a:solidFill>
                <a:latin typeface="SimSun"/>
                <a:ea typeface="SimSun"/>
                <a:cs typeface="SimSun"/>
              </a:rPr>
              <a:t>-2011、</a:t>
            </a:r>
            <a:r>
              <a:rPr sz="1000" kern="0" spc="0" dirty="0">
                <a:solidFill>
                  <a:srgbClr val="000000">
                    <a:alpha val="100000"/>
                  </a:srgbClr>
                </a:solidFill>
                <a:latin typeface="SimSun"/>
                <a:ea typeface="SimSun"/>
                <a:cs typeface="SimSun"/>
              </a:rPr>
              <a:t>GB</a:t>
            </a:r>
            <a:r>
              <a:rPr sz="1000" kern="0" spc="20" dirty="0">
                <a:solidFill>
                  <a:srgbClr val="000000">
                    <a:alpha val="100000"/>
                  </a:srgbClr>
                </a:solidFill>
                <a:latin typeface="SimSun"/>
                <a:ea typeface="SimSun"/>
                <a:cs typeface="SimSun"/>
              </a:rPr>
              <a:t> 50395</a:t>
            </a:r>
            <a:r>
              <a:rPr sz="1000" kern="0" spc="-19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和</a:t>
            </a:r>
            <a:r>
              <a:rPr sz="1000" kern="0" spc="-22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GA</a:t>
            </a:r>
            <a:r>
              <a:rPr sz="1000" kern="0" spc="20" dirty="0">
                <a:solidFill>
                  <a:srgbClr val="000000">
                    <a:alpha val="100000"/>
                  </a:srgbClr>
                </a:solidFill>
                <a:latin typeface="SimSun"/>
                <a:ea typeface="SimSun"/>
                <a:cs typeface="SimSun"/>
              </a:rPr>
              <a:t>/T 367</a:t>
            </a:r>
            <a:r>
              <a:rPr sz="1000" kern="0" spc="-11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的有 </a:t>
            </a:r>
            <a:r>
              <a:rPr sz="1000" kern="0" spc="-10" dirty="0">
                <a:solidFill>
                  <a:srgbClr val="000000">
                    <a:alpha val="100000"/>
                  </a:srgbClr>
                </a:solidFill>
                <a:latin typeface="SimSun"/>
                <a:ea typeface="SimSun"/>
                <a:cs typeface="SimSun"/>
              </a:rPr>
              <a:t>关规定。</a:t>
            </a:r>
            <a:endParaRPr lang="SimSun" altLang="SimSun" sz="1000" dirty="0"/>
          </a:p>
          <a:p>
            <a:pPr marL="12700" algn="l" rtl="0" eaLnBrk="0">
              <a:lnSpc>
                <a:spcPct val="91000"/>
              </a:lnSpc>
              <a:spcBef>
                <a:spcPts val="1177"/>
              </a:spcBef>
              <a:tabLst/>
            </a:pPr>
            <a:r>
              <a:rPr sz="1000" kern="0" spc="40" dirty="0">
                <a:solidFill>
                  <a:srgbClr val="000000">
                    <a:alpha val="100000"/>
                  </a:srgbClr>
                </a:solidFill>
                <a:latin typeface="SimHei"/>
                <a:ea typeface="SimHei"/>
                <a:cs typeface="SimHei"/>
              </a:rPr>
              <a:t>4.3</a:t>
            </a:r>
            <a:r>
              <a:rPr sz="1000" kern="0" spc="40" dirty="0">
                <a:solidFill>
                  <a:srgbClr val="000000">
                    <a:alpha val="100000"/>
                  </a:srgbClr>
                </a:solidFill>
                <a:latin typeface="SimHei"/>
                <a:ea typeface="SimHei"/>
                <a:cs typeface="SimHei"/>
              </a:rPr>
              <a:t> </a:t>
            </a:r>
            <a:r>
              <a:rPr sz="1000" kern="0" spc="40" dirty="0">
                <a:solidFill>
                  <a:srgbClr val="000000">
                    <a:alpha val="100000"/>
                  </a:srgbClr>
                </a:solidFill>
                <a:latin typeface="Microsoft YaHei"/>
                <a:ea typeface="Microsoft YaHei"/>
                <a:cs typeface="Microsoft YaHei"/>
              </a:rPr>
              <a:t>⼊侵和紧急报</a:t>
            </a:r>
            <a:r>
              <a:rPr sz="1000" kern="0" spc="30" dirty="0">
                <a:solidFill>
                  <a:srgbClr val="000000">
                    <a:alpha val="100000"/>
                  </a:srgbClr>
                </a:solidFill>
                <a:latin typeface="Microsoft YaHei"/>
                <a:ea typeface="Microsoft YaHei"/>
                <a:cs typeface="Microsoft YaHei"/>
              </a:rPr>
              <a:t>警系统</a:t>
            </a:r>
            <a:endParaRPr lang="Microsoft YaHei" altLang="Microsoft YaHei" sz="1000" dirty="0"/>
          </a:p>
          <a:p>
            <a:pPr marL="15875" indent="-3810" algn="l" rtl="0" eaLnBrk="0">
              <a:lnSpc>
                <a:spcPct val="115000"/>
              </a:lnSpc>
              <a:spcBef>
                <a:spcPts val="1207"/>
              </a:spcBef>
              <a:tabLst/>
            </a:pPr>
            <a:r>
              <a:rPr sz="1000" kern="0" spc="50" dirty="0">
                <a:solidFill>
                  <a:srgbClr val="000000">
                    <a:alpha val="100000"/>
                  </a:srgbClr>
                </a:solidFill>
                <a:latin typeface="SimHei"/>
                <a:ea typeface="SimHei"/>
                <a:cs typeface="SimHei"/>
              </a:rPr>
              <a:t>4.3.1</a:t>
            </a:r>
            <a:r>
              <a:rPr sz="1000" kern="0" spc="450" dirty="0">
                <a:solidFill>
                  <a:srgbClr val="000000">
                    <a:alpha val="100000"/>
                  </a:srgbClr>
                </a:solidFill>
                <a:latin typeface="SimHei"/>
                <a:ea typeface="SimHei"/>
                <a:cs typeface="SimHei"/>
              </a:rPr>
              <a:t> </a:t>
            </a:r>
            <a:r>
              <a:rPr sz="1000" kern="0" spc="50" dirty="0">
                <a:solidFill>
                  <a:srgbClr val="000000">
                    <a:alpha val="100000"/>
                  </a:srgbClr>
                </a:solidFill>
                <a:latin typeface="SimSun"/>
                <a:ea typeface="SimSun"/>
                <a:cs typeface="SimSun"/>
              </a:rPr>
              <a:t>入侵探测装置的选用和安装应确保对非法入侵行为及时发出报警响应，探测范围应</a:t>
            </a:r>
            <a:r>
              <a:rPr sz="1000" kern="0" spc="40" dirty="0">
                <a:solidFill>
                  <a:srgbClr val="000000">
                    <a:alpha val="100000"/>
                  </a:srgbClr>
                </a:solidFill>
                <a:latin typeface="SimSun"/>
                <a:ea typeface="SimSun"/>
                <a:cs typeface="SimSun"/>
              </a:rPr>
              <a:t>有效覆盖防 </a:t>
            </a:r>
            <a:r>
              <a:rPr sz="1000" kern="0" spc="50" dirty="0">
                <a:solidFill>
                  <a:srgbClr val="000000">
                    <a:alpha val="100000"/>
                  </a:srgbClr>
                </a:solidFill>
                <a:latin typeface="SimSun"/>
                <a:ea typeface="SimSun"/>
                <a:cs typeface="SimSun"/>
              </a:rPr>
              <a:t>护区域，但同时应避免或减</a:t>
            </a:r>
            <a:r>
              <a:rPr sz="1000" kern="0" spc="40" dirty="0">
                <a:solidFill>
                  <a:srgbClr val="000000">
                    <a:alpha val="100000"/>
                  </a:srgbClr>
                </a:solidFill>
                <a:latin typeface="SimSun"/>
                <a:ea typeface="SimSun"/>
                <a:cs typeface="SimSun"/>
              </a:rPr>
              <a:t>少因防护区域以外正常活动而引起误报的情况发生。</a:t>
            </a:r>
            <a:endParaRPr lang="SimSun" altLang="SimSun" sz="1000" dirty="0"/>
          </a:p>
          <a:p>
            <a:pPr marL="15240" indent="-2540" algn="l" rtl="0" eaLnBrk="0">
              <a:lnSpc>
                <a:spcPct val="123000"/>
              </a:lnSpc>
              <a:spcBef>
                <a:spcPts val="368"/>
              </a:spcBef>
              <a:tabLst/>
            </a:pPr>
            <a:r>
              <a:rPr sz="1000" kern="0" spc="40" dirty="0">
                <a:solidFill>
                  <a:srgbClr val="000000">
                    <a:alpha val="100000"/>
                  </a:srgbClr>
                </a:solidFill>
                <a:latin typeface="SimHei"/>
                <a:ea typeface="SimHei"/>
                <a:cs typeface="SimHei"/>
              </a:rPr>
              <a:t>4.3.2</a:t>
            </a:r>
            <a:r>
              <a:rPr sz="1000" kern="0" spc="510" dirty="0">
                <a:solidFill>
                  <a:srgbClr val="000000">
                    <a:alpha val="100000"/>
                  </a:srgbClr>
                </a:solidFill>
                <a:latin typeface="SimHei"/>
                <a:ea typeface="SimHei"/>
                <a:cs typeface="SimHei"/>
              </a:rPr>
              <a:t> </a:t>
            </a:r>
            <a:r>
              <a:rPr sz="1000" kern="0" spc="40" dirty="0">
                <a:solidFill>
                  <a:srgbClr val="000000">
                    <a:alpha val="100000"/>
                  </a:srgbClr>
                </a:solidFill>
                <a:latin typeface="SimSun"/>
                <a:ea typeface="SimSun"/>
                <a:cs typeface="SimSun"/>
              </a:rPr>
              <a:t>紧急报警装置应安装在隐蔽、便于操作的部位，并应设置为</a:t>
            </a:r>
            <a:r>
              <a:rPr sz="1000" kern="0" spc="-10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24h</a:t>
            </a:r>
            <a:r>
              <a:rPr sz="1000" kern="0" spc="-9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不可撤防模式，并具有防误触 </a:t>
            </a:r>
            <a:r>
              <a:rPr sz="1000" kern="0" spc="30" dirty="0">
                <a:solidFill>
                  <a:srgbClr val="000000">
                    <a:alpha val="100000"/>
                  </a:srgbClr>
                </a:solidFill>
                <a:latin typeface="SimSun"/>
                <a:ea typeface="SimSun"/>
                <a:cs typeface="SimSun"/>
              </a:rPr>
              <a:t>发措施。触发报警后应</a:t>
            </a:r>
            <a:r>
              <a:rPr sz="1000" kern="0" spc="20" dirty="0">
                <a:solidFill>
                  <a:srgbClr val="000000">
                    <a:alpha val="100000"/>
                  </a:srgbClr>
                </a:solidFill>
                <a:latin typeface="SimSun"/>
                <a:ea typeface="SimSun"/>
                <a:cs typeface="SimSun"/>
              </a:rPr>
              <a:t>能立即发出紧急报警信号并自锁，</a:t>
            </a:r>
            <a:r>
              <a:rPr sz="1000" kern="0" spc="20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复位应采用人工操作方式。收银柜台、贵重商 </a:t>
            </a:r>
            <a:r>
              <a:rPr sz="1000" kern="0" spc="10" dirty="0">
                <a:solidFill>
                  <a:srgbClr val="000000">
                    <a:alpha val="100000"/>
                  </a:srgbClr>
                </a:solidFill>
                <a:latin typeface="SimSun"/>
                <a:ea typeface="SimSun"/>
                <a:cs typeface="SimSun"/>
              </a:rPr>
              <a:t>品营业柜台应安装紧急报警装置， 相邻柜台无间隔的， 在保证操作方便的情况下可共用</a:t>
            </a:r>
            <a:r>
              <a:rPr sz="1000" kern="0" spc="-6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1</a:t>
            </a:r>
            <a:r>
              <a:rPr sz="1000" kern="0" spc="-20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个紧急报警装 </a:t>
            </a:r>
            <a:r>
              <a:rPr sz="1000" kern="0" spc="-40" dirty="0">
                <a:solidFill>
                  <a:srgbClr val="000000">
                    <a:alpha val="100000"/>
                  </a:srgbClr>
                </a:solidFill>
                <a:latin typeface="SimSun"/>
                <a:ea typeface="SimSun"/>
                <a:cs typeface="SimSun"/>
              </a:rPr>
              <a:t>置。</a:t>
            </a:r>
            <a:endParaRPr lang="SimSun" altLang="SimSun" sz="1000" dirty="0"/>
          </a:p>
          <a:p>
            <a:pPr marL="18415" indent="-5714" algn="l" rtl="0" eaLnBrk="0">
              <a:lnSpc>
                <a:spcPct val="115000"/>
              </a:lnSpc>
              <a:spcBef>
                <a:spcPts val="329"/>
              </a:spcBef>
              <a:tabLst/>
            </a:pPr>
            <a:r>
              <a:rPr sz="1000" kern="0" spc="50" dirty="0">
                <a:solidFill>
                  <a:srgbClr val="000000">
                    <a:alpha val="100000"/>
                  </a:srgbClr>
                </a:solidFill>
                <a:latin typeface="SimHei"/>
                <a:ea typeface="SimHei"/>
                <a:cs typeface="SimHei"/>
              </a:rPr>
              <a:t>4.3.3</a:t>
            </a:r>
            <a:r>
              <a:rPr sz="1000" kern="0" spc="480" dirty="0">
                <a:solidFill>
                  <a:srgbClr val="000000">
                    <a:alpha val="100000"/>
                  </a:srgbClr>
                </a:solidFill>
                <a:latin typeface="SimHei"/>
                <a:ea typeface="SimHei"/>
                <a:cs typeface="SimHei"/>
              </a:rPr>
              <a:t> </a:t>
            </a:r>
            <a:r>
              <a:rPr sz="1000" kern="0" spc="50" dirty="0">
                <a:solidFill>
                  <a:srgbClr val="000000">
                    <a:alpha val="100000"/>
                  </a:srgbClr>
                </a:solidFill>
                <a:latin typeface="SimSun"/>
                <a:ea typeface="SimSun"/>
                <a:cs typeface="SimSun"/>
              </a:rPr>
              <a:t>系统的防区划分、入侵探测装置安装位置的选择，应有利于及时报警和准确</a:t>
            </a:r>
            <a:r>
              <a:rPr sz="1000" kern="0" spc="40" dirty="0">
                <a:solidFill>
                  <a:srgbClr val="000000">
                    <a:alpha val="100000"/>
                  </a:srgbClr>
                </a:solidFill>
                <a:latin typeface="SimSun"/>
                <a:ea typeface="SimSun"/>
                <a:cs typeface="SimSun"/>
              </a:rPr>
              <a:t>定位。各防区的距 </a:t>
            </a:r>
            <a:r>
              <a:rPr sz="1000" kern="0" spc="30" dirty="0">
                <a:solidFill>
                  <a:srgbClr val="000000">
                    <a:alpha val="100000"/>
                  </a:srgbClr>
                </a:solidFill>
                <a:latin typeface="SimSun"/>
                <a:ea typeface="SimSun"/>
                <a:cs typeface="SimSun"/>
              </a:rPr>
              <a:t>离、区域应按产品技术要求设置。</a:t>
            </a:r>
            <a:endParaRPr lang="SimSun" altLang="SimSun" sz="1000" dirty="0"/>
          </a:p>
          <a:p>
            <a:pPr marL="12700" algn="l" rtl="0" eaLnBrk="0">
              <a:lnSpc>
                <a:spcPct val="100000"/>
              </a:lnSpc>
              <a:spcBef>
                <a:spcPts val="360"/>
              </a:spcBef>
              <a:tabLst/>
            </a:pPr>
            <a:r>
              <a:rPr sz="1000" kern="0" spc="30" dirty="0">
                <a:solidFill>
                  <a:srgbClr val="000000">
                    <a:alpha val="100000"/>
                  </a:srgbClr>
                </a:solidFill>
                <a:latin typeface="SimHei"/>
                <a:ea typeface="SimHei"/>
                <a:cs typeface="SimHei"/>
              </a:rPr>
              <a:t>4.3.4</a:t>
            </a:r>
            <a:r>
              <a:rPr sz="1000" kern="0" spc="450" dirty="0">
                <a:solidFill>
                  <a:srgbClr val="000000">
                    <a:alpha val="100000"/>
                  </a:srgbClr>
                </a:solidFill>
                <a:latin typeface="SimHei"/>
                <a:ea typeface="SimHei"/>
                <a:cs typeface="SimHei"/>
              </a:rPr>
              <a:t> </a:t>
            </a:r>
            <a:r>
              <a:rPr sz="1000" kern="0" spc="30" dirty="0">
                <a:solidFill>
                  <a:srgbClr val="000000">
                    <a:alpha val="100000"/>
                  </a:srgbClr>
                </a:solidFill>
                <a:latin typeface="SimSun"/>
                <a:ea typeface="SimSun"/>
                <a:cs typeface="SimSun"/>
              </a:rPr>
              <a:t>入侵和紧急报警系统重要部位的入侵探测报警应与视</a:t>
            </a:r>
            <a:r>
              <a:rPr sz="1000" kern="0" spc="20" dirty="0">
                <a:solidFill>
                  <a:srgbClr val="000000">
                    <a:alpha val="100000"/>
                  </a:srgbClr>
                </a:solidFill>
                <a:latin typeface="SimSun"/>
                <a:ea typeface="SimSun"/>
                <a:cs typeface="SimSun"/>
              </a:rPr>
              <a:t>频安防监控系统联动。</a:t>
            </a:r>
            <a:endParaRPr lang="SimSun" altLang="SimSun" sz="1000" dirty="0"/>
          </a:p>
          <a:p>
            <a:pPr marL="18415" indent="-5714" algn="l" rtl="0" eaLnBrk="0">
              <a:lnSpc>
                <a:spcPct val="115000"/>
              </a:lnSpc>
              <a:spcBef>
                <a:spcPts val="360"/>
              </a:spcBef>
              <a:tabLst/>
            </a:pPr>
            <a:r>
              <a:rPr sz="1000" kern="0" spc="50" dirty="0">
                <a:solidFill>
                  <a:srgbClr val="000000">
                    <a:alpha val="100000"/>
                  </a:srgbClr>
                </a:solidFill>
                <a:latin typeface="SimHei"/>
                <a:ea typeface="SimHei"/>
                <a:cs typeface="SimHei"/>
              </a:rPr>
              <a:t>4.3.5</a:t>
            </a:r>
            <a:r>
              <a:rPr sz="1000" kern="0" spc="10" dirty="0">
                <a:solidFill>
                  <a:srgbClr val="000000">
                    <a:alpha val="100000"/>
                  </a:srgbClr>
                </a:solidFill>
                <a:latin typeface="SimHei"/>
                <a:ea typeface="SimHei"/>
                <a:cs typeface="SimHei"/>
              </a:rPr>
              <a:t>  </a:t>
            </a:r>
            <a:r>
              <a:rPr sz="1000" kern="0" spc="50" dirty="0">
                <a:solidFill>
                  <a:srgbClr val="000000">
                    <a:alpha val="100000"/>
                  </a:srgbClr>
                </a:solidFill>
                <a:latin typeface="SimSun"/>
                <a:ea typeface="SimSun"/>
                <a:cs typeface="SimSun"/>
              </a:rPr>
              <a:t>防盗报警控制器、报警区域控制设备及其联网设备应安装在便于日</a:t>
            </a:r>
            <a:r>
              <a:rPr sz="1000" kern="0" spc="40" dirty="0">
                <a:solidFill>
                  <a:srgbClr val="000000">
                    <a:alpha val="100000"/>
                  </a:srgbClr>
                </a:solidFill>
                <a:latin typeface="SimSun"/>
                <a:ea typeface="SimSun"/>
                <a:cs typeface="SimSun"/>
              </a:rPr>
              <a:t>常维护、检修的部位，并置 </a:t>
            </a:r>
            <a:r>
              <a:rPr sz="1000" kern="0" spc="30" dirty="0">
                <a:solidFill>
                  <a:srgbClr val="000000">
                    <a:alpha val="100000"/>
                  </a:srgbClr>
                </a:solidFill>
                <a:latin typeface="SimSun"/>
                <a:ea typeface="SimSun"/>
                <a:cs typeface="SimSun"/>
              </a:rPr>
              <a:t>于入侵探测装置的防护范围内。</a:t>
            </a:r>
            <a:endParaRPr lang="SimSun" altLang="SimSun" sz="1000" dirty="0"/>
          </a:p>
          <a:p>
            <a:pPr marL="18415" indent="-5714" algn="l" rtl="0" eaLnBrk="0">
              <a:lnSpc>
                <a:spcPct val="122000"/>
              </a:lnSpc>
              <a:spcBef>
                <a:spcPts val="385"/>
              </a:spcBef>
              <a:tabLst/>
            </a:pPr>
            <a:r>
              <a:rPr sz="1000" kern="0" spc="50" dirty="0">
                <a:solidFill>
                  <a:srgbClr val="000000">
                    <a:alpha val="100000"/>
                  </a:srgbClr>
                </a:solidFill>
                <a:latin typeface="SimHei"/>
                <a:ea typeface="SimHei"/>
                <a:cs typeface="SimHei"/>
              </a:rPr>
              <a:t>4.3.6</a:t>
            </a:r>
            <a:r>
              <a:rPr sz="1000" kern="0" spc="10" dirty="0">
                <a:solidFill>
                  <a:srgbClr val="000000">
                    <a:alpha val="100000"/>
                  </a:srgbClr>
                </a:solidFill>
                <a:latin typeface="SimHei"/>
                <a:ea typeface="SimHei"/>
                <a:cs typeface="SimHei"/>
              </a:rPr>
              <a:t>  </a:t>
            </a:r>
            <a:r>
              <a:rPr sz="1000" kern="0" spc="50" dirty="0">
                <a:solidFill>
                  <a:srgbClr val="000000">
                    <a:alpha val="100000"/>
                  </a:srgbClr>
                </a:solidFill>
                <a:latin typeface="SimSun"/>
                <a:ea typeface="SimSun"/>
                <a:cs typeface="SimSun"/>
              </a:rPr>
              <a:t>防盗报警控制器、报警区域控制设备应能接收入侵探测器和紧急报</a:t>
            </a:r>
            <a:r>
              <a:rPr sz="1000" kern="0" spc="40" dirty="0">
                <a:solidFill>
                  <a:srgbClr val="000000">
                    <a:alpha val="100000"/>
                  </a:srgbClr>
                </a:solidFill>
                <a:latin typeface="SimSun"/>
                <a:ea typeface="SimSun"/>
                <a:cs typeface="SimSun"/>
              </a:rPr>
              <a:t>警装置发出的报警及故障信 </a:t>
            </a:r>
            <a:r>
              <a:rPr sz="1000" kern="0" spc="10" dirty="0">
                <a:solidFill>
                  <a:srgbClr val="000000">
                    <a:alpha val="100000"/>
                  </a:srgbClr>
                </a:solidFill>
                <a:latin typeface="SimSun"/>
                <a:ea typeface="SimSun"/>
                <a:cs typeface="SimSun"/>
              </a:rPr>
              <a:t>号，</a:t>
            </a:r>
            <a:r>
              <a:rPr sz="1000" kern="0" spc="-10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并应具有布防和撤防、不可撤防模式、外出与进入延迟的设置和编程，</a:t>
            </a:r>
            <a:r>
              <a:rPr sz="1000" kern="0" spc="33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以及自检、防破坏、声光报 </a:t>
            </a:r>
            <a:r>
              <a:rPr sz="1000" kern="0" spc="10" dirty="0">
                <a:solidFill>
                  <a:srgbClr val="000000">
                    <a:alpha val="100000"/>
                  </a:srgbClr>
                </a:solidFill>
                <a:latin typeface="SimSun"/>
                <a:ea typeface="SimSun"/>
                <a:cs typeface="SimSun"/>
              </a:rPr>
              <a:t>警、报警记录与储存、打印输出、密码操作保护等功能</a:t>
            </a:r>
            <a:r>
              <a:rPr sz="1000" kern="0" spc="0" dirty="0">
                <a:solidFill>
                  <a:srgbClr val="000000">
                    <a:alpha val="100000"/>
                  </a:srgbClr>
                </a:solidFill>
                <a:latin typeface="SimSun"/>
                <a:ea typeface="SimSun"/>
                <a:cs typeface="SimSun"/>
              </a:rPr>
              <a:t>，</a:t>
            </a:r>
            <a:r>
              <a:rPr sz="1000" kern="0" spc="23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能准确地识别报警区域，</a:t>
            </a:r>
            <a:r>
              <a:rPr sz="1000" kern="0" spc="22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实时显示发生报警的 </a:t>
            </a:r>
            <a:r>
              <a:rPr sz="1000" kern="0" spc="40" dirty="0">
                <a:solidFill>
                  <a:srgbClr val="000000">
                    <a:alpha val="100000"/>
                  </a:srgbClr>
                </a:solidFill>
                <a:latin typeface="SimSun"/>
                <a:ea typeface="SimSun"/>
                <a:cs typeface="SimSun"/>
              </a:rPr>
              <a:t>区域、日期、时间及报</a:t>
            </a:r>
            <a:r>
              <a:rPr sz="1000" kern="0" spc="30" dirty="0">
                <a:solidFill>
                  <a:srgbClr val="000000">
                    <a:alpha val="100000"/>
                  </a:srgbClr>
                </a:solidFill>
                <a:latin typeface="SimSun"/>
                <a:ea typeface="SimSun"/>
                <a:cs typeface="SimSun"/>
              </a:rPr>
              <a:t>警类型等信息。</a:t>
            </a:r>
            <a:endParaRPr lang="SimSun" altLang="SimSun" sz="1000" dirty="0"/>
          </a:p>
          <a:p>
            <a:pPr marL="17145" indent="-4444" algn="l" rtl="0" eaLnBrk="0">
              <a:lnSpc>
                <a:spcPct val="115000"/>
              </a:lnSpc>
              <a:spcBef>
                <a:spcPts val="360"/>
              </a:spcBef>
              <a:tabLst/>
            </a:pPr>
            <a:r>
              <a:rPr sz="1000" kern="0" spc="50" dirty="0">
                <a:solidFill>
                  <a:srgbClr val="000000">
                    <a:alpha val="100000"/>
                  </a:srgbClr>
                </a:solidFill>
                <a:latin typeface="SimHei"/>
                <a:ea typeface="SimHei"/>
                <a:cs typeface="SimHei"/>
              </a:rPr>
              <a:t>4.3.7</a:t>
            </a:r>
            <a:r>
              <a:rPr sz="1000" kern="0" spc="480" dirty="0">
                <a:solidFill>
                  <a:srgbClr val="000000">
                    <a:alpha val="100000"/>
                  </a:srgbClr>
                </a:solidFill>
                <a:latin typeface="SimHei"/>
                <a:ea typeface="SimHei"/>
                <a:cs typeface="SimHei"/>
              </a:rPr>
              <a:t> </a:t>
            </a:r>
            <a:r>
              <a:rPr sz="1000" kern="0" spc="50" dirty="0">
                <a:solidFill>
                  <a:srgbClr val="000000">
                    <a:alpha val="100000"/>
                  </a:srgbClr>
                </a:solidFill>
                <a:latin typeface="SimSun"/>
                <a:ea typeface="SimSun"/>
                <a:cs typeface="SimSun"/>
              </a:rPr>
              <a:t>系统报警时，有人值守的安防中心控制室应有声光告警信号，报警</a:t>
            </a:r>
            <a:r>
              <a:rPr sz="1000" kern="0" spc="40" dirty="0">
                <a:solidFill>
                  <a:srgbClr val="000000">
                    <a:alpha val="100000"/>
                  </a:srgbClr>
                </a:solidFill>
                <a:latin typeface="SimSun"/>
                <a:ea typeface="SimSun"/>
                <a:cs typeface="SimSun"/>
              </a:rPr>
              <a:t>声级应不少于 100</a:t>
            </a:r>
            <a:r>
              <a:rPr sz="1000" kern="0" spc="0" dirty="0">
                <a:solidFill>
                  <a:srgbClr val="000000">
                    <a:alpha val="100000"/>
                  </a:srgbClr>
                </a:solidFill>
                <a:latin typeface="SimSun"/>
                <a:ea typeface="SimSun"/>
                <a:cs typeface="SimSun"/>
              </a:rPr>
              <a:t>dB</a:t>
            </a:r>
            <a:r>
              <a:rPr sz="1000" kern="0" spc="40" dirty="0">
                <a:solidFill>
                  <a:srgbClr val="000000">
                    <a:alpha val="100000"/>
                  </a:srgbClr>
                </a:solidFill>
                <a:latin typeface="SimSun"/>
                <a:ea typeface="SimSun"/>
                <a:cs typeface="SimSun"/>
              </a:rPr>
              <a:t>，并能 </a:t>
            </a:r>
            <a:r>
              <a:rPr sz="1000" kern="0" spc="20" dirty="0">
                <a:solidFill>
                  <a:srgbClr val="000000">
                    <a:alpha val="100000"/>
                  </a:srgbClr>
                </a:solidFill>
                <a:latin typeface="SimSun"/>
                <a:ea typeface="SimSun"/>
                <a:cs typeface="SimSun"/>
              </a:rPr>
              <a:t>准确显示报警防区。</a:t>
            </a:r>
            <a:endParaRPr lang="SimSun" altLang="SimSun" sz="1000" dirty="0"/>
          </a:p>
          <a:p>
            <a:pPr marL="12700" algn="l" rtl="0" eaLnBrk="0">
              <a:lnSpc>
                <a:spcPct val="100000"/>
              </a:lnSpc>
              <a:spcBef>
                <a:spcPts val="356"/>
              </a:spcBef>
              <a:tabLst/>
            </a:pPr>
            <a:r>
              <a:rPr sz="1000" kern="0" spc="40" dirty="0">
                <a:solidFill>
                  <a:srgbClr val="000000">
                    <a:alpha val="100000"/>
                  </a:srgbClr>
                </a:solidFill>
                <a:latin typeface="SimHei"/>
                <a:ea typeface="SimHei"/>
                <a:cs typeface="SimHei"/>
              </a:rPr>
              <a:t>4.3.8</a:t>
            </a:r>
            <a:r>
              <a:rPr sz="1000" kern="0" spc="470" dirty="0">
                <a:solidFill>
                  <a:srgbClr val="000000">
                    <a:alpha val="100000"/>
                  </a:srgbClr>
                </a:solidFill>
                <a:latin typeface="SimHei"/>
                <a:ea typeface="SimHei"/>
                <a:cs typeface="SimHei"/>
              </a:rPr>
              <a:t> </a:t>
            </a:r>
            <a:r>
              <a:rPr sz="1000" kern="0" spc="40" dirty="0">
                <a:solidFill>
                  <a:srgbClr val="000000">
                    <a:alpha val="100000"/>
                  </a:srgbClr>
                </a:solidFill>
                <a:latin typeface="SimSun"/>
                <a:ea typeface="SimSun"/>
                <a:cs typeface="SimSun"/>
              </a:rPr>
              <a:t>入侵和紧急报警系统布防、撤防、报警、故障等信息的存储应不少于</a:t>
            </a:r>
            <a:r>
              <a:rPr sz="1000" kern="0" spc="-18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30d。</a:t>
            </a:r>
            <a:endParaRPr lang="SimSun" altLang="SimSun" sz="1000" dirty="0"/>
          </a:p>
          <a:p>
            <a:pPr marL="12700" algn="l" rtl="0" eaLnBrk="0">
              <a:lnSpc>
                <a:spcPct val="100000"/>
              </a:lnSpc>
              <a:spcBef>
                <a:spcPts val="360"/>
              </a:spcBef>
              <a:tabLst/>
            </a:pPr>
            <a:r>
              <a:rPr sz="1000" kern="0" spc="50" dirty="0">
                <a:solidFill>
                  <a:srgbClr val="000000">
                    <a:alpha val="100000"/>
                  </a:srgbClr>
                </a:solidFill>
                <a:latin typeface="SimHei"/>
                <a:ea typeface="SimHei"/>
                <a:cs typeface="SimHei"/>
              </a:rPr>
              <a:t>4.3.9</a:t>
            </a:r>
            <a:r>
              <a:rPr sz="1000" kern="0" spc="450" dirty="0">
                <a:solidFill>
                  <a:srgbClr val="000000">
                    <a:alpha val="100000"/>
                  </a:srgbClr>
                </a:solidFill>
                <a:latin typeface="SimHei"/>
                <a:ea typeface="SimHei"/>
                <a:cs typeface="SimHei"/>
              </a:rPr>
              <a:t> </a:t>
            </a:r>
            <a:r>
              <a:rPr sz="1000" kern="0" spc="50" dirty="0">
                <a:solidFill>
                  <a:srgbClr val="000000">
                    <a:alpha val="100000"/>
                  </a:srgbClr>
                </a:solidFill>
                <a:latin typeface="SimSun"/>
                <a:ea typeface="SimSun"/>
                <a:cs typeface="SimSun"/>
              </a:rPr>
              <a:t>入侵和紧急报</a:t>
            </a:r>
            <a:r>
              <a:rPr sz="1000" kern="0" spc="40" dirty="0">
                <a:solidFill>
                  <a:srgbClr val="000000">
                    <a:alpha val="100000"/>
                  </a:srgbClr>
                </a:solidFill>
                <a:latin typeface="SimSun"/>
                <a:ea typeface="SimSun"/>
                <a:cs typeface="SimSun"/>
              </a:rPr>
              <a:t>警系统应有备用电源，应能保证在市电断电后系统供电时间不少于</a:t>
            </a:r>
            <a:r>
              <a:rPr sz="1000" kern="0" spc="-20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8h。</a:t>
            </a:r>
            <a:endParaRPr lang="SimSun" altLang="SimSun" sz="1000" dirty="0"/>
          </a:p>
          <a:p>
            <a:pPr marL="18415" indent="-5714" algn="l" rtl="0" eaLnBrk="0">
              <a:lnSpc>
                <a:spcPct val="115000"/>
              </a:lnSpc>
              <a:spcBef>
                <a:spcPts val="368"/>
              </a:spcBef>
              <a:tabLst/>
            </a:pPr>
            <a:r>
              <a:rPr sz="1000" kern="0" spc="40" dirty="0">
                <a:solidFill>
                  <a:srgbClr val="000000">
                    <a:alpha val="100000"/>
                  </a:srgbClr>
                </a:solidFill>
                <a:latin typeface="SimHei"/>
                <a:ea typeface="SimHei"/>
                <a:cs typeface="SimHei"/>
              </a:rPr>
              <a:t>4.3.10</a:t>
            </a:r>
            <a:r>
              <a:rPr sz="1000" kern="0" spc="40" dirty="0">
                <a:solidFill>
                  <a:srgbClr val="000000">
                    <a:alpha val="100000"/>
                  </a:srgbClr>
                </a:solidFill>
                <a:latin typeface="SimHei"/>
                <a:ea typeface="SimHei"/>
                <a:cs typeface="SimHei"/>
              </a:rPr>
              <a:t> </a:t>
            </a:r>
            <a:r>
              <a:rPr sz="1000" kern="0" spc="40" dirty="0">
                <a:solidFill>
                  <a:srgbClr val="000000">
                    <a:alpha val="100000"/>
                  </a:srgbClr>
                </a:solidFill>
                <a:latin typeface="SimSun"/>
                <a:ea typeface="SimSun"/>
                <a:cs typeface="SimSun"/>
              </a:rPr>
              <a:t>紧急报警装置的系统报警响应时间应不大于</a:t>
            </a:r>
            <a:r>
              <a:rPr sz="1000" kern="0" spc="-19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2s，其他类型入侵探测装置的系统报</a:t>
            </a:r>
            <a:r>
              <a:rPr sz="1000" kern="0" spc="30" dirty="0">
                <a:solidFill>
                  <a:srgbClr val="000000">
                    <a:alpha val="100000"/>
                  </a:srgbClr>
                </a:solidFill>
                <a:latin typeface="SimSun"/>
                <a:ea typeface="SimSun"/>
                <a:cs typeface="SimSun"/>
              </a:rPr>
              <a:t>警响应时间应 </a:t>
            </a:r>
            <a:r>
              <a:rPr sz="1000" kern="0" spc="10" dirty="0">
                <a:solidFill>
                  <a:srgbClr val="000000">
                    <a:alpha val="100000"/>
                  </a:srgbClr>
                </a:solidFill>
                <a:latin typeface="SimSun"/>
                <a:ea typeface="SimSun"/>
                <a:cs typeface="SimSun"/>
              </a:rPr>
              <a:t>不大于</a:t>
            </a:r>
            <a:r>
              <a:rPr sz="1000" kern="0" spc="-17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5s。</a:t>
            </a:r>
            <a:endParaRPr lang="SimSun" altLang="SimSun" sz="1000" dirty="0"/>
          </a:p>
          <a:p>
            <a:pPr marL="15240" indent="-2540" algn="l" rtl="0" eaLnBrk="0">
              <a:lnSpc>
                <a:spcPct val="120000"/>
              </a:lnSpc>
              <a:spcBef>
                <a:spcPts val="357"/>
              </a:spcBef>
              <a:tabLst/>
            </a:pPr>
            <a:r>
              <a:rPr sz="1000" kern="0" spc="40" dirty="0">
                <a:solidFill>
                  <a:srgbClr val="000000">
                    <a:alpha val="100000"/>
                  </a:srgbClr>
                </a:solidFill>
                <a:latin typeface="SimHei"/>
                <a:ea typeface="SimHei"/>
                <a:cs typeface="SimHei"/>
              </a:rPr>
              <a:t>4.3.11</a:t>
            </a:r>
            <a:r>
              <a:rPr sz="1000" kern="0" spc="40" dirty="0">
                <a:solidFill>
                  <a:srgbClr val="000000">
                    <a:alpha val="100000"/>
                  </a:srgbClr>
                </a:solidFill>
                <a:latin typeface="SimHei"/>
                <a:ea typeface="SimHei"/>
                <a:cs typeface="SimHei"/>
              </a:rPr>
              <a:t> </a:t>
            </a:r>
            <a:r>
              <a:rPr sz="1000" kern="0" spc="40" dirty="0">
                <a:solidFill>
                  <a:srgbClr val="000000">
                    <a:alpha val="100000"/>
                  </a:srgbClr>
                </a:solidFill>
                <a:latin typeface="SimSun"/>
                <a:ea typeface="SimSun"/>
                <a:cs typeface="SimSun"/>
              </a:rPr>
              <a:t>安防中心控制室应安装与区域报警中心</a:t>
            </a:r>
            <a:r>
              <a:rPr sz="1000" kern="0" spc="30" dirty="0">
                <a:solidFill>
                  <a:srgbClr val="000000">
                    <a:alpha val="100000"/>
                  </a:srgbClr>
                </a:solidFill>
                <a:latin typeface="SimSun"/>
                <a:ea typeface="SimSun"/>
                <a:cs typeface="SimSun"/>
              </a:rPr>
              <a:t>联网的紧急报警装置，安防中心控制室非</a:t>
            </a:r>
            <a:r>
              <a:rPr sz="1000" kern="0" spc="-11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24h</a:t>
            </a:r>
            <a:r>
              <a:rPr sz="1000" kern="0" spc="-11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值守的，</a:t>
            </a:r>
            <a:r>
              <a:rPr sz="1000" kern="0" spc="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入侵和紧急报警系统应与区域报警中心联网。使用公共</a:t>
            </a:r>
            <a:r>
              <a:rPr sz="1000" kern="0" spc="20" dirty="0">
                <a:solidFill>
                  <a:srgbClr val="000000">
                    <a:alpha val="100000"/>
                  </a:srgbClr>
                </a:solidFill>
                <a:latin typeface="SimSun"/>
                <a:ea typeface="SimSun"/>
                <a:cs typeface="SimSun"/>
              </a:rPr>
              <a:t>电话网的，</a:t>
            </a:r>
            <a:r>
              <a:rPr sz="1000" kern="0" spc="20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报警响应时间应不大于</a:t>
            </a:r>
            <a:r>
              <a:rPr sz="1000" kern="0" spc="-19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20s，且不应</a:t>
            </a:r>
            <a:r>
              <a:rPr sz="1000" kern="0" spc="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在通讯线路上挂接其他通信设施；使用</a:t>
            </a:r>
            <a:r>
              <a:rPr sz="1000" kern="0" spc="-15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IP</a:t>
            </a:r>
            <a:r>
              <a:rPr sz="1000" kern="0" spc="-11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网络方式的，报警响应时间应不大于</a:t>
            </a:r>
            <a:r>
              <a:rPr sz="1000" kern="0" spc="-20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6s。</a:t>
            </a:r>
            <a:endParaRPr lang="SimSun" altLang="SimSun" sz="1000" dirty="0"/>
          </a:p>
          <a:p>
            <a:pPr algn="l" rtl="0" eaLnBrk="0">
              <a:lnSpc>
                <a:spcPct val="100000"/>
              </a:lnSpc>
              <a:tabLst/>
            </a:pPr>
            <a:endParaRPr lang="Arial" altLang="Arial" sz="300" dirty="0"/>
          </a:p>
          <a:p>
            <a:pPr marL="12700" algn="l" rtl="0" eaLnBrk="0">
              <a:lnSpc>
                <a:spcPct val="100000"/>
              </a:lnSpc>
              <a:tabLst/>
            </a:pPr>
            <a:r>
              <a:rPr sz="1000" kern="0" spc="40" dirty="0">
                <a:solidFill>
                  <a:srgbClr val="000000">
                    <a:alpha val="100000"/>
                  </a:srgbClr>
                </a:solidFill>
                <a:latin typeface="SimHei"/>
                <a:ea typeface="SimHei"/>
                <a:cs typeface="SimHei"/>
              </a:rPr>
              <a:t>4.3.12</a:t>
            </a:r>
            <a:r>
              <a:rPr sz="1000" kern="0" spc="-70" dirty="0">
                <a:solidFill>
                  <a:srgbClr val="000000">
                    <a:alpha val="100000"/>
                  </a:srgbClr>
                </a:solidFill>
                <a:latin typeface="SimHei"/>
                <a:ea typeface="SimHei"/>
                <a:cs typeface="SimHei"/>
              </a:rPr>
              <a:t> </a:t>
            </a:r>
            <a:r>
              <a:rPr sz="1000" kern="0" spc="40" dirty="0">
                <a:solidFill>
                  <a:srgbClr val="000000">
                    <a:alpha val="100000"/>
                  </a:srgbClr>
                </a:solidFill>
                <a:latin typeface="SimSun"/>
                <a:ea typeface="SimSun"/>
                <a:cs typeface="SimSun"/>
              </a:rPr>
              <a:t>入侵探测装置的其他技术要求应</a:t>
            </a:r>
            <a:r>
              <a:rPr sz="1000" kern="0" spc="30" dirty="0">
                <a:solidFill>
                  <a:srgbClr val="000000">
                    <a:alpha val="100000"/>
                  </a:srgbClr>
                </a:solidFill>
                <a:latin typeface="SimSun"/>
                <a:ea typeface="SimSun"/>
                <a:cs typeface="SimSun"/>
              </a:rPr>
              <a:t>符合</a:t>
            </a:r>
            <a:r>
              <a:rPr sz="1000" kern="0" spc="-22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GB</a:t>
            </a:r>
            <a:r>
              <a:rPr sz="1000" kern="0" spc="30" dirty="0">
                <a:solidFill>
                  <a:srgbClr val="000000">
                    <a:alpha val="100000"/>
                  </a:srgbClr>
                </a:solidFill>
                <a:latin typeface="SimSun"/>
                <a:ea typeface="SimSun"/>
                <a:cs typeface="SimSun"/>
              </a:rPr>
              <a:t> 10408.1、</a:t>
            </a:r>
            <a:r>
              <a:rPr sz="1000" kern="0" spc="0" dirty="0">
                <a:solidFill>
                  <a:srgbClr val="000000">
                    <a:alpha val="100000"/>
                  </a:srgbClr>
                </a:solidFill>
                <a:latin typeface="SimSun"/>
                <a:ea typeface="SimSun"/>
                <a:cs typeface="SimSun"/>
              </a:rPr>
              <a:t>GB</a:t>
            </a:r>
            <a:r>
              <a:rPr sz="1000" kern="0" spc="30" dirty="0">
                <a:solidFill>
                  <a:srgbClr val="000000">
                    <a:alpha val="100000"/>
                  </a:srgbClr>
                </a:solidFill>
                <a:latin typeface="SimSun"/>
                <a:ea typeface="SimSun"/>
                <a:cs typeface="SimSun"/>
              </a:rPr>
              <a:t> 10408.3、</a:t>
            </a:r>
            <a:r>
              <a:rPr sz="1000" kern="0" spc="0" dirty="0">
                <a:solidFill>
                  <a:srgbClr val="000000">
                    <a:alpha val="100000"/>
                  </a:srgbClr>
                </a:solidFill>
                <a:latin typeface="SimSun"/>
                <a:ea typeface="SimSun"/>
                <a:cs typeface="SimSun"/>
              </a:rPr>
              <a:t>GB</a:t>
            </a:r>
            <a:r>
              <a:rPr sz="1000" kern="0" spc="30" dirty="0">
                <a:solidFill>
                  <a:srgbClr val="000000">
                    <a:alpha val="100000"/>
                  </a:srgbClr>
                </a:solidFill>
                <a:latin typeface="SimSun"/>
                <a:ea typeface="SimSun"/>
                <a:cs typeface="SimSun"/>
              </a:rPr>
              <a:t> 10408.4、</a:t>
            </a:r>
            <a:r>
              <a:rPr sz="1000" kern="0" spc="0" dirty="0">
                <a:solidFill>
                  <a:srgbClr val="000000">
                    <a:alpha val="100000"/>
                  </a:srgbClr>
                </a:solidFill>
                <a:latin typeface="SimSun"/>
                <a:ea typeface="SimSun"/>
                <a:cs typeface="SimSun"/>
              </a:rPr>
              <a:t>GB</a:t>
            </a:r>
            <a:r>
              <a:rPr sz="1000" kern="0" spc="12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10408.5、</a:t>
            </a:r>
            <a:r>
              <a:rPr sz="1000" kern="0" spc="0" dirty="0">
                <a:solidFill>
                  <a:srgbClr val="000000">
                    <a:alpha val="100000"/>
                  </a:srgbClr>
                </a:solidFill>
                <a:latin typeface="SimSun"/>
                <a:ea typeface="SimSun"/>
                <a:cs typeface="SimSun"/>
              </a:rPr>
              <a:t>GB</a:t>
            </a:r>
            <a:endParaRPr lang="SimSun" altLang="SimSun" sz="1000" dirty="0"/>
          </a:p>
        </p:txBody>
      </p:sp>
      <p:sp>
        <p:nvSpPr>
          <p:cNvPr id="108" name="textbox 108"/>
          <p:cNvSpPr/>
          <p:nvPr/>
        </p:nvSpPr>
        <p:spPr>
          <a:xfrm>
            <a:off x="900012" y="9857674"/>
            <a:ext cx="127000" cy="131445"/>
          </a:xfrm>
          <a:prstGeom prst="rect">
            <a:avLst/>
          </a:prstGeom>
        </p:spPr>
        <p:txBody>
          <a:bodyPr vert="horz" wrap="square" lIns="0" tIns="0" rIns="0" bIns="0"/>
          <a:lstStyle/>
          <a:p>
            <a:pPr algn="l" rtl="0" eaLnBrk="0">
              <a:lnSpc>
                <a:spcPct val="83721"/>
              </a:lnSpc>
              <a:tabLst/>
            </a:pPr>
            <a:endParaRPr lang="Arial" altLang="Arial" sz="100" dirty="0"/>
          </a:p>
          <a:p>
            <a:pPr marL="12700" algn="l" rtl="0" eaLnBrk="0">
              <a:lnSpc>
                <a:spcPct val="77000"/>
              </a:lnSpc>
              <a:tabLst/>
            </a:pPr>
            <a:r>
              <a:rPr sz="900" kern="0" spc="-40" dirty="0">
                <a:solidFill>
                  <a:srgbClr val="000000">
                    <a:alpha val="100000"/>
                  </a:srgbClr>
                </a:solidFill>
                <a:latin typeface="Times New Roman"/>
                <a:ea typeface="Times New Roman"/>
                <a:cs typeface="Times New Roman"/>
              </a:rPr>
              <a:t>10</a:t>
            </a:r>
            <a:endParaRPr lang="Times New Roman" altLang="Times New Roman" sz="9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textbox 110"/>
          <p:cNvSpPr/>
          <p:nvPr/>
        </p:nvSpPr>
        <p:spPr>
          <a:xfrm>
            <a:off x="888069" y="902789"/>
            <a:ext cx="6002020" cy="9094469"/>
          </a:xfrm>
          <a:prstGeom prst="rect">
            <a:avLst/>
          </a:prstGeom>
        </p:spPr>
        <p:txBody>
          <a:bodyPr vert="horz" wrap="square" lIns="0" tIns="0" rIns="0" bIns="0"/>
          <a:lstStyle/>
          <a:p>
            <a:pPr algn="l" rtl="0" eaLnBrk="0">
              <a:lnSpc>
                <a:spcPct val="79785"/>
              </a:lnSpc>
              <a:tabLst/>
            </a:pPr>
            <a:endParaRPr lang="Arial" altLang="Arial" sz="100" dirty="0"/>
          </a:p>
          <a:p>
            <a:pPr marL="4981575" algn="l" rtl="0" eaLnBrk="0">
              <a:lnSpc>
                <a:spcPct val="99000"/>
              </a:lnSpc>
              <a:tabLst/>
            </a:pPr>
            <a:r>
              <a:rPr sz="900" kern="0" spc="0" dirty="0">
                <a:solidFill>
                  <a:srgbClr val="000000">
                    <a:alpha val="100000"/>
                  </a:srgbClr>
                </a:solidFill>
                <a:latin typeface="SimSun"/>
                <a:ea typeface="SimSun"/>
                <a:cs typeface="SimSun"/>
              </a:rPr>
              <a:t>DB31/T 329.9-2</a:t>
            </a:r>
            <a:r>
              <a:rPr sz="900" kern="0" spc="-10" dirty="0">
                <a:solidFill>
                  <a:srgbClr val="000000">
                    <a:alpha val="100000"/>
                  </a:srgbClr>
                </a:solidFill>
                <a:latin typeface="SimSun"/>
                <a:ea typeface="SimSun"/>
                <a:cs typeface="SimSun"/>
              </a:rPr>
              <a:t>018</a:t>
            </a:r>
            <a:endParaRPr lang="SimSun" altLang="SimSun" sz="900" dirty="0"/>
          </a:p>
          <a:p>
            <a:pPr marL="26034" algn="l" rtl="0" eaLnBrk="0">
              <a:lnSpc>
                <a:spcPts val="1206"/>
              </a:lnSpc>
              <a:spcBef>
                <a:spcPts val="227"/>
              </a:spcBef>
              <a:tabLst/>
            </a:pPr>
            <a:r>
              <a:rPr sz="1000" kern="0" spc="0" dirty="0">
                <a:solidFill>
                  <a:srgbClr val="000000">
                    <a:alpha val="100000"/>
                  </a:srgbClr>
                </a:solidFill>
                <a:latin typeface="SimSun"/>
                <a:ea typeface="SimSun"/>
                <a:cs typeface="SimSun"/>
              </a:rPr>
              <a:t>10408.6、GB/T</a:t>
            </a:r>
            <a:r>
              <a:rPr sz="1000" kern="0" spc="21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10408.8、GB</a:t>
            </a:r>
            <a:r>
              <a:rPr sz="1000" kern="0" spc="14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14287.4、GB</a:t>
            </a:r>
            <a:r>
              <a:rPr sz="1000" kern="0" spc="14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15209</a:t>
            </a:r>
            <a:r>
              <a:rPr sz="1000" kern="0" spc="-11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的要求。</a:t>
            </a:r>
            <a:endParaRPr lang="SimSun" altLang="SimSun" sz="1000" dirty="0"/>
          </a:p>
          <a:p>
            <a:pPr marL="12700" algn="l" rtl="0" eaLnBrk="0">
              <a:lnSpc>
                <a:spcPct val="100000"/>
              </a:lnSpc>
              <a:spcBef>
                <a:spcPts val="352"/>
              </a:spcBef>
              <a:tabLst/>
            </a:pPr>
            <a:r>
              <a:rPr sz="1000" kern="0" spc="30" dirty="0">
                <a:solidFill>
                  <a:srgbClr val="000000">
                    <a:alpha val="100000"/>
                  </a:srgbClr>
                </a:solidFill>
                <a:latin typeface="SimHei"/>
                <a:ea typeface="SimHei"/>
                <a:cs typeface="SimHei"/>
              </a:rPr>
              <a:t>4.3.13</a:t>
            </a:r>
            <a:r>
              <a:rPr sz="1000" kern="0" spc="30" dirty="0">
                <a:solidFill>
                  <a:srgbClr val="000000">
                    <a:alpha val="100000"/>
                  </a:srgbClr>
                </a:solidFill>
                <a:latin typeface="SimHei"/>
                <a:ea typeface="SimHei"/>
                <a:cs typeface="SimHei"/>
              </a:rPr>
              <a:t> </a:t>
            </a:r>
            <a:r>
              <a:rPr sz="1000" kern="0" spc="30" dirty="0">
                <a:solidFill>
                  <a:srgbClr val="000000">
                    <a:alpha val="100000"/>
                  </a:srgbClr>
                </a:solidFill>
                <a:latin typeface="SimSun"/>
                <a:ea typeface="SimSun"/>
                <a:cs typeface="SimSun"/>
              </a:rPr>
              <a:t>防盗报警控制器、报警区域控制设备的其他技术要求</a:t>
            </a:r>
            <a:r>
              <a:rPr sz="1000" kern="0" spc="20" dirty="0">
                <a:solidFill>
                  <a:srgbClr val="000000">
                    <a:alpha val="100000"/>
                  </a:srgbClr>
                </a:solidFill>
                <a:latin typeface="SimSun"/>
                <a:ea typeface="SimSun"/>
                <a:cs typeface="SimSun"/>
              </a:rPr>
              <a:t>应符合</a:t>
            </a:r>
            <a:r>
              <a:rPr sz="1000" kern="0" spc="-22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GB</a:t>
            </a:r>
            <a:r>
              <a:rPr sz="1000" kern="0" spc="20" dirty="0">
                <a:solidFill>
                  <a:srgbClr val="000000">
                    <a:alpha val="100000"/>
                  </a:srgbClr>
                </a:solidFill>
                <a:latin typeface="SimSun"/>
                <a:ea typeface="SimSun"/>
                <a:cs typeface="SimSun"/>
              </a:rPr>
              <a:t> 12663、</a:t>
            </a:r>
            <a:r>
              <a:rPr sz="1000" kern="0" spc="0" dirty="0">
                <a:solidFill>
                  <a:srgbClr val="000000">
                    <a:alpha val="100000"/>
                  </a:srgbClr>
                </a:solidFill>
                <a:latin typeface="SimSun"/>
                <a:ea typeface="SimSun"/>
                <a:cs typeface="SimSun"/>
              </a:rPr>
              <a:t>GB</a:t>
            </a:r>
            <a:r>
              <a:rPr sz="1000" kern="0" spc="20" dirty="0">
                <a:solidFill>
                  <a:srgbClr val="000000">
                    <a:alpha val="100000"/>
                  </a:srgbClr>
                </a:solidFill>
                <a:latin typeface="SimSun"/>
                <a:ea typeface="SimSun"/>
                <a:cs typeface="SimSun"/>
              </a:rPr>
              <a:t> 16796</a:t>
            </a:r>
            <a:r>
              <a:rPr sz="1000" kern="0" spc="-11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的要求。</a:t>
            </a:r>
            <a:endParaRPr lang="SimSun" altLang="SimSun" sz="1000" dirty="0"/>
          </a:p>
          <a:p>
            <a:pPr marL="12700" algn="l" rtl="0" eaLnBrk="0">
              <a:lnSpc>
                <a:spcPct val="100000"/>
              </a:lnSpc>
              <a:spcBef>
                <a:spcPts val="360"/>
              </a:spcBef>
              <a:tabLst/>
            </a:pPr>
            <a:r>
              <a:rPr sz="1000" kern="0" spc="30" dirty="0">
                <a:solidFill>
                  <a:srgbClr val="000000">
                    <a:alpha val="100000"/>
                  </a:srgbClr>
                </a:solidFill>
                <a:latin typeface="SimHei"/>
                <a:ea typeface="SimHei"/>
                <a:cs typeface="SimHei"/>
              </a:rPr>
              <a:t>4.3.14</a:t>
            </a:r>
            <a:r>
              <a:rPr sz="1000" kern="0" spc="30" dirty="0">
                <a:solidFill>
                  <a:srgbClr val="000000">
                    <a:alpha val="100000"/>
                  </a:srgbClr>
                </a:solidFill>
                <a:latin typeface="SimHei"/>
                <a:ea typeface="SimHei"/>
                <a:cs typeface="SimHei"/>
              </a:rPr>
              <a:t> </a:t>
            </a:r>
            <a:r>
              <a:rPr sz="1000" kern="0" spc="30" dirty="0">
                <a:solidFill>
                  <a:srgbClr val="000000">
                    <a:alpha val="100000"/>
                  </a:srgbClr>
                </a:solidFill>
                <a:latin typeface="SimSun"/>
                <a:ea typeface="SimSun"/>
                <a:cs typeface="SimSun"/>
              </a:rPr>
              <a:t>入侵和紧</a:t>
            </a:r>
            <a:r>
              <a:rPr sz="1000" kern="0" spc="20" dirty="0">
                <a:solidFill>
                  <a:srgbClr val="000000">
                    <a:alpha val="100000"/>
                  </a:srgbClr>
                </a:solidFill>
                <a:latin typeface="SimSun"/>
                <a:ea typeface="SimSun"/>
                <a:cs typeface="SimSun"/>
              </a:rPr>
              <a:t>急报警系统的其他要求应符合</a:t>
            </a:r>
            <a:r>
              <a:rPr sz="1000" kern="0" spc="-22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GB</a:t>
            </a:r>
            <a:r>
              <a:rPr sz="1000" kern="0" spc="20" dirty="0">
                <a:solidFill>
                  <a:srgbClr val="000000">
                    <a:alpha val="100000"/>
                  </a:srgbClr>
                </a:solidFill>
                <a:latin typeface="SimSun"/>
                <a:ea typeface="SimSun"/>
                <a:cs typeface="SimSun"/>
              </a:rPr>
              <a:t>/T 32581、</a:t>
            </a:r>
            <a:r>
              <a:rPr sz="1000" kern="0" spc="0" dirty="0">
                <a:solidFill>
                  <a:srgbClr val="000000">
                    <a:alpha val="100000"/>
                  </a:srgbClr>
                </a:solidFill>
                <a:latin typeface="SimSun"/>
                <a:ea typeface="SimSun"/>
                <a:cs typeface="SimSun"/>
              </a:rPr>
              <a:t>GB</a:t>
            </a:r>
            <a:r>
              <a:rPr sz="1000" kern="0" spc="20" dirty="0">
                <a:solidFill>
                  <a:srgbClr val="000000">
                    <a:alpha val="100000"/>
                  </a:srgbClr>
                </a:solidFill>
                <a:latin typeface="SimSun"/>
                <a:ea typeface="SimSun"/>
                <a:cs typeface="SimSun"/>
              </a:rPr>
              <a:t> 50394</a:t>
            </a:r>
            <a:r>
              <a:rPr sz="1000" kern="0" spc="-19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和</a:t>
            </a:r>
            <a:r>
              <a:rPr sz="1000" kern="0" spc="-23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DB</a:t>
            </a:r>
            <a:r>
              <a:rPr sz="1000" kern="0" spc="20" dirty="0">
                <a:solidFill>
                  <a:srgbClr val="000000">
                    <a:alpha val="100000"/>
                  </a:srgbClr>
                </a:solidFill>
                <a:latin typeface="SimSun"/>
                <a:ea typeface="SimSun"/>
                <a:cs typeface="SimSun"/>
              </a:rPr>
              <a:t>31/T 1086</a:t>
            </a:r>
            <a:r>
              <a:rPr sz="1000" kern="0" spc="-11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的的相关规定。</a:t>
            </a:r>
            <a:endParaRPr lang="SimSun" altLang="SimSun" sz="1000" dirty="0"/>
          </a:p>
          <a:p>
            <a:pPr marL="12700" algn="l" rtl="0" eaLnBrk="0">
              <a:lnSpc>
                <a:spcPct val="91000"/>
              </a:lnSpc>
              <a:spcBef>
                <a:spcPts val="1181"/>
              </a:spcBef>
              <a:tabLst/>
            </a:pPr>
            <a:r>
              <a:rPr sz="1000" kern="0" spc="30" dirty="0">
                <a:solidFill>
                  <a:srgbClr val="000000">
                    <a:alpha val="100000"/>
                  </a:srgbClr>
                </a:solidFill>
                <a:latin typeface="SimHei"/>
                <a:ea typeface="SimHei"/>
                <a:cs typeface="SimHei"/>
              </a:rPr>
              <a:t>4.4</a:t>
            </a:r>
            <a:r>
              <a:rPr sz="1000" kern="0" spc="120" dirty="0">
                <a:solidFill>
                  <a:srgbClr val="000000">
                    <a:alpha val="100000"/>
                  </a:srgbClr>
                </a:solidFill>
                <a:latin typeface="SimHei"/>
                <a:ea typeface="SimHei"/>
                <a:cs typeface="SimHei"/>
              </a:rPr>
              <a:t> </a:t>
            </a:r>
            <a:r>
              <a:rPr sz="1000" kern="0" spc="30" dirty="0">
                <a:solidFill>
                  <a:srgbClr val="000000">
                    <a:alpha val="100000"/>
                  </a:srgbClr>
                </a:solidFill>
                <a:latin typeface="Microsoft YaHei"/>
                <a:ea typeface="Microsoft YaHei"/>
                <a:cs typeface="Microsoft YaHei"/>
              </a:rPr>
              <a:t>出入口控制系统</a:t>
            </a:r>
            <a:endParaRPr lang="Microsoft YaHei" altLang="Microsoft YaHei" sz="1000" dirty="0"/>
          </a:p>
          <a:p>
            <a:pPr marL="12700" algn="l" rtl="0" eaLnBrk="0">
              <a:lnSpc>
                <a:spcPct val="100000"/>
              </a:lnSpc>
              <a:spcBef>
                <a:spcPts val="1207"/>
              </a:spcBef>
              <a:tabLst/>
            </a:pPr>
            <a:r>
              <a:rPr sz="1000" kern="0" spc="10" dirty="0">
                <a:solidFill>
                  <a:srgbClr val="000000">
                    <a:alpha val="100000"/>
                  </a:srgbClr>
                </a:solidFill>
                <a:latin typeface="SimHei"/>
                <a:ea typeface="SimHei"/>
                <a:cs typeface="SimHei"/>
              </a:rPr>
              <a:t>4.4.1</a:t>
            </a:r>
            <a:r>
              <a:rPr sz="1000" kern="0" spc="460" dirty="0">
                <a:solidFill>
                  <a:srgbClr val="000000">
                    <a:alpha val="100000"/>
                  </a:srgbClr>
                </a:solidFill>
                <a:latin typeface="SimHei"/>
                <a:ea typeface="SimHei"/>
                <a:cs typeface="SimHei"/>
              </a:rPr>
              <a:t> </a:t>
            </a:r>
            <a:r>
              <a:rPr sz="1000" kern="0" spc="10" dirty="0">
                <a:solidFill>
                  <a:srgbClr val="000000">
                    <a:alpha val="100000"/>
                  </a:srgbClr>
                </a:solidFill>
                <a:latin typeface="SimSun"/>
                <a:ea typeface="SimSun"/>
                <a:cs typeface="SimSun"/>
              </a:rPr>
              <a:t>识读式出入口控制系统应符合以</a:t>
            </a:r>
            <a:r>
              <a:rPr sz="1000" kern="0" spc="0" dirty="0">
                <a:solidFill>
                  <a:srgbClr val="000000">
                    <a:alpha val="100000"/>
                  </a:srgbClr>
                </a:solidFill>
                <a:latin typeface="SimSun"/>
                <a:ea typeface="SimSun"/>
                <a:cs typeface="SimSun"/>
              </a:rPr>
              <a:t>下要求：</a:t>
            </a:r>
            <a:endParaRPr lang="SimSun" altLang="SimSun" sz="1000" dirty="0"/>
          </a:p>
          <a:p>
            <a:pPr marL="285750" algn="l" rtl="0" eaLnBrk="0">
              <a:lnSpc>
                <a:spcPct val="100000"/>
              </a:lnSpc>
              <a:spcBef>
                <a:spcPts val="360"/>
              </a:spcBef>
              <a:tabLst/>
            </a:pPr>
            <a:r>
              <a:rPr sz="1000" kern="0" spc="20" dirty="0">
                <a:solidFill>
                  <a:srgbClr val="000000">
                    <a:alpha val="100000"/>
                  </a:srgbClr>
                </a:solidFill>
                <a:latin typeface="SimSun"/>
                <a:ea typeface="SimSun"/>
                <a:cs typeface="SimSun"/>
              </a:rPr>
              <a:t>a)</a:t>
            </a:r>
            <a:r>
              <a:rPr sz="1000" kern="0" spc="-8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识读装置安装应安全、牢固，安装高度应便于操作、识读和识别；</a:t>
            </a:r>
            <a:endParaRPr lang="SimSun" altLang="SimSun" sz="1000" dirty="0"/>
          </a:p>
          <a:p>
            <a:pPr marL="29209" indent="253365" algn="l" rtl="0" eaLnBrk="0">
              <a:lnSpc>
                <a:spcPct val="115000"/>
              </a:lnSpc>
              <a:spcBef>
                <a:spcPts val="356"/>
              </a:spcBef>
              <a:tabLst/>
            </a:pPr>
            <a:r>
              <a:rPr sz="1000" kern="0" spc="50" dirty="0">
                <a:solidFill>
                  <a:srgbClr val="000000">
                    <a:alpha val="100000"/>
                  </a:srgbClr>
                </a:solidFill>
                <a:latin typeface="SimSun"/>
                <a:ea typeface="SimSun"/>
                <a:cs typeface="SimSun"/>
              </a:rPr>
              <a:t>b)</a:t>
            </a:r>
            <a:r>
              <a:rPr sz="1000" kern="0" spc="-90" dirty="0">
                <a:solidFill>
                  <a:srgbClr val="000000">
                    <a:alpha val="100000"/>
                  </a:srgbClr>
                </a:solidFill>
                <a:latin typeface="SimSun"/>
                <a:ea typeface="SimSun"/>
                <a:cs typeface="SimSun"/>
              </a:rPr>
              <a:t> </a:t>
            </a:r>
            <a:r>
              <a:rPr sz="1000" kern="0" spc="50" dirty="0">
                <a:solidFill>
                  <a:srgbClr val="000000">
                    <a:alpha val="100000"/>
                  </a:srgbClr>
                </a:solidFill>
                <a:latin typeface="SimSun"/>
                <a:ea typeface="SimSun"/>
                <a:cs typeface="SimSun"/>
              </a:rPr>
              <a:t>执行部分的输入电缆在该出入口的对应受控区、同级别受控区或高级别受控区以外部分，应封 </a:t>
            </a:r>
            <a:r>
              <a:rPr sz="1000" kern="0" spc="40" dirty="0">
                <a:solidFill>
                  <a:srgbClr val="000000">
                    <a:alpha val="100000"/>
                  </a:srgbClr>
                </a:solidFill>
                <a:latin typeface="SimSun"/>
                <a:ea typeface="SimSun"/>
                <a:cs typeface="SimSun"/>
              </a:rPr>
              <a:t>闭保护，其保护结构的抗拉伸、</a:t>
            </a:r>
            <a:r>
              <a:rPr sz="1000" kern="0" spc="30" dirty="0">
                <a:solidFill>
                  <a:srgbClr val="000000">
                    <a:alpha val="100000"/>
                  </a:srgbClr>
                </a:solidFill>
                <a:latin typeface="SimSun"/>
                <a:ea typeface="SimSun"/>
                <a:cs typeface="SimSun"/>
              </a:rPr>
              <a:t>抗弯折强度应不低于镀锌钢管；</a:t>
            </a:r>
            <a:endParaRPr lang="SimSun" altLang="SimSun" sz="1000" dirty="0"/>
          </a:p>
          <a:p>
            <a:pPr marL="27305" indent="260350" algn="l" rtl="0" eaLnBrk="0">
              <a:lnSpc>
                <a:spcPct val="115000"/>
              </a:lnSpc>
              <a:spcBef>
                <a:spcPts val="364"/>
              </a:spcBef>
              <a:tabLst/>
            </a:pPr>
            <a:r>
              <a:rPr sz="1000" kern="0" spc="30" dirty="0">
                <a:solidFill>
                  <a:srgbClr val="000000">
                    <a:alpha val="100000"/>
                  </a:srgbClr>
                </a:solidFill>
                <a:latin typeface="SimSun"/>
                <a:ea typeface="SimSun"/>
                <a:cs typeface="SimSun"/>
              </a:rPr>
              <a:t>c) 出入口控制器、</a:t>
            </a:r>
            <a:r>
              <a:rPr sz="1000" kern="0" spc="29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区域控制设备及其联网设备应安装在便于日常维护、检修的部位</a:t>
            </a:r>
            <a:r>
              <a:rPr sz="1000" kern="0" spc="20" dirty="0">
                <a:solidFill>
                  <a:srgbClr val="000000">
                    <a:alpha val="100000"/>
                  </a:srgbClr>
                </a:solidFill>
                <a:latin typeface="SimSun"/>
                <a:ea typeface="SimSun"/>
                <a:cs typeface="SimSun"/>
              </a:rPr>
              <a:t>，应设置在该 </a:t>
            </a:r>
            <a:r>
              <a:rPr sz="1000" kern="0" spc="40" dirty="0">
                <a:solidFill>
                  <a:srgbClr val="000000">
                    <a:alpha val="100000"/>
                  </a:srgbClr>
                </a:solidFill>
                <a:latin typeface="SimSun"/>
                <a:ea typeface="SimSun"/>
                <a:cs typeface="SimSun"/>
              </a:rPr>
              <a:t>出入口的对应受控区</a:t>
            </a:r>
            <a:r>
              <a:rPr sz="1000" kern="0" spc="30" dirty="0">
                <a:solidFill>
                  <a:srgbClr val="000000">
                    <a:alpha val="100000"/>
                  </a:srgbClr>
                </a:solidFill>
                <a:latin typeface="SimSun"/>
                <a:ea typeface="SimSun"/>
                <a:cs typeface="SimSun"/>
              </a:rPr>
              <a:t>、同级别受控区或高级别受控区内；</a:t>
            </a:r>
            <a:endParaRPr lang="SimSun" altLang="SimSun" sz="1000" dirty="0"/>
          </a:p>
          <a:p>
            <a:pPr marL="19050" indent="268604" algn="l" rtl="0" eaLnBrk="0">
              <a:lnSpc>
                <a:spcPct val="115000"/>
              </a:lnSpc>
              <a:spcBef>
                <a:spcPts val="360"/>
              </a:spcBef>
              <a:tabLst/>
            </a:pPr>
            <a:r>
              <a:rPr sz="1000" kern="0" spc="40" dirty="0">
                <a:solidFill>
                  <a:srgbClr val="000000">
                    <a:alpha val="100000"/>
                  </a:srgbClr>
                </a:solidFill>
                <a:latin typeface="SimSun"/>
                <a:ea typeface="SimSun"/>
                <a:cs typeface="SimSun"/>
              </a:rPr>
              <a:t>d) 系统识读部分的防护能力及系统</a:t>
            </a:r>
            <a:r>
              <a:rPr sz="1000" kern="0" spc="30" dirty="0">
                <a:solidFill>
                  <a:srgbClr val="000000">
                    <a:alpha val="100000"/>
                  </a:srgbClr>
                </a:solidFill>
                <a:latin typeface="SimSun"/>
                <a:ea typeface="SimSun"/>
                <a:cs typeface="SimSun"/>
              </a:rPr>
              <a:t>管理与控制部分的防护能力应不低于</a:t>
            </a:r>
            <a:r>
              <a:rPr sz="1000" kern="0" spc="-18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GB</a:t>
            </a:r>
            <a:r>
              <a:rPr sz="1000" kern="0" spc="30" dirty="0">
                <a:solidFill>
                  <a:srgbClr val="000000">
                    <a:alpha val="100000"/>
                  </a:srgbClr>
                </a:solidFill>
                <a:latin typeface="SimSun"/>
                <a:ea typeface="SimSun"/>
                <a:cs typeface="SimSun"/>
              </a:rPr>
              <a:t> 50396-2007</a:t>
            </a:r>
            <a:r>
              <a:rPr sz="1000" kern="0" spc="-7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附录</a:t>
            </a:r>
            <a:r>
              <a:rPr sz="1000" kern="0" spc="-19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B</a:t>
            </a:r>
            <a:r>
              <a:rPr sz="1000" kern="0" spc="-13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系 </a:t>
            </a:r>
            <a:r>
              <a:rPr sz="1000" kern="0" spc="20" dirty="0">
                <a:solidFill>
                  <a:srgbClr val="000000">
                    <a:alpha val="100000"/>
                  </a:srgbClr>
                </a:solidFill>
                <a:latin typeface="SimSun"/>
                <a:ea typeface="SimSun"/>
                <a:cs typeface="SimSun"/>
              </a:rPr>
              <a:t>统防护等级分类中的</a:t>
            </a:r>
            <a:r>
              <a:rPr sz="1000" kern="0" spc="-20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C</a:t>
            </a:r>
            <a:r>
              <a:rPr sz="1000" kern="0" spc="-18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级；</a:t>
            </a:r>
            <a:endParaRPr lang="SimSun" altLang="SimSun" sz="1000" dirty="0"/>
          </a:p>
          <a:p>
            <a:pPr marL="22225" indent="266065" algn="l" rtl="0" eaLnBrk="0">
              <a:lnSpc>
                <a:spcPct val="120000"/>
              </a:lnSpc>
              <a:spcBef>
                <a:spcPts val="360"/>
              </a:spcBef>
              <a:tabLst/>
            </a:pPr>
            <a:r>
              <a:rPr sz="1000" kern="0" spc="50" dirty="0">
                <a:solidFill>
                  <a:srgbClr val="000000">
                    <a:alpha val="100000"/>
                  </a:srgbClr>
                </a:solidFill>
                <a:latin typeface="SimSun"/>
                <a:ea typeface="SimSun"/>
                <a:cs typeface="SimSun"/>
              </a:rPr>
              <a:t>e)</a:t>
            </a:r>
            <a:r>
              <a:rPr sz="1000" kern="0" spc="-80" dirty="0">
                <a:solidFill>
                  <a:srgbClr val="000000">
                    <a:alpha val="100000"/>
                  </a:srgbClr>
                </a:solidFill>
                <a:latin typeface="SimSun"/>
                <a:ea typeface="SimSun"/>
                <a:cs typeface="SimSun"/>
              </a:rPr>
              <a:t> </a:t>
            </a:r>
            <a:r>
              <a:rPr sz="1000" kern="0" spc="50" dirty="0">
                <a:solidFill>
                  <a:srgbClr val="000000">
                    <a:alpha val="100000"/>
                  </a:srgbClr>
                </a:solidFill>
                <a:latin typeface="SimSun"/>
                <a:ea typeface="SimSun"/>
                <a:cs typeface="SimSun"/>
              </a:rPr>
              <a:t>系统不应禁止由其他紧急系统（如火灾等）授权自由出入的功能，应满足紧急逃生</a:t>
            </a:r>
            <a:r>
              <a:rPr sz="1000" kern="0" spc="40" dirty="0">
                <a:solidFill>
                  <a:srgbClr val="000000">
                    <a:alpha val="100000"/>
                  </a:srgbClr>
                </a:solidFill>
                <a:latin typeface="SimSun"/>
                <a:ea typeface="SimSun"/>
                <a:cs typeface="SimSun"/>
              </a:rPr>
              <a:t>时人员疏散 </a:t>
            </a:r>
            <a:r>
              <a:rPr sz="1000" kern="0" spc="10" dirty="0">
                <a:solidFill>
                  <a:srgbClr val="000000">
                    <a:alpha val="100000"/>
                  </a:srgbClr>
                </a:solidFill>
                <a:latin typeface="SimSun"/>
                <a:ea typeface="SimSun"/>
                <a:cs typeface="SimSun"/>
              </a:rPr>
              <a:t>的相关要求。当通向疏散通道方向为防护面时， 应与火灾报警及其他紧急疏散系统联动；</a:t>
            </a:r>
            <a:r>
              <a:rPr sz="1000" kern="0" spc="21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当发生火警</a:t>
            </a:r>
            <a:r>
              <a:rPr sz="1000" kern="0" spc="0" dirty="0">
                <a:solidFill>
                  <a:srgbClr val="000000">
                    <a:alpha val="100000"/>
                  </a:srgbClr>
                </a:solidFill>
                <a:latin typeface="SimSun"/>
                <a:ea typeface="SimSun"/>
                <a:cs typeface="SimSun"/>
              </a:rPr>
              <a:t>或 </a:t>
            </a:r>
            <a:r>
              <a:rPr sz="1000" kern="0" spc="40" dirty="0">
                <a:solidFill>
                  <a:srgbClr val="000000">
                    <a:alpha val="100000"/>
                  </a:srgbClr>
                </a:solidFill>
                <a:latin typeface="SimSun"/>
                <a:ea typeface="SimSun"/>
                <a:cs typeface="SimSun"/>
              </a:rPr>
              <a:t>需紧急疏散时，人员不使用钥匙应能迅速安全通过</a:t>
            </a:r>
            <a:r>
              <a:rPr sz="1000" kern="0" spc="30" dirty="0">
                <a:solidFill>
                  <a:srgbClr val="000000">
                    <a:alpha val="100000"/>
                  </a:srgbClr>
                </a:solidFill>
                <a:latin typeface="SimSun"/>
                <a:ea typeface="SimSun"/>
                <a:cs typeface="SimSun"/>
              </a:rPr>
              <a:t>。</a:t>
            </a:r>
            <a:endParaRPr lang="SimSun" altLang="SimSun" sz="1000" dirty="0"/>
          </a:p>
          <a:p>
            <a:pPr marL="15875" indent="-3810" algn="l" rtl="0" eaLnBrk="0">
              <a:lnSpc>
                <a:spcPct val="115000"/>
              </a:lnSpc>
              <a:spcBef>
                <a:spcPts val="364"/>
              </a:spcBef>
              <a:tabLst/>
            </a:pPr>
            <a:r>
              <a:rPr sz="1000" kern="0" spc="50" dirty="0">
                <a:solidFill>
                  <a:srgbClr val="000000">
                    <a:alpha val="100000"/>
                  </a:srgbClr>
                </a:solidFill>
                <a:latin typeface="SimHei"/>
                <a:ea typeface="SimHei"/>
                <a:cs typeface="SimHei"/>
              </a:rPr>
              <a:t>4.4.2</a:t>
            </a:r>
            <a:r>
              <a:rPr sz="1000" kern="0" spc="20" dirty="0">
                <a:solidFill>
                  <a:srgbClr val="000000">
                    <a:alpha val="100000"/>
                  </a:srgbClr>
                </a:solidFill>
                <a:latin typeface="SimHei"/>
                <a:ea typeface="SimHei"/>
                <a:cs typeface="SimHei"/>
              </a:rPr>
              <a:t>  </a:t>
            </a:r>
            <a:r>
              <a:rPr sz="1000" kern="0" spc="50" dirty="0">
                <a:solidFill>
                  <a:srgbClr val="000000">
                    <a:alpha val="100000"/>
                  </a:srgbClr>
                </a:solidFill>
                <a:latin typeface="SimSun"/>
                <a:ea typeface="SimSun"/>
                <a:cs typeface="SimSun"/>
              </a:rPr>
              <a:t>出入口控制系统重要部位的出入口应设置不同的出入权限，</a:t>
            </a:r>
            <a:r>
              <a:rPr sz="1000" kern="0" spc="40" dirty="0">
                <a:solidFill>
                  <a:srgbClr val="000000">
                    <a:alpha val="100000"/>
                  </a:srgbClr>
                </a:solidFill>
                <a:latin typeface="SimSun"/>
                <a:ea typeface="SimSun"/>
                <a:cs typeface="SimSun"/>
              </a:rPr>
              <a:t>控制装置应能与视频安防监控系统 </a:t>
            </a:r>
            <a:r>
              <a:rPr sz="1000" kern="0" spc="-20" dirty="0">
                <a:solidFill>
                  <a:srgbClr val="000000">
                    <a:alpha val="100000"/>
                  </a:srgbClr>
                </a:solidFill>
                <a:latin typeface="SimSun"/>
                <a:ea typeface="SimSun"/>
                <a:cs typeface="SimSun"/>
              </a:rPr>
              <a:t>联动。</a:t>
            </a:r>
            <a:endParaRPr lang="SimSun" altLang="SimSun" sz="1000" dirty="0"/>
          </a:p>
          <a:p>
            <a:pPr marL="15875" indent="-3175" algn="l" rtl="0" eaLnBrk="0">
              <a:lnSpc>
                <a:spcPct val="120000"/>
              </a:lnSpc>
              <a:spcBef>
                <a:spcPts val="357"/>
              </a:spcBef>
              <a:tabLst/>
            </a:pPr>
            <a:r>
              <a:rPr sz="1000" kern="0" spc="50" dirty="0">
                <a:solidFill>
                  <a:srgbClr val="000000">
                    <a:alpha val="100000"/>
                  </a:srgbClr>
                </a:solidFill>
                <a:latin typeface="SimHei"/>
                <a:ea typeface="SimHei"/>
                <a:cs typeface="SimHei"/>
              </a:rPr>
              <a:t>4.4.3</a:t>
            </a:r>
            <a:r>
              <a:rPr sz="1000" kern="0" spc="470" dirty="0">
                <a:solidFill>
                  <a:srgbClr val="000000">
                    <a:alpha val="100000"/>
                  </a:srgbClr>
                </a:solidFill>
                <a:latin typeface="SimHei"/>
                <a:ea typeface="SimHei"/>
                <a:cs typeface="SimHei"/>
              </a:rPr>
              <a:t> </a:t>
            </a:r>
            <a:r>
              <a:rPr sz="1000" kern="0" spc="50" dirty="0">
                <a:solidFill>
                  <a:srgbClr val="000000">
                    <a:alpha val="100000"/>
                  </a:srgbClr>
                </a:solidFill>
                <a:latin typeface="SimSun"/>
                <a:ea typeface="SimSun"/>
                <a:cs typeface="SimSun"/>
              </a:rPr>
              <a:t>各类识别装置、执行机构应保证操作性和可靠性。系统应根据安全防范管理的</a:t>
            </a:r>
            <a:r>
              <a:rPr sz="1000" kern="0" spc="40" dirty="0">
                <a:solidFill>
                  <a:srgbClr val="000000">
                    <a:alpha val="100000"/>
                  </a:srgbClr>
                </a:solidFill>
                <a:latin typeface="SimSun"/>
                <a:ea typeface="SimSun"/>
                <a:cs typeface="SimSun"/>
              </a:rPr>
              <a:t>需要，按不同的 </a:t>
            </a:r>
            <a:r>
              <a:rPr sz="1000" kern="0" spc="30" dirty="0">
                <a:solidFill>
                  <a:srgbClr val="000000">
                    <a:alpha val="100000"/>
                  </a:srgbClr>
                </a:solidFill>
                <a:latin typeface="SimSun"/>
                <a:ea typeface="SimSun"/>
                <a:cs typeface="SimSun"/>
              </a:rPr>
              <a:t>通行对象及其准入级别进行控</a:t>
            </a:r>
            <a:r>
              <a:rPr sz="1000" kern="0" spc="20" dirty="0">
                <a:solidFill>
                  <a:srgbClr val="000000">
                    <a:alpha val="100000"/>
                  </a:srgbClr>
                </a:solidFill>
                <a:latin typeface="SimSun"/>
                <a:ea typeface="SimSun"/>
                <a:cs typeface="SimSun"/>
              </a:rPr>
              <a:t>制与管理。对非法进入的行为或连续</a:t>
            </a:r>
            <a:r>
              <a:rPr sz="1000" kern="0" spc="-19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3</a:t>
            </a:r>
            <a:r>
              <a:rPr sz="1000" kern="0" spc="-17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次不正确的识读， 系统应发出报警 </a:t>
            </a:r>
            <a:r>
              <a:rPr sz="1000" kern="0" spc="20" dirty="0">
                <a:solidFill>
                  <a:srgbClr val="000000">
                    <a:alpha val="100000"/>
                  </a:srgbClr>
                </a:solidFill>
                <a:latin typeface="SimSun"/>
                <a:ea typeface="SimSun"/>
                <a:cs typeface="SimSun"/>
              </a:rPr>
              <a:t>信号。 安防中心控制室的声光报警应保持至人工操作复位。</a:t>
            </a:r>
            <a:endParaRPr lang="SimSun" altLang="SimSun" sz="1000" dirty="0"/>
          </a:p>
          <a:p>
            <a:pPr marL="19050" indent="-6350" algn="l" rtl="0" eaLnBrk="0">
              <a:lnSpc>
                <a:spcPct val="115000"/>
              </a:lnSpc>
              <a:spcBef>
                <a:spcPts val="360"/>
              </a:spcBef>
              <a:tabLst/>
            </a:pPr>
            <a:r>
              <a:rPr sz="1000" kern="0" spc="10" dirty="0">
                <a:solidFill>
                  <a:srgbClr val="000000">
                    <a:alpha val="100000"/>
                  </a:srgbClr>
                </a:solidFill>
                <a:latin typeface="SimHei"/>
                <a:ea typeface="SimHei"/>
                <a:cs typeface="SimHei"/>
              </a:rPr>
              <a:t>4.4.4</a:t>
            </a:r>
            <a:r>
              <a:rPr sz="1000" kern="0" spc="470" dirty="0">
                <a:solidFill>
                  <a:srgbClr val="000000">
                    <a:alpha val="100000"/>
                  </a:srgbClr>
                </a:solidFill>
                <a:latin typeface="SimHei"/>
                <a:ea typeface="SimHei"/>
                <a:cs typeface="SimHei"/>
              </a:rPr>
              <a:t> </a:t>
            </a:r>
            <a:r>
              <a:rPr sz="1000" kern="0" spc="10" dirty="0">
                <a:solidFill>
                  <a:srgbClr val="000000">
                    <a:alpha val="100000"/>
                  </a:srgbClr>
                </a:solidFill>
                <a:latin typeface="SimSun"/>
                <a:ea typeface="SimSun"/>
                <a:cs typeface="SimSun"/>
              </a:rPr>
              <a:t>系统应具有人员的出入时间、地点</a:t>
            </a:r>
            <a:r>
              <a:rPr sz="1000" kern="0" spc="0" dirty="0">
                <a:solidFill>
                  <a:srgbClr val="000000">
                    <a:alpha val="100000"/>
                  </a:srgbClr>
                </a:solidFill>
                <a:latin typeface="SimSun"/>
                <a:ea typeface="SimSun"/>
                <a:cs typeface="SimSun"/>
              </a:rPr>
              <a:t>、顺序等数据的设置，</a:t>
            </a:r>
            <a:r>
              <a:rPr sz="1000" kern="0" spc="34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以及显示、记录、查询和打印等功能，  </a:t>
            </a:r>
            <a:r>
              <a:rPr sz="1000" kern="0" spc="30" dirty="0">
                <a:solidFill>
                  <a:srgbClr val="000000">
                    <a:alpha val="100000"/>
                  </a:srgbClr>
                </a:solidFill>
                <a:latin typeface="SimSun"/>
                <a:ea typeface="SimSun"/>
                <a:cs typeface="SimSun"/>
              </a:rPr>
              <a:t>并有防篡改、防销毁等措施。</a:t>
            </a:r>
            <a:endParaRPr lang="SimSun" altLang="SimSun" sz="1000" dirty="0"/>
          </a:p>
          <a:p>
            <a:pPr marL="12700" algn="l" rtl="0" eaLnBrk="0">
              <a:lnSpc>
                <a:spcPct val="100000"/>
              </a:lnSpc>
              <a:spcBef>
                <a:spcPts val="360"/>
              </a:spcBef>
              <a:tabLst/>
            </a:pPr>
            <a:r>
              <a:rPr sz="1000" kern="0" spc="30" dirty="0">
                <a:solidFill>
                  <a:srgbClr val="000000">
                    <a:alpha val="100000"/>
                  </a:srgbClr>
                </a:solidFill>
                <a:latin typeface="SimHei"/>
                <a:ea typeface="SimHei"/>
                <a:cs typeface="SimHei"/>
              </a:rPr>
              <a:t>4.4.5</a:t>
            </a:r>
            <a:r>
              <a:rPr sz="1000" kern="0" spc="460" dirty="0">
                <a:solidFill>
                  <a:srgbClr val="000000">
                    <a:alpha val="100000"/>
                  </a:srgbClr>
                </a:solidFill>
                <a:latin typeface="SimHei"/>
                <a:ea typeface="SimHei"/>
                <a:cs typeface="SimHei"/>
              </a:rPr>
              <a:t> </a:t>
            </a:r>
            <a:r>
              <a:rPr sz="1000" kern="0" spc="30" dirty="0">
                <a:solidFill>
                  <a:srgbClr val="000000">
                    <a:alpha val="100000"/>
                  </a:srgbClr>
                </a:solidFill>
                <a:latin typeface="SimSun"/>
                <a:ea typeface="SimSun"/>
                <a:cs typeface="SimSun"/>
              </a:rPr>
              <a:t>应具有系统自动校时功</a:t>
            </a:r>
            <a:r>
              <a:rPr sz="1000" kern="0" spc="20" dirty="0">
                <a:solidFill>
                  <a:srgbClr val="000000">
                    <a:alpha val="100000"/>
                  </a:srgbClr>
                </a:solidFill>
                <a:latin typeface="SimSun"/>
                <a:ea typeface="SimSun"/>
                <a:cs typeface="SimSun"/>
              </a:rPr>
              <a:t>能，每天自动校时应不少于</a:t>
            </a:r>
            <a:r>
              <a:rPr sz="1000" kern="0" spc="-13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1</a:t>
            </a:r>
            <a:r>
              <a:rPr sz="1000" kern="0" spc="-17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次。</a:t>
            </a:r>
            <a:endParaRPr lang="SimSun" altLang="SimSun" sz="1000" dirty="0"/>
          </a:p>
          <a:p>
            <a:pPr marL="31750" indent="-19050" algn="l" rtl="0" eaLnBrk="0">
              <a:lnSpc>
                <a:spcPct val="115000"/>
              </a:lnSpc>
              <a:spcBef>
                <a:spcPts val="360"/>
              </a:spcBef>
              <a:tabLst/>
            </a:pPr>
            <a:r>
              <a:rPr sz="1000" kern="0" spc="50" dirty="0">
                <a:solidFill>
                  <a:srgbClr val="000000">
                    <a:alpha val="100000"/>
                  </a:srgbClr>
                </a:solidFill>
                <a:latin typeface="SimHei"/>
                <a:ea typeface="SimHei"/>
                <a:cs typeface="SimHei"/>
              </a:rPr>
              <a:t>4.4.6</a:t>
            </a:r>
            <a:r>
              <a:rPr sz="1000" kern="0" spc="480" dirty="0">
                <a:solidFill>
                  <a:srgbClr val="000000">
                    <a:alpha val="100000"/>
                  </a:srgbClr>
                </a:solidFill>
                <a:latin typeface="SimHei"/>
                <a:ea typeface="SimHei"/>
                <a:cs typeface="SimHei"/>
              </a:rPr>
              <a:t> </a:t>
            </a:r>
            <a:r>
              <a:rPr sz="1000" kern="0" spc="50" dirty="0">
                <a:solidFill>
                  <a:srgbClr val="000000">
                    <a:alpha val="100000"/>
                  </a:srgbClr>
                </a:solidFill>
                <a:latin typeface="SimSun"/>
                <a:ea typeface="SimSun"/>
                <a:cs typeface="SimSun"/>
              </a:rPr>
              <a:t>系统应有备用电源，应能保证在市电断电后系统正常运行</a:t>
            </a:r>
            <a:r>
              <a:rPr sz="1000" kern="0" spc="40" dirty="0">
                <a:solidFill>
                  <a:srgbClr val="000000">
                    <a:alpha val="100000"/>
                  </a:srgbClr>
                </a:solidFill>
                <a:latin typeface="SimSun"/>
                <a:ea typeface="SimSun"/>
                <a:cs typeface="SimSun"/>
              </a:rPr>
              <a:t>时间不小于 48h。当供电不正常、断</a:t>
            </a:r>
            <a:r>
              <a:rPr sz="1000" kern="0" spc="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电时，系统配置信息及记录信息不得丢失。</a:t>
            </a:r>
            <a:endParaRPr lang="SimSun" altLang="SimSun" sz="1000" dirty="0"/>
          </a:p>
          <a:p>
            <a:pPr marL="19050" indent="-6350" algn="l" rtl="0" eaLnBrk="0">
              <a:lnSpc>
                <a:spcPct val="115000"/>
              </a:lnSpc>
              <a:spcBef>
                <a:spcPts val="356"/>
              </a:spcBef>
              <a:tabLst/>
            </a:pPr>
            <a:r>
              <a:rPr sz="1000" kern="0" spc="40" dirty="0">
                <a:solidFill>
                  <a:srgbClr val="000000">
                    <a:alpha val="100000"/>
                  </a:srgbClr>
                </a:solidFill>
                <a:latin typeface="SimHei"/>
                <a:ea typeface="SimHei"/>
                <a:cs typeface="SimHei"/>
              </a:rPr>
              <a:t>4.4.7</a:t>
            </a:r>
            <a:r>
              <a:rPr sz="1000" kern="0" spc="460" dirty="0">
                <a:solidFill>
                  <a:srgbClr val="000000">
                    <a:alpha val="100000"/>
                  </a:srgbClr>
                </a:solidFill>
                <a:latin typeface="SimHei"/>
                <a:ea typeface="SimHei"/>
                <a:cs typeface="SimHei"/>
              </a:rPr>
              <a:t> </a:t>
            </a:r>
            <a:r>
              <a:rPr sz="1000" kern="0" spc="40" dirty="0">
                <a:solidFill>
                  <a:srgbClr val="000000">
                    <a:alpha val="100000"/>
                  </a:srgbClr>
                </a:solidFill>
                <a:latin typeface="SimSun"/>
                <a:ea typeface="SimSun"/>
                <a:cs typeface="SimSun"/>
              </a:rPr>
              <a:t>车辆数据采集系统应能</a:t>
            </a:r>
            <a:r>
              <a:rPr sz="1000" kern="0" spc="30" dirty="0">
                <a:solidFill>
                  <a:srgbClr val="000000">
                    <a:alpha val="100000"/>
                  </a:srgbClr>
                </a:solidFill>
                <a:latin typeface="SimSun"/>
                <a:ea typeface="SimSun"/>
                <a:cs typeface="SimSun"/>
              </a:rPr>
              <a:t>获取所有进出车辆的时间、牌照、颜色、照片（含全景）等基本信息，</a:t>
            </a:r>
            <a:r>
              <a:rPr sz="1000" kern="0" spc="0" dirty="0">
                <a:solidFill>
                  <a:srgbClr val="000000">
                    <a:alpha val="100000"/>
                  </a:srgbClr>
                </a:solidFill>
                <a:latin typeface="SimSun"/>
                <a:ea typeface="SimSun"/>
                <a:cs typeface="SimSun"/>
              </a:rPr>
              <a:t>   </a:t>
            </a:r>
            <a:r>
              <a:rPr sz="1000" kern="0" spc="50" dirty="0">
                <a:solidFill>
                  <a:srgbClr val="000000">
                    <a:alpha val="100000"/>
                  </a:srgbClr>
                </a:solidFill>
                <a:latin typeface="SimSun"/>
                <a:ea typeface="SimSun"/>
                <a:cs typeface="SimSun"/>
              </a:rPr>
              <a:t>并提供联网集中数据服务、与上级部</a:t>
            </a:r>
            <a:r>
              <a:rPr sz="1000" kern="0" spc="40" dirty="0">
                <a:solidFill>
                  <a:srgbClr val="000000">
                    <a:alpha val="100000"/>
                  </a:srgbClr>
                </a:solidFill>
                <a:latin typeface="SimSun"/>
                <a:ea typeface="SimSun"/>
                <a:cs typeface="SimSun"/>
              </a:rPr>
              <a:t>门系统交互等功能，其技术要求应符合本市的相关规定。</a:t>
            </a:r>
            <a:endParaRPr lang="SimSun" altLang="SimSun" sz="1000" dirty="0"/>
          </a:p>
          <a:p>
            <a:pPr marL="12700" algn="l" rtl="0" eaLnBrk="0">
              <a:lnSpc>
                <a:spcPct val="100000"/>
              </a:lnSpc>
              <a:spcBef>
                <a:spcPts val="364"/>
              </a:spcBef>
              <a:tabLst/>
            </a:pPr>
            <a:r>
              <a:rPr sz="1000" kern="0" spc="40" dirty="0">
                <a:solidFill>
                  <a:srgbClr val="000000">
                    <a:alpha val="100000"/>
                  </a:srgbClr>
                </a:solidFill>
                <a:latin typeface="SimHei"/>
                <a:ea typeface="SimHei"/>
                <a:cs typeface="SimHei"/>
              </a:rPr>
              <a:t>4.4.8</a:t>
            </a:r>
            <a:r>
              <a:rPr sz="1000" kern="0" spc="40" dirty="0">
                <a:solidFill>
                  <a:srgbClr val="000000">
                    <a:alpha val="100000"/>
                  </a:srgbClr>
                </a:solidFill>
                <a:latin typeface="SimHei"/>
                <a:ea typeface="SimHei"/>
                <a:cs typeface="SimHei"/>
              </a:rPr>
              <a:t>  </a:t>
            </a:r>
            <a:r>
              <a:rPr sz="1000" kern="0" spc="40" dirty="0">
                <a:solidFill>
                  <a:srgbClr val="000000">
                    <a:alpha val="100000"/>
                  </a:srgbClr>
                </a:solidFill>
                <a:latin typeface="SimSun"/>
                <a:ea typeface="SimSun"/>
                <a:cs typeface="SimSun"/>
              </a:rPr>
              <a:t>图片数据资料保存</a:t>
            </a:r>
            <a:r>
              <a:rPr sz="1000" kern="0" spc="30" dirty="0">
                <a:solidFill>
                  <a:srgbClr val="000000">
                    <a:alpha val="100000"/>
                  </a:srgbClr>
                </a:solidFill>
                <a:latin typeface="SimSun"/>
                <a:ea typeface="SimSun"/>
                <a:cs typeface="SimSun"/>
              </a:rPr>
              <a:t>时间应不少于</a:t>
            </a:r>
            <a:r>
              <a:rPr sz="1000" kern="0" spc="-13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180d，系统数据资料保存时间应不少于</a:t>
            </a:r>
            <a:r>
              <a:rPr sz="1000" kern="0" spc="-18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360d。</a:t>
            </a:r>
            <a:endParaRPr lang="SimSun" altLang="SimSun" sz="1000" dirty="0"/>
          </a:p>
          <a:p>
            <a:pPr marL="12700" algn="l" rtl="0" eaLnBrk="0">
              <a:lnSpc>
                <a:spcPct val="100000"/>
              </a:lnSpc>
              <a:spcBef>
                <a:spcPts val="360"/>
              </a:spcBef>
              <a:tabLst/>
            </a:pPr>
            <a:r>
              <a:rPr sz="1000" kern="0" spc="30" dirty="0">
                <a:solidFill>
                  <a:srgbClr val="000000">
                    <a:alpha val="100000"/>
                  </a:srgbClr>
                </a:solidFill>
                <a:latin typeface="SimHei"/>
                <a:ea typeface="SimHei"/>
                <a:cs typeface="SimHei"/>
              </a:rPr>
              <a:t>4.4.9</a:t>
            </a:r>
            <a:r>
              <a:rPr sz="1000" kern="0" spc="450" dirty="0">
                <a:solidFill>
                  <a:srgbClr val="000000">
                    <a:alpha val="100000"/>
                  </a:srgbClr>
                </a:solidFill>
                <a:latin typeface="SimHei"/>
                <a:ea typeface="SimHei"/>
                <a:cs typeface="SimHei"/>
              </a:rPr>
              <a:t> </a:t>
            </a:r>
            <a:r>
              <a:rPr sz="1000" kern="0" spc="30" dirty="0">
                <a:solidFill>
                  <a:srgbClr val="000000">
                    <a:alpha val="100000"/>
                  </a:srgbClr>
                </a:solidFill>
                <a:latin typeface="SimSun"/>
                <a:ea typeface="SimSun"/>
                <a:cs typeface="SimSun"/>
              </a:rPr>
              <a:t>停车库（场）出</a:t>
            </a:r>
            <a:r>
              <a:rPr sz="1000" kern="0" spc="20" dirty="0">
                <a:solidFill>
                  <a:srgbClr val="000000">
                    <a:alpha val="100000"/>
                  </a:srgbClr>
                </a:solidFill>
                <a:latin typeface="SimSun"/>
                <a:ea typeface="SimSun"/>
                <a:cs typeface="SimSun"/>
              </a:rPr>
              <a:t>入口控制设备的技术要求应符合</a:t>
            </a:r>
            <a:r>
              <a:rPr sz="1000" kern="0" spc="-21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GA</a:t>
            </a:r>
            <a:r>
              <a:rPr sz="1000" kern="0" spc="20" dirty="0">
                <a:solidFill>
                  <a:srgbClr val="000000">
                    <a:alpha val="100000"/>
                  </a:srgbClr>
                </a:solidFill>
                <a:latin typeface="SimSun"/>
                <a:ea typeface="SimSun"/>
                <a:cs typeface="SimSun"/>
              </a:rPr>
              <a:t>/T 992</a:t>
            </a:r>
            <a:r>
              <a:rPr sz="1000" kern="0" spc="-11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的要求。</a:t>
            </a:r>
            <a:endParaRPr lang="SimSun" altLang="SimSun" sz="1000" dirty="0"/>
          </a:p>
          <a:p>
            <a:pPr marL="18415" indent="-5714" algn="l" rtl="0" eaLnBrk="0">
              <a:lnSpc>
                <a:spcPct val="115000"/>
              </a:lnSpc>
              <a:spcBef>
                <a:spcPts val="360"/>
              </a:spcBef>
              <a:tabLst/>
            </a:pPr>
            <a:r>
              <a:rPr sz="1000" kern="0" spc="10" dirty="0">
                <a:solidFill>
                  <a:srgbClr val="000000">
                    <a:alpha val="100000"/>
                  </a:srgbClr>
                </a:solidFill>
                <a:latin typeface="SimHei"/>
                <a:ea typeface="SimHei"/>
                <a:cs typeface="SimHei"/>
              </a:rPr>
              <a:t>4.4.10</a:t>
            </a:r>
            <a:r>
              <a:rPr sz="1000" kern="0" spc="10" dirty="0">
                <a:solidFill>
                  <a:srgbClr val="000000">
                    <a:alpha val="100000"/>
                  </a:srgbClr>
                </a:solidFill>
                <a:latin typeface="SimHei"/>
                <a:ea typeface="SimHei"/>
                <a:cs typeface="SimHei"/>
              </a:rPr>
              <a:t> </a:t>
            </a:r>
            <a:r>
              <a:rPr sz="1000" kern="0" spc="10" dirty="0">
                <a:solidFill>
                  <a:srgbClr val="000000">
                    <a:alpha val="100000"/>
                  </a:srgbClr>
                </a:solidFill>
                <a:latin typeface="SimSun"/>
                <a:ea typeface="SimSun"/>
                <a:cs typeface="SimSun"/>
              </a:rPr>
              <a:t>出入口控制系统的其他要求应符合</a:t>
            </a:r>
            <a:r>
              <a:rPr sz="1000" kern="0" spc="-19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GB</a:t>
            </a:r>
            <a:r>
              <a:rPr sz="1000" kern="0" spc="-18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50396-2007、</a:t>
            </a:r>
            <a:r>
              <a:rPr sz="1000" kern="0" spc="0" dirty="0">
                <a:solidFill>
                  <a:srgbClr val="000000">
                    <a:alpha val="100000"/>
                  </a:srgbClr>
                </a:solidFill>
                <a:latin typeface="SimSun"/>
                <a:ea typeface="SimSun"/>
                <a:cs typeface="SimSun"/>
              </a:rPr>
              <a:t>GA</a:t>
            </a:r>
            <a:r>
              <a:rPr sz="1000" kern="0" spc="10" dirty="0">
                <a:solidFill>
                  <a:srgbClr val="000000">
                    <a:alpha val="100000"/>
                  </a:srgbClr>
                </a:solidFill>
                <a:latin typeface="SimSun"/>
                <a:ea typeface="SimSun"/>
                <a:cs typeface="SimSun"/>
              </a:rPr>
              <a:t>/T</a:t>
            </a:r>
            <a:r>
              <a:rPr sz="1000" kern="0" spc="-17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72、</a:t>
            </a:r>
            <a:r>
              <a:rPr sz="1000" kern="0" spc="0" dirty="0">
                <a:solidFill>
                  <a:srgbClr val="000000">
                    <a:alpha val="100000"/>
                  </a:srgbClr>
                </a:solidFill>
                <a:latin typeface="SimSun"/>
                <a:ea typeface="SimSun"/>
                <a:cs typeface="SimSun"/>
              </a:rPr>
              <a:t>GA</a:t>
            </a:r>
            <a:r>
              <a:rPr sz="1000" kern="0" spc="10" dirty="0">
                <a:solidFill>
                  <a:srgbClr val="000000">
                    <a:alpha val="100000"/>
                  </a:srgbClr>
                </a:solidFill>
                <a:latin typeface="SimSun"/>
                <a:ea typeface="SimSun"/>
                <a:cs typeface="SimSun"/>
              </a:rPr>
              <a:t>/T</a:t>
            </a:r>
            <a:r>
              <a:rPr sz="1000" kern="0" spc="-18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394</a:t>
            </a:r>
            <a:r>
              <a:rPr sz="1000" kern="0" spc="-11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的相关规定， 停车库(场) </a:t>
            </a:r>
            <a:r>
              <a:rPr sz="1000" kern="0" spc="30" dirty="0">
                <a:solidFill>
                  <a:srgbClr val="000000">
                    <a:alpha val="100000"/>
                  </a:srgbClr>
                </a:solidFill>
                <a:latin typeface="SimSun"/>
                <a:ea typeface="SimSun"/>
                <a:cs typeface="SimSun"/>
              </a:rPr>
              <a:t>安全管理系统的其他要求应符合</a:t>
            </a:r>
            <a:r>
              <a:rPr sz="1000" kern="0" spc="-20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GA</a:t>
            </a:r>
            <a:r>
              <a:rPr sz="1000" kern="0" spc="30" dirty="0">
                <a:solidFill>
                  <a:srgbClr val="000000">
                    <a:alpha val="100000"/>
                  </a:srgbClr>
                </a:solidFill>
                <a:latin typeface="SimSun"/>
                <a:ea typeface="SimSun"/>
                <a:cs typeface="SimSun"/>
              </a:rPr>
              <a:t>/T 761</a:t>
            </a:r>
            <a:r>
              <a:rPr sz="1000" kern="0" spc="-11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的相关规定。</a:t>
            </a:r>
            <a:endParaRPr lang="SimSun" altLang="SimSun" sz="1000" dirty="0"/>
          </a:p>
          <a:p>
            <a:pPr marL="12700" algn="l" rtl="0" eaLnBrk="0">
              <a:lnSpc>
                <a:spcPct val="92000"/>
              </a:lnSpc>
              <a:spcBef>
                <a:spcPts val="1178"/>
              </a:spcBef>
              <a:tabLst/>
            </a:pPr>
            <a:r>
              <a:rPr sz="1000" kern="0" spc="30" dirty="0">
                <a:solidFill>
                  <a:srgbClr val="000000">
                    <a:alpha val="100000"/>
                  </a:srgbClr>
                </a:solidFill>
                <a:latin typeface="SimHei"/>
                <a:ea typeface="SimHei"/>
                <a:cs typeface="SimHei"/>
              </a:rPr>
              <a:t>4.5</a:t>
            </a:r>
            <a:r>
              <a:rPr sz="1000" kern="0" spc="30" dirty="0">
                <a:solidFill>
                  <a:srgbClr val="000000">
                    <a:alpha val="100000"/>
                  </a:srgbClr>
                </a:solidFill>
                <a:latin typeface="SimHei"/>
                <a:ea typeface="SimHei"/>
                <a:cs typeface="SimHei"/>
              </a:rPr>
              <a:t> </a:t>
            </a:r>
            <a:r>
              <a:rPr sz="1000" kern="0" spc="30" dirty="0">
                <a:solidFill>
                  <a:srgbClr val="000000">
                    <a:alpha val="100000"/>
                  </a:srgbClr>
                </a:solidFill>
                <a:latin typeface="Microsoft YaHei"/>
                <a:ea typeface="Microsoft YaHei"/>
                <a:cs typeface="Microsoft YaHei"/>
              </a:rPr>
              <a:t>声音复核装置</a:t>
            </a:r>
            <a:endParaRPr lang="Microsoft YaHei" altLang="Microsoft YaHei" sz="1000" dirty="0"/>
          </a:p>
          <a:p>
            <a:pPr marL="22225" indent="-9525" algn="l" rtl="0" eaLnBrk="0">
              <a:lnSpc>
                <a:spcPct val="115000"/>
              </a:lnSpc>
              <a:spcBef>
                <a:spcPts val="1199"/>
              </a:spcBef>
              <a:tabLst/>
            </a:pPr>
            <a:r>
              <a:rPr sz="1000" kern="0" spc="50" dirty="0">
                <a:solidFill>
                  <a:srgbClr val="000000">
                    <a:alpha val="100000"/>
                  </a:srgbClr>
                </a:solidFill>
                <a:latin typeface="SimHei"/>
                <a:ea typeface="SimHei"/>
                <a:cs typeface="SimHei"/>
              </a:rPr>
              <a:t>4.5.1</a:t>
            </a:r>
            <a:r>
              <a:rPr sz="1000" kern="0" spc="480" dirty="0">
                <a:solidFill>
                  <a:srgbClr val="000000">
                    <a:alpha val="100000"/>
                  </a:srgbClr>
                </a:solidFill>
                <a:latin typeface="SimHei"/>
                <a:ea typeface="SimHei"/>
                <a:cs typeface="SimHei"/>
              </a:rPr>
              <a:t> </a:t>
            </a:r>
            <a:r>
              <a:rPr sz="1000" kern="0" spc="50" dirty="0">
                <a:solidFill>
                  <a:srgbClr val="000000">
                    <a:alpha val="100000"/>
                  </a:srgbClr>
                </a:solidFill>
                <a:latin typeface="SimSun"/>
                <a:ea typeface="SimSun"/>
                <a:cs typeface="SimSun"/>
              </a:rPr>
              <a:t>声音复核装置与该处安装的摄像机在位置和数量上应一一对应，音视频信号</a:t>
            </a:r>
            <a:r>
              <a:rPr sz="1000" kern="0" spc="40" dirty="0">
                <a:solidFill>
                  <a:srgbClr val="000000">
                    <a:alpha val="100000"/>
                  </a:srgbClr>
                </a:solidFill>
                <a:latin typeface="SimSun"/>
                <a:ea typeface="SimSun"/>
                <a:cs typeface="SimSun"/>
              </a:rPr>
              <a:t>应同步记录，回放 </a:t>
            </a:r>
            <a:r>
              <a:rPr sz="1000" kern="0" spc="40" dirty="0">
                <a:solidFill>
                  <a:srgbClr val="000000">
                    <a:alpha val="100000"/>
                  </a:srgbClr>
                </a:solidFill>
                <a:latin typeface="SimSun"/>
                <a:ea typeface="SimSun"/>
                <a:cs typeface="SimSun"/>
              </a:rPr>
              <a:t>时应能清楚辨别客户与服务接待人员</a:t>
            </a:r>
            <a:r>
              <a:rPr sz="1000" kern="0" spc="30" dirty="0">
                <a:solidFill>
                  <a:srgbClr val="000000">
                    <a:alpha val="100000"/>
                  </a:srgbClr>
                </a:solidFill>
                <a:latin typeface="SimSun"/>
                <a:ea typeface="SimSun"/>
                <a:cs typeface="SimSun"/>
              </a:rPr>
              <a:t>的对话内容。</a:t>
            </a:r>
            <a:endParaRPr lang="SimSun" altLang="SimSun" sz="1000" dirty="0"/>
          </a:p>
          <a:p>
            <a:pPr marL="12700" algn="l" rtl="0" eaLnBrk="0">
              <a:lnSpc>
                <a:spcPct val="100000"/>
              </a:lnSpc>
              <a:spcBef>
                <a:spcPts val="360"/>
              </a:spcBef>
              <a:tabLst/>
            </a:pPr>
            <a:r>
              <a:rPr sz="1000" kern="0" spc="40" dirty="0">
                <a:solidFill>
                  <a:srgbClr val="000000">
                    <a:alpha val="100000"/>
                  </a:srgbClr>
                </a:solidFill>
                <a:latin typeface="SimHei"/>
                <a:ea typeface="SimHei"/>
                <a:cs typeface="SimHei"/>
              </a:rPr>
              <a:t>4.5.2</a:t>
            </a:r>
            <a:r>
              <a:rPr sz="1000" kern="0" spc="470" dirty="0">
                <a:solidFill>
                  <a:srgbClr val="000000">
                    <a:alpha val="100000"/>
                  </a:srgbClr>
                </a:solidFill>
                <a:latin typeface="SimHei"/>
                <a:ea typeface="SimHei"/>
                <a:cs typeface="SimHei"/>
              </a:rPr>
              <a:t> </a:t>
            </a:r>
            <a:r>
              <a:rPr sz="1000" kern="0" spc="40" dirty="0">
                <a:solidFill>
                  <a:srgbClr val="000000">
                    <a:alpha val="100000"/>
                  </a:srgbClr>
                </a:solidFill>
                <a:latin typeface="SimSun"/>
                <a:ea typeface="SimSun"/>
                <a:cs typeface="SimSun"/>
              </a:rPr>
              <a:t>声音复核资料保存时间</a:t>
            </a:r>
            <a:r>
              <a:rPr sz="1000" kern="0" spc="30" dirty="0">
                <a:solidFill>
                  <a:srgbClr val="000000">
                    <a:alpha val="100000"/>
                  </a:srgbClr>
                </a:solidFill>
                <a:latin typeface="SimSun"/>
                <a:ea typeface="SimSun"/>
                <a:cs typeface="SimSun"/>
              </a:rPr>
              <a:t>应与相关区域视频图像资料的保存时间保持一致。</a:t>
            </a:r>
            <a:endParaRPr lang="SimSun" altLang="SimSun" sz="1000" dirty="0"/>
          </a:p>
          <a:p>
            <a:pPr marL="12700" algn="l" rtl="0" eaLnBrk="0">
              <a:lnSpc>
                <a:spcPct val="92000"/>
              </a:lnSpc>
              <a:spcBef>
                <a:spcPts val="1169"/>
              </a:spcBef>
              <a:tabLst/>
            </a:pPr>
            <a:r>
              <a:rPr sz="1000" kern="0" spc="40" dirty="0">
                <a:solidFill>
                  <a:srgbClr val="000000">
                    <a:alpha val="100000"/>
                  </a:srgbClr>
                </a:solidFill>
                <a:latin typeface="SimHei"/>
                <a:ea typeface="SimHei"/>
                <a:cs typeface="SimHei"/>
              </a:rPr>
              <a:t>4.6</a:t>
            </a:r>
            <a:r>
              <a:rPr sz="1000" kern="0" spc="40" dirty="0">
                <a:solidFill>
                  <a:srgbClr val="000000">
                    <a:alpha val="100000"/>
                  </a:srgbClr>
                </a:solidFill>
                <a:latin typeface="SimHei"/>
                <a:ea typeface="SimHei"/>
                <a:cs typeface="SimHei"/>
              </a:rPr>
              <a:t> </a:t>
            </a:r>
            <a:r>
              <a:rPr sz="1000" kern="0" spc="40" dirty="0">
                <a:solidFill>
                  <a:srgbClr val="000000">
                    <a:alpha val="100000"/>
                  </a:srgbClr>
                </a:solidFill>
                <a:latin typeface="Microsoft YaHei"/>
                <a:ea typeface="Microsoft YaHei"/>
                <a:cs typeface="Microsoft YaHei"/>
              </a:rPr>
              <a:t>实时电子巡检系统</a:t>
            </a:r>
            <a:endParaRPr lang="Microsoft YaHei" altLang="Microsoft YaHei" sz="1000" dirty="0"/>
          </a:p>
          <a:p>
            <a:pPr marL="12700" algn="l" rtl="0" eaLnBrk="0">
              <a:lnSpc>
                <a:spcPct val="100000"/>
              </a:lnSpc>
              <a:spcBef>
                <a:spcPts val="1207"/>
              </a:spcBef>
              <a:tabLst/>
            </a:pPr>
            <a:r>
              <a:rPr sz="1000" kern="0" spc="10" dirty="0">
                <a:solidFill>
                  <a:srgbClr val="000000">
                    <a:alpha val="100000"/>
                  </a:srgbClr>
                </a:solidFill>
                <a:latin typeface="SimHei"/>
                <a:ea typeface="SimHei"/>
                <a:cs typeface="SimHei"/>
              </a:rPr>
              <a:t>4.6.1</a:t>
            </a:r>
            <a:r>
              <a:rPr sz="1000" kern="0" spc="480" dirty="0">
                <a:solidFill>
                  <a:srgbClr val="000000">
                    <a:alpha val="100000"/>
                  </a:srgbClr>
                </a:solidFill>
                <a:latin typeface="SimHei"/>
                <a:ea typeface="SimHei"/>
                <a:cs typeface="SimHei"/>
              </a:rPr>
              <a:t> </a:t>
            </a:r>
            <a:r>
              <a:rPr sz="1000" kern="0" spc="10" dirty="0">
                <a:solidFill>
                  <a:srgbClr val="000000">
                    <a:alpha val="100000"/>
                  </a:srgbClr>
                </a:solidFill>
                <a:latin typeface="SimSun"/>
                <a:ea typeface="SimSun"/>
                <a:cs typeface="SimSun"/>
              </a:rPr>
              <a:t>实时电子巡检系统设置应符</a:t>
            </a:r>
            <a:r>
              <a:rPr sz="1000" kern="0" spc="0" dirty="0">
                <a:solidFill>
                  <a:srgbClr val="000000">
                    <a:alpha val="100000"/>
                  </a:srgbClr>
                </a:solidFill>
                <a:latin typeface="SimSun"/>
                <a:ea typeface="SimSun"/>
                <a:cs typeface="SimSun"/>
              </a:rPr>
              <a:t>合以下要求：</a:t>
            </a:r>
            <a:endParaRPr lang="SimSun" altLang="SimSun" sz="1000" dirty="0"/>
          </a:p>
          <a:p>
            <a:pPr marL="285750" algn="l" rtl="0" eaLnBrk="0">
              <a:lnSpc>
                <a:spcPct val="100000"/>
              </a:lnSpc>
              <a:spcBef>
                <a:spcPts val="360"/>
              </a:spcBef>
              <a:tabLst/>
            </a:pPr>
            <a:r>
              <a:rPr sz="1000" kern="0" spc="40" dirty="0">
                <a:solidFill>
                  <a:srgbClr val="000000">
                    <a:alpha val="100000"/>
                  </a:srgbClr>
                </a:solidFill>
                <a:latin typeface="SimSun"/>
                <a:ea typeface="SimSun"/>
                <a:cs typeface="SimSun"/>
              </a:rPr>
              <a:t>a)</a:t>
            </a:r>
            <a:r>
              <a:rPr sz="1000" kern="0" spc="-9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巡查钮或读卡器安装应牢固、隐蔽，安装高度宜离地</a:t>
            </a:r>
            <a:r>
              <a:rPr sz="1000" kern="0" spc="-8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1400</a:t>
            </a:r>
            <a:r>
              <a:rPr sz="1000" kern="0" spc="0" dirty="0">
                <a:solidFill>
                  <a:srgbClr val="000000">
                    <a:alpha val="100000"/>
                  </a:srgbClr>
                </a:solidFill>
                <a:latin typeface="SimSun"/>
                <a:ea typeface="SimSun"/>
                <a:cs typeface="SimSun"/>
              </a:rPr>
              <a:t>mm</a:t>
            </a:r>
            <a:r>
              <a:rPr sz="1000" kern="0" spc="30" dirty="0">
                <a:solidFill>
                  <a:srgbClr val="000000">
                    <a:alpha val="100000"/>
                  </a:srgbClr>
                </a:solidFill>
                <a:latin typeface="SimSun"/>
                <a:ea typeface="SimSun"/>
                <a:cs typeface="SimSun"/>
              </a:rPr>
              <a:t>±100</a:t>
            </a:r>
            <a:r>
              <a:rPr sz="1000" kern="0" spc="0" dirty="0">
                <a:solidFill>
                  <a:srgbClr val="000000">
                    <a:alpha val="100000"/>
                  </a:srgbClr>
                </a:solidFill>
                <a:latin typeface="SimSun"/>
                <a:ea typeface="SimSun"/>
                <a:cs typeface="SimSun"/>
              </a:rPr>
              <a:t>mm</a:t>
            </a:r>
            <a:r>
              <a:rPr sz="1000" kern="0" spc="30" dirty="0">
                <a:solidFill>
                  <a:srgbClr val="000000">
                    <a:alpha val="100000"/>
                  </a:srgbClr>
                </a:solidFill>
                <a:latin typeface="SimSun"/>
                <a:ea typeface="SimSun"/>
                <a:cs typeface="SimSun"/>
              </a:rPr>
              <a:t>；</a:t>
            </a:r>
            <a:endParaRPr lang="SimSun" altLang="SimSun" sz="1000" dirty="0"/>
          </a:p>
          <a:p>
            <a:pPr marL="283209" algn="l" rtl="0" eaLnBrk="0">
              <a:lnSpc>
                <a:spcPct val="100000"/>
              </a:lnSpc>
              <a:spcBef>
                <a:spcPts val="356"/>
              </a:spcBef>
              <a:tabLst/>
            </a:pPr>
            <a:r>
              <a:rPr sz="1000" kern="0" spc="40" dirty="0">
                <a:solidFill>
                  <a:srgbClr val="000000">
                    <a:alpha val="100000"/>
                  </a:srgbClr>
                </a:solidFill>
                <a:latin typeface="SimSun"/>
                <a:ea typeface="SimSun"/>
                <a:cs typeface="SimSun"/>
              </a:rPr>
              <a:t>b)</a:t>
            </a:r>
            <a:r>
              <a:rPr sz="1000" kern="0" spc="-9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采集识读装置配</a:t>
            </a:r>
            <a:r>
              <a:rPr sz="1000" kern="0" spc="30" dirty="0">
                <a:solidFill>
                  <a:srgbClr val="000000">
                    <a:alpha val="100000"/>
                  </a:srgbClr>
                </a:solidFill>
                <a:latin typeface="SimSun"/>
                <a:ea typeface="SimSun"/>
                <a:cs typeface="SimSun"/>
              </a:rPr>
              <a:t>置数量应满足巡检人员、班次、路线的需要，且应不少于</a:t>
            </a:r>
            <a:r>
              <a:rPr sz="1000" kern="0" spc="-19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2</a:t>
            </a:r>
            <a:r>
              <a:rPr sz="1000" kern="0" spc="-20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个；</a:t>
            </a:r>
            <a:endParaRPr lang="SimSun" altLang="SimSun" sz="1000" dirty="0"/>
          </a:p>
          <a:p>
            <a:pPr marL="18415" indent="268604" algn="l" rtl="0" eaLnBrk="0">
              <a:lnSpc>
                <a:spcPct val="115000"/>
              </a:lnSpc>
              <a:spcBef>
                <a:spcPts val="364"/>
              </a:spcBef>
              <a:tabLst/>
            </a:pPr>
            <a:r>
              <a:rPr sz="1000" kern="0" spc="40" dirty="0">
                <a:solidFill>
                  <a:srgbClr val="000000">
                    <a:alpha val="100000"/>
                  </a:srgbClr>
                </a:solidFill>
                <a:latin typeface="SimSun"/>
                <a:ea typeface="SimSun"/>
                <a:cs typeface="SimSun"/>
              </a:rPr>
              <a:t>c)</a:t>
            </a:r>
            <a:r>
              <a:rPr sz="1000" kern="0" spc="-10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采集识读装置识读响应时间应不大于</a:t>
            </a:r>
            <a:r>
              <a:rPr sz="1000" kern="0" spc="-12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1s，采集识读装置识读信息传输到管理终端（含保安集成</a:t>
            </a:r>
            <a:r>
              <a:rPr sz="1000" kern="0" spc="3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管理移动手持终端）响应时间应不大于</a:t>
            </a:r>
            <a:r>
              <a:rPr sz="1000" kern="0" spc="-19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20s；</a:t>
            </a:r>
            <a:endParaRPr lang="SimSun" altLang="SimSun" sz="1000" dirty="0"/>
          </a:p>
          <a:p>
            <a:pPr algn="l" rtl="0" eaLnBrk="0">
              <a:lnSpc>
                <a:spcPct val="101000"/>
              </a:lnSpc>
              <a:tabLst/>
            </a:pPr>
            <a:endParaRPr lang="Arial" altLang="Arial" sz="500" dirty="0"/>
          </a:p>
          <a:p>
            <a:pPr marL="5720715" algn="l" rtl="0" eaLnBrk="0">
              <a:lnSpc>
                <a:spcPts val="1227"/>
              </a:lnSpc>
              <a:spcBef>
                <a:spcPts val="3"/>
              </a:spcBef>
              <a:tabLst/>
            </a:pPr>
            <a:r>
              <a:rPr sz="900" kern="0" spc="210" dirty="0">
                <a:solidFill>
                  <a:srgbClr val="000000">
                    <a:alpha val="100000"/>
                  </a:srgbClr>
                </a:solidFill>
                <a:latin typeface="Times New Roman"/>
                <a:ea typeface="Times New Roman"/>
                <a:cs typeface="Times New Roman"/>
              </a:rPr>
              <a:t>''</a:t>
            </a:r>
            <a:endParaRPr lang="Times New Roman" altLang="Times New Roman" sz="9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extbox 112"/>
          <p:cNvSpPr/>
          <p:nvPr/>
        </p:nvSpPr>
        <p:spPr>
          <a:xfrm>
            <a:off x="888069" y="902789"/>
            <a:ext cx="6012179" cy="8861425"/>
          </a:xfrm>
          <a:prstGeom prst="rect">
            <a:avLst/>
          </a:prstGeom>
        </p:spPr>
        <p:txBody>
          <a:bodyPr vert="horz" wrap="square" lIns="0" tIns="0" rIns="0" bIns="0"/>
          <a:lstStyle/>
          <a:p>
            <a:pPr algn="l" rtl="0" eaLnBrk="0">
              <a:lnSpc>
                <a:spcPct val="79785"/>
              </a:lnSpc>
              <a:tabLst/>
            </a:pPr>
            <a:endParaRPr lang="Arial" altLang="Arial" sz="100" dirty="0"/>
          </a:p>
          <a:p>
            <a:pPr marL="13334" algn="l" rtl="0" eaLnBrk="0">
              <a:lnSpc>
                <a:spcPct val="99000"/>
              </a:lnSpc>
              <a:tabLst/>
            </a:pPr>
            <a:r>
              <a:rPr sz="900" kern="0" spc="0" dirty="0">
                <a:solidFill>
                  <a:srgbClr val="000000">
                    <a:alpha val="100000"/>
                  </a:srgbClr>
                </a:solidFill>
                <a:latin typeface="SimSun"/>
                <a:ea typeface="SimSun"/>
                <a:cs typeface="SimSun"/>
              </a:rPr>
              <a:t>DB31/T 329.9-2</a:t>
            </a:r>
            <a:r>
              <a:rPr sz="900" kern="0" spc="-10" dirty="0">
                <a:solidFill>
                  <a:srgbClr val="000000">
                    <a:alpha val="100000"/>
                  </a:srgbClr>
                </a:solidFill>
                <a:latin typeface="SimSun"/>
                <a:ea typeface="SimSun"/>
                <a:cs typeface="SimSun"/>
              </a:rPr>
              <a:t>018</a:t>
            </a:r>
            <a:endParaRPr lang="SimSun" altLang="SimSun" sz="900" dirty="0"/>
          </a:p>
          <a:p>
            <a:pPr marL="287654" algn="l" rtl="0" eaLnBrk="0">
              <a:lnSpc>
                <a:spcPct val="100000"/>
              </a:lnSpc>
              <a:spcBef>
                <a:spcPts val="226"/>
              </a:spcBef>
              <a:tabLst/>
            </a:pPr>
            <a:r>
              <a:rPr sz="1000" kern="0" spc="30" dirty="0">
                <a:solidFill>
                  <a:srgbClr val="000000">
                    <a:alpha val="100000"/>
                  </a:srgbClr>
                </a:solidFill>
                <a:latin typeface="SimSun"/>
                <a:ea typeface="SimSun"/>
                <a:cs typeface="SimSun"/>
              </a:rPr>
              <a:t>d)</a:t>
            </a:r>
            <a:r>
              <a:rPr sz="1000" kern="0" spc="-8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巡检人员、班次、路</a:t>
            </a:r>
            <a:r>
              <a:rPr sz="1000" kern="0" spc="20" dirty="0">
                <a:solidFill>
                  <a:srgbClr val="000000">
                    <a:alpha val="100000"/>
                  </a:srgbClr>
                </a:solidFill>
                <a:latin typeface="SimSun"/>
                <a:ea typeface="SimSun"/>
                <a:cs typeface="SimSun"/>
              </a:rPr>
              <a:t>线及其时间、周期应能根据管理需要进行设定和修改；</a:t>
            </a:r>
            <a:endParaRPr lang="SimSun" altLang="SimSun" sz="1000" dirty="0"/>
          </a:p>
          <a:p>
            <a:pPr marL="17779" indent="270509" algn="l" rtl="0" eaLnBrk="0">
              <a:lnSpc>
                <a:spcPct val="115000"/>
              </a:lnSpc>
              <a:spcBef>
                <a:spcPts val="360"/>
              </a:spcBef>
              <a:tabLst/>
            </a:pPr>
            <a:r>
              <a:rPr sz="1000" kern="0" spc="50" dirty="0">
                <a:solidFill>
                  <a:srgbClr val="000000">
                    <a:alpha val="100000"/>
                  </a:srgbClr>
                </a:solidFill>
                <a:latin typeface="SimSun"/>
                <a:ea typeface="SimSun"/>
                <a:cs typeface="SimSun"/>
              </a:rPr>
              <a:t>e)</a:t>
            </a:r>
            <a:r>
              <a:rPr sz="1000" kern="0" spc="-80" dirty="0">
                <a:solidFill>
                  <a:srgbClr val="000000">
                    <a:alpha val="100000"/>
                  </a:srgbClr>
                </a:solidFill>
                <a:latin typeface="SimSun"/>
                <a:ea typeface="SimSun"/>
                <a:cs typeface="SimSun"/>
              </a:rPr>
              <a:t> </a:t>
            </a:r>
            <a:r>
              <a:rPr sz="1000" kern="0" spc="50" dirty="0">
                <a:solidFill>
                  <a:srgbClr val="000000">
                    <a:alpha val="100000"/>
                  </a:srgbClr>
                </a:solidFill>
                <a:latin typeface="SimSun"/>
                <a:ea typeface="SimSun"/>
                <a:cs typeface="SimSun"/>
              </a:rPr>
              <a:t>应能通过管理终端（含保安集成管理移动手持终端）查阅各巡查人员的到位时间，应具有对巡</a:t>
            </a:r>
            <a:r>
              <a:rPr sz="1000" kern="0" spc="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查时间、地点、人员和顺序等数据设置，显示、归档、查询和打印等应用功能；</a:t>
            </a:r>
            <a:endParaRPr lang="SimSun" altLang="SimSun" sz="1000" dirty="0"/>
          </a:p>
          <a:p>
            <a:pPr marL="287654" algn="l" rtl="0" eaLnBrk="0">
              <a:lnSpc>
                <a:spcPct val="100000"/>
              </a:lnSpc>
              <a:spcBef>
                <a:spcPts val="364"/>
              </a:spcBef>
              <a:tabLst/>
            </a:pPr>
            <a:r>
              <a:rPr sz="1000" kern="0" spc="-10" dirty="0">
                <a:solidFill>
                  <a:srgbClr val="000000">
                    <a:alpha val="100000"/>
                  </a:srgbClr>
                </a:solidFill>
                <a:latin typeface="SimSun"/>
                <a:ea typeface="SimSun"/>
                <a:cs typeface="SimSun"/>
              </a:rPr>
              <a:t>f) 应具有巡查违</a:t>
            </a:r>
            <a:r>
              <a:rPr sz="1000" kern="0" spc="-20" dirty="0">
                <a:solidFill>
                  <a:srgbClr val="000000">
                    <a:alpha val="100000"/>
                  </a:srgbClr>
                </a:solidFill>
                <a:latin typeface="SimSun"/>
                <a:ea typeface="SimSun"/>
                <a:cs typeface="SimSun"/>
              </a:rPr>
              <a:t>规记录提示。</a:t>
            </a:r>
            <a:endParaRPr lang="SimSun" altLang="SimSun" sz="1000" dirty="0"/>
          </a:p>
          <a:p>
            <a:pPr marL="15875" indent="-3175" algn="l" rtl="0" eaLnBrk="0">
              <a:lnSpc>
                <a:spcPct val="120000"/>
              </a:lnSpc>
              <a:spcBef>
                <a:spcPts val="357"/>
              </a:spcBef>
              <a:tabLst/>
            </a:pPr>
            <a:r>
              <a:rPr sz="1000" kern="0" spc="10" dirty="0">
                <a:solidFill>
                  <a:srgbClr val="000000">
                    <a:alpha val="100000"/>
                  </a:srgbClr>
                </a:solidFill>
                <a:latin typeface="SimHei"/>
                <a:ea typeface="SimHei"/>
                <a:cs typeface="SimHei"/>
              </a:rPr>
              <a:t>4.6.2</a:t>
            </a:r>
            <a:r>
              <a:rPr sz="1000" kern="0" spc="480" dirty="0">
                <a:solidFill>
                  <a:srgbClr val="000000">
                    <a:alpha val="100000"/>
                  </a:srgbClr>
                </a:solidFill>
                <a:latin typeface="SimHei"/>
                <a:ea typeface="SimHei"/>
                <a:cs typeface="SimHei"/>
              </a:rPr>
              <a:t> </a:t>
            </a:r>
            <a:r>
              <a:rPr sz="1000" kern="0" spc="10" dirty="0">
                <a:solidFill>
                  <a:srgbClr val="000000">
                    <a:alpha val="100000"/>
                  </a:srgbClr>
                </a:solidFill>
                <a:latin typeface="SimSun"/>
                <a:ea typeface="SimSun"/>
                <a:cs typeface="SimSun"/>
              </a:rPr>
              <a:t>系统应具有确定在岗保安员数量，</a:t>
            </a:r>
            <a:r>
              <a:rPr sz="1000" kern="0" spc="25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即时上传上/下岗签到记录功能</a:t>
            </a:r>
            <a:r>
              <a:rPr sz="1000" kern="0" spc="0" dirty="0">
                <a:solidFill>
                  <a:srgbClr val="000000">
                    <a:alpha val="100000"/>
                  </a:srgbClr>
                </a:solidFill>
                <a:latin typeface="SimSun"/>
                <a:ea typeface="SimSun"/>
                <a:cs typeface="SimSun"/>
              </a:rPr>
              <a:t>，</a:t>
            </a:r>
            <a:r>
              <a:rPr sz="1000" kern="0" spc="17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签到记录除签到时间、地点  </a:t>
            </a:r>
            <a:r>
              <a:rPr sz="1000" kern="0" spc="30" dirty="0">
                <a:solidFill>
                  <a:srgbClr val="000000">
                    <a:alpha val="100000"/>
                  </a:srgbClr>
                </a:solidFill>
                <a:latin typeface="SimSun"/>
                <a:ea typeface="SimSun"/>
                <a:cs typeface="SimSun"/>
              </a:rPr>
              <a:t>位置外， 还应至少包括签到人的保安员持证信息、所属专业派遣公</a:t>
            </a:r>
            <a:r>
              <a:rPr sz="1000" kern="0" spc="20" dirty="0">
                <a:solidFill>
                  <a:srgbClr val="000000">
                    <a:alpha val="100000"/>
                  </a:srgbClr>
                </a:solidFill>
                <a:latin typeface="SimSun"/>
                <a:ea typeface="SimSun"/>
                <a:cs typeface="SimSun"/>
              </a:rPr>
              <a:t>司、所属保安从业公司及上传终端信</a:t>
            </a:r>
            <a:r>
              <a:rPr sz="1000" kern="0" spc="-1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息等。</a:t>
            </a:r>
            <a:endParaRPr lang="SimSun" altLang="SimSun" sz="1000" dirty="0"/>
          </a:p>
          <a:p>
            <a:pPr marL="12700" algn="l" rtl="0" eaLnBrk="0">
              <a:lnSpc>
                <a:spcPct val="100000"/>
              </a:lnSpc>
              <a:spcBef>
                <a:spcPts val="360"/>
              </a:spcBef>
              <a:tabLst/>
            </a:pPr>
            <a:r>
              <a:rPr sz="1000" kern="0" spc="40" dirty="0">
                <a:solidFill>
                  <a:srgbClr val="000000">
                    <a:alpha val="100000"/>
                  </a:srgbClr>
                </a:solidFill>
                <a:latin typeface="SimHei"/>
                <a:ea typeface="SimHei"/>
                <a:cs typeface="SimHei"/>
              </a:rPr>
              <a:t>4.6.3</a:t>
            </a:r>
            <a:r>
              <a:rPr sz="1000" kern="0" spc="40" dirty="0">
                <a:solidFill>
                  <a:srgbClr val="000000">
                    <a:alpha val="100000"/>
                  </a:srgbClr>
                </a:solidFill>
                <a:latin typeface="SimHei"/>
                <a:ea typeface="SimHei"/>
                <a:cs typeface="SimHei"/>
              </a:rPr>
              <a:t>  </a:t>
            </a:r>
            <a:r>
              <a:rPr sz="1000" kern="0" spc="40" dirty="0">
                <a:solidFill>
                  <a:srgbClr val="000000">
                    <a:alpha val="100000"/>
                  </a:srgbClr>
                </a:solidFill>
                <a:latin typeface="SimSun"/>
                <a:ea typeface="SimSun"/>
                <a:cs typeface="SimSun"/>
              </a:rPr>
              <a:t>图片数据资料保存</a:t>
            </a:r>
            <a:r>
              <a:rPr sz="1000" kern="0" spc="30" dirty="0">
                <a:solidFill>
                  <a:srgbClr val="000000">
                    <a:alpha val="100000"/>
                  </a:srgbClr>
                </a:solidFill>
                <a:latin typeface="SimSun"/>
                <a:ea typeface="SimSun"/>
                <a:cs typeface="SimSun"/>
              </a:rPr>
              <a:t>时间应不少于</a:t>
            </a:r>
            <a:r>
              <a:rPr sz="1000" kern="0" spc="-13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180d，系统数据资料保存时间应不少于</a:t>
            </a:r>
            <a:r>
              <a:rPr sz="1000" kern="0" spc="-18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360d。</a:t>
            </a:r>
            <a:endParaRPr lang="SimSun" altLang="SimSun" sz="1000" dirty="0"/>
          </a:p>
          <a:p>
            <a:pPr marL="19050" indent="-6350" algn="l" rtl="0" eaLnBrk="0">
              <a:lnSpc>
                <a:spcPct val="115000"/>
              </a:lnSpc>
              <a:spcBef>
                <a:spcPts val="364"/>
              </a:spcBef>
              <a:tabLst/>
            </a:pPr>
            <a:r>
              <a:rPr sz="1000" kern="0" spc="40" dirty="0">
                <a:solidFill>
                  <a:srgbClr val="000000">
                    <a:alpha val="100000"/>
                  </a:srgbClr>
                </a:solidFill>
                <a:latin typeface="SimHei"/>
                <a:ea typeface="SimHei"/>
                <a:cs typeface="SimHei"/>
              </a:rPr>
              <a:t>4.6.4</a:t>
            </a:r>
            <a:r>
              <a:rPr sz="1000" kern="0" spc="480" dirty="0">
                <a:solidFill>
                  <a:srgbClr val="000000">
                    <a:alpha val="100000"/>
                  </a:srgbClr>
                </a:solidFill>
                <a:latin typeface="SimHei"/>
                <a:ea typeface="SimHei"/>
                <a:cs typeface="SimHei"/>
              </a:rPr>
              <a:t> </a:t>
            </a:r>
            <a:r>
              <a:rPr sz="1000" kern="0" spc="40" dirty="0">
                <a:solidFill>
                  <a:srgbClr val="000000">
                    <a:alpha val="100000"/>
                  </a:srgbClr>
                </a:solidFill>
                <a:latin typeface="SimSun"/>
                <a:ea typeface="SimSun"/>
                <a:cs typeface="SimSun"/>
              </a:rPr>
              <a:t>实时电子巡检系统的其他要求应符合</a:t>
            </a:r>
            <a:r>
              <a:rPr sz="1000" kern="0" spc="-22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GA</a:t>
            </a:r>
            <a:r>
              <a:rPr sz="1000" kern="0" spc="40" dirty="0">
                <a:solidFill>
                  <a:srgbClr val="000000">
                    <a:alpha val="100000"/>
                  </a:srgbClr>
                </a:solidFill>
                <a:latin typeface="SimSun"/>
                <a:ea typeface="SimSun"/>
                <a:cs typeface="SimSun"/>
              </a:rPr>
              <a:t>/T</a:t>
            </a:r>
            <a:r>
              <a:rPr sz="1000" kern="0" spc="-19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644</a:t>
            </a:r>
            <a:r>
              <a:rPr sz="1000" kern="0" spc="-19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和“本市实时电子巡检系统技术规范”的相</a:t>
            </a:r>
            <a:r>
              <a:rPr sz="1000" kern="0" spc="30" dirty="0">
                <a:solidFill>
                  <a:srgbClr val="000000">
                    <a:alpha val="100000"/>
                  </a:srgbClr>
                </a:solidFill>
                <a:latin typeface="SimSun"/>
                <a:ea typeface="SimSun"/>
                <a:cs typeface="SimSun"/>
              </a:rPr>
              <a:t>关规</a:t>
            </a:r>
            <a:r>
              <a:rPr sz="1000" kern="0" spc="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定。</a:t>
            </a:r>
            <a:endParaRPr lang="SimSun" altLang="SimSun" sz="1000" dirty="0"/>
          </a:p>
          <a:p>
            <a:pPr marL="12700" algn="l" rtl="0" eaLnBrk="0">
              <a:lnSpc>
                <a:spcPct val="90000"/>
              </a:lnSpc>
              <a:spcBef>
                <a:spcPts val="1181"/>
              </a:spcBef>
              <a:tabLst/>
            </a:pPr>
            <a:r>
              <a:rPr sz="1000" kern="0" spc="20" dirty="0">
                <a:solidFill>
                  <a:srgbClr val="000000">
                    <a:alpha val="100000"/>
                  </a:srgbClr>
                </a:solidFill>
                <a:latin typeface="SimHei"/>
                <a:ea typeface="SimHei"/>
                <a:cs typeface="SimHei"/>
              </a:rPr>
              <a:t>4.7</a:t>
            </a:r>
            <a:r>
              <a:rPr sz="1000" kern="0" spc="190" dirty="0">
                <a:solidFill>
                  <a:srgbClr val="000000">
                    <a:alpha val="100000"/>
                  </a:srgbClr>
                </a:solidFill>
                <a:latin typeface="SimHei"/>
                <a:ea typeface="SimHei"/>
                <a:cs typeface="SimHei"/>
              </a:rPr>
              <a:t> </a:t>
            </a:r>
            <a:r>
              <a:rPr sz="1000" kern="0" spc="20" dirty="0">
                <a:solidFill>
                  <a:srgbClr val="000000">
                    <a:alpha val="100000"/>
                  </a:srgbClr>
                </a:solidFill>
                <a:latin typeface="Microsoft YaHei"/>
                <a:ea typeface="Microsoft YaHei"/>
                <a:cs typeface="Microsoft YaHei"/>
              </a:rPr>
              <a:t>电话通讯系统</a:t>
            </a:r>
            <a:endParaRPr lang="Microsoft YaHei" altLang="Microsoft YaHei" sz="1000" dirty="0"/>
          </a:p>
          <a:p>
            <a:pPr marL="12700" algn="l" rtl="0" eaLnBrk="0">
              <a:lnSpc>
                <a:spcPct val="100000"/>
              </a:lnSpc>
              <a:spcBef>
                <a:spcPts val="1216"/>
              </a:spcBef>
              <a:tabLst/>
            </a:pPr>
            <a:r>
              <a:rPr sz="1000" kern="0" spc="-10" dirty="0">
                <a:solidFill>
                  <a:srgbClr val="000000">
                    <a:alpha val="100000"/>
                  </a:srgbClr>
                </a:solidFill>
                <a:latin typeface="SimHei"/>
                <a:ea typeface="SimHei"/>
                <a:cs typeface="SimHei"/>
              </a:rPr>
              <a:t>4.7.1</a:t>
            </a:r>
            <a:r>
              <a:rPr sz="1000" kern="0" spc="510" dirty="0">
                <a:solidFill>
                  <a:srgbClr val="000000">
                    <a:alpha val="100000"/>
                  </a:srgbClr>
                </a:solidFill>
                <a:latin typeface="SimHei"/>
                <a:ea typeface="SimHei"/>
                <a:cs typeface="SimHei"/>
              </a:rPr>
              <a:t> </a:t>
            </a:r>
            <a:r>
              <a:rPr sz="1000" kern="0" spc="-10" dirty="0">
                <a:solidFill>
                  <a:srgbClr val="000000">
                    <a:alpha val="100000"/>
                  </a:srgbClr>
                </a:solidFill>
                <a:latin typeface="SimSun"/>
                <a:ea typeface="SimSun"/>
                <a:cs typeface="SimSun"/>
              </a:rPr>
              <a:t>来电号码显示应清晰。</a:t>
            </a:r>
            <a:endParaRPr lang="SimSun" altLang="SimSun" sz="1000" dirty="0"/>
          </a:p>
          <a:p>
            <a:pPr marL="12700" algn="l" rtl="0" eaLnBrk="0">
              <a:lnSpc>
                <a:spcPct val="100000"/>
              </a:lnSpc>
              <a:spcBef>
                <a:spcPts val="360"/>
              </a:spcBef>
              <a:tabLst/>
            </a:pPr>
            <a:r>
              <a:rPr sz="1000" kern="0" spc="40" dirty="0">
                <a:solidFill>
                  <a:srgbClr val="000000">
                    <a:alpha val="100000"/>
                  </a:srgbClr>
                </a:solidFill>
                <a:latin typeface="SimHei"/>
                <a:ea typeface="SimHei"/>
                <a:cs typeface="SimHei"/>
              </a:rPr>
              <a:t>4.7.2</a:t>
            </a:r>
            <a:r>
              <a:rPr sz="1000" kern="0" spc="40" dirty="0">
                <a:solidFill>
                  <a:srgbClr val="000000">
                    <a:alpha val="100000"/>
                  </a:srgbClr>
                </a:solidFill>
                <a:latin typeface="SimHei"/>
                <a:ea typeface="SimHei"/>
                <a:cs typeface="SimHei"/>
              </a:rPr>
              <a:t>  </a:t>
            </a:r>
            <a:r>
              <a:rPr sz="1000" kern="0" spc="40" dirty="0">
                <a:solidFill>
                  <a:srgbClr val="000000">
                    <a:alpha val="100000"/>
                  </a:srgbClr>
                </a:solidFill>
                <a:latin typeface="SimSun"/>
                <a:ea typeface="SimSun"/>
                <a:cs typeface="SimSun"/>
              </a:rPr>
              <a:t>电话记录回放时应清晰可辨，通话记</a:t>
            </a:r>
            <a:r>
              <a:rPr sz="1000" kern="0" spc="30" dirty="0">
                <a:solidFill>
                  <a:srgbClr val="000000">
                    <a:alpha val="100000"/>
                  </a:srgbClr>
                </a:solidFill>
                <a:latin typeface="SimSun"/>
                <a:ea typeface="SimSun"/>
                <a:cs typeface="SimSun"/>
              </a:rPr>
              <a:t>录保存时间应大于等于</a:t>
            </a:r>
            <a:r>
              <a:rPr sz="1000" kern="0" spc="-19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30d。</a:t>
            </a:r>
            <a:endParaRPr lang="SimSun" altLang="SimSun" sz="1000" dirty="0"/>
          </a:p>
          <a:p>
            <a:pPr marL="12700" algn="l" rtl="0" eaLnBrk="0">
              <a:lnSpc>
                <a:spcPct val="92000"/>
              </a:lnSpc>
              <a:spcBef>
                <a:spcPts val="1173"/>
              </a:spcBef>
              <a:tabLst/>
            </a:pPr>
            <a:r>
              <a:rPr sz="1000" kern="0" spc="30" dirty="0">
                <a:solidFill>
                  <a:srgbClr val="000000">
                    <a:alpha val="100000"/>
                  </a:srgbClr>
                </a:solidFill>
                <a:latin typeface="SimHei"/>
                <a:ea typeface="SimHei"/>
                <a:cs typeface="SimHei"/>
              </a:rPr>
              <a:t>4.8</a:t>
            </a:r>
            <a:r>
              <a:rPr sz="1000" kern="0" spc="120" dirty="0">
                <a:solidFill>
                  <a:srgbClr val="000000">
                    <a:alpha val="100000"/>
                  </a:srgbClr>
                </a:solidFill>
                <a:latin typeface="SimHei"/>
                <a:ea typeface="SimHei"/>
                <a:cs typeface="SimHei"/>
              </a:rPr>
              <a:t> </a:t>
            </a:r>
            <a:r>
              <a:rPr sz="1000" kern="0" spc="30" dirty="0">
                <a:solidFill>
                  <a:srgbClr val="000000">
                    <a:alpha val="100000"/>
                  </a:srgbClr>
                </a:solidFill>
                <a:latin typeface="Microsoft YaHei"/>
                <a:ea typeface="Microsoft YaHei"/>
                <a:cs typeface="Microsoft YaHei"/>
              </a:rPr>
              <a:t>安防中⼼控制室</a:t>
            </a:r>
            <a:endParaRPr lang="Microsoft YaHei" altLang="Microsoft YaHei" sz="1000" dirty="0"/>
          </a:p>
          <a:p>
            <a:pPr marL="15240" indent="-2540" algn="l" rtl="0" eaLnBrk="0">
              <a:lnSpc>
                <a:spcPct val="115000"/>
              </a:lnSpc>
              <a:spcBef>
                <a:spcPts val="1203"/>
              </a:spcBef>
              <a:tabLst/>
            </a:pPr>
            <a:r>
              <a:rPr sz="1000" kern="0" spc="50" dirty="0">
                <a:solidFill>
                  <a:srgbClr val="000000">
                    <a:alpha val="100000"/>
                  </a:srgbClr>
                </a:solidFill>
                <a:latin typeface="SimHei"/>
                <a:ea typeface="SimHei"/>
                <a:cs typeface="SimHei"/>
              </a:rPr>
              <a:t>4.8.1</a:t>
            </a:r>
            <a:r>
              <a:rPr sz="1000" kern="0" spc="440" dirty="0">
                <a:solidFill>
                  <a:srgbClr val="000000">
                    <a:alpha val="100000"/>
                  </a:srgbClr>
                </a:solidFill>
                <a:latin typeface="SimHei"/>
                <a:ea typeface="SimHei"/>
                <a:cs typeface="SimHei"/>
              </a:rPr>
              <a:t> </a:t>
            </a:r>
            <a:r>
              <a:rPr sz="1000" kern="0" spc="50" dirty="0">
                <a:solidFill>
                  <a:srgbClr val="000000">
                    <a:alpha val="100000"/>
                  </a:srgbClr>
                </a:solidFill>
                <a:latin typeface="SimSun"/>
                <a:ea typeface="SimSun"/>
                <a:cs typeface="SimSun"/>
              </a:rPr>
              <a:t>视频安防监控、入侵和紧急报警、实时电子巡检的终端设备，以及出入口控制系统的报警信号</a:t>
            </a:r>
            <a:r>
              <a:rPr sz="1000" kern="0" spc="0" dirty="0">
                <a:solidFill>
                  <a:srgbClr val="000000">
                    <a:alpha val="100000"/>
                  </a:srgbClr>
                </a:solidFill>
                <a:latin typeface="SimSun"/>
                <a:ea typeface="SimSun"/>
                <a:cs typeface="SimSun"/>
              </a:rPr>
              <a:t>  </a:t>
            </a:r>
            <a:r>
              <a:rPr sz="1000" kern="0" spc="50" dirty="0">
                <a:solidFill>
                  <a:srgbClr val="000000">
                    <a:alpha val="100000"/>
                  </a:srgbClr>
                </a:solidFill>
                <a:latin typeface="SimSun"/>
                <a:ea typeface="SimSun"/>
                <a:cs typeface="SimSun"/>
              </a:rPr>
              <a:t>输出终端均应设置在安防中心控制室</a:t>
            </a:r>
            <a:r>
              <a:rPr sz="1000" kern="0" spc="40" dirty="0">
                <a:solidFill>
                  <a:srgbClr val="000000">
                    <a:alpha val="100000"/>
                  </a:srgbClr>
                </a:solidFill>
                <a:latin typeface="SimSun"/>
                <a:ea typeface="SimSun"/>
                <a:cs typeface="SimSun"/>
              </a:rPr>
              <a:t>，应具有对各子系统的操作、记录、显示的功能。</a:t>
            </a:r>
            <a:endParaRPr lang="SimSun" altLang="SimSun" sz="1000" dirty="0"/>
          </a:p>
          <a:p>
            <a:pPr marL="15875" indent="-3175" algn="l" rtl="0" eaLnBrk="0">
              <a:lnSpc>
                <a:spcPct val="115000"/>
              </a:lnSpc>
              <a:spcBef>
                <a:spcPts val="356"/>
              </a:spcBef>
              <a:tabLst/>
            </a:pPr>
            <a:r>
              <a:rPr sz="1000" kern="0" spc="40" dirty="0">
                <a:solidFill>
                  <a:srgbClr val="000000">
                    <a:alpha val="100000"/>
                  </a:srgbClr>
                </a:solidFill>
                <a:latin typeface="SimHei"/>
                <a:ea typeface="SimHei"/>
                <a:cs typeface="SimHei"/>
              </a:rPr>
              <a:t>4.8.2</a:t>
            </a:r>
            <a:r>
              <a:rPr sz="1000" kern="0" spc="470" dirty="0">
                <a:solidFill>
                  <a:srgbClr val="000000">
                    <a:alpha val="100000"/>
                  </a:srgbClr>
                </a:solidFill>
                <a:latin typeface="SimHei"/>
                <a:ea typeface="SimHei"/>
                <a:cs typeface="SimHei"/>
              </a:rPr>
              <a:t> </a:t>
            </a:r>
            <a:r>
              <a:rPr sz="1000" kern="0" spc="40" dirty="0">
                <a:solidFill>
                  <a:srgbClr val="000000">
                    <a:alpha val="100000"/>
                  </a:srgbClr>
                </a:solidFill>
                <a:latin typeface="SimSun"/>
                <a:ea typeface="SimSun"/>
                <a:cs typeface="SimSun"/>
              </a:rPr>
              <a:t>安防中心控制室应配备有线、无线专</a:t>
            </a:r>
            <a:r>
              <a:rPr sz="1000" kern="0" spc="30" dirty="0">
                <a:solidFill>
                  <a:srgbClr val="000000">
                    <a:alpha val="100000"/>
                  </a:srgbClr>
                </a:solidFill>
                <a:latin typeface="SimSun"/>
                <a:ea typeface="SimSun"/>
                <a:cs typeface="SimSun"/>
              </a:rPr>
              <a:t>用通讯工具；应配备保安专用防护器械和消防专用设备、</a:t>
            </a:r>
            <a:r>
              <a:rPr sz="1000" kern="0" spc="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器材、装备。</a:t>
            </a:r>
            <a:endParaRPr lang="SimSun" altLang="SimSun" sz="1000" dirty="0"/>
          </a:p>
          <a:p>
            <a:pPr marL="15875" indent="-3175" algn="l" rtl="0" eaLnBrk="0">
              <a:lnSpc>
                <a:spcPct val="120000"/>
              </a:lnSpc>
              <a:spcBef>
                <a:spcPts val="364"/>
              </a:spcBef>
              <a:tabLst/>
            </a:pPr>
            <a:r>
              <a:rPr sz="1000" kern="0" spc="50" dirty="0">
                <a:solidFill>
                  <a:srgbClr val="000000">
                    <a:alpha val="100000"/>
                  </a:srgbClr>
                </a:solidFill>
                <a:latin typeface="SimHei"/>
                <a:ea typeface="SimHei"/>
                <a:cs typeface="SimHei"/>
              </a:rPr>
              <a:t>4.8.3</a:t>
            </a:r>
            <a:r>
              <a:rPr sz="1000" kern="0" spc="460" dirty="0">
                <a:solidFill>
                  <a:srgbClr val="000000">
                    <a:alpha val="100000"/>
                  </a:srgbClr>
                </a:solidFill>
                <a:latin typeface="SimHei"/>
                <a:ea typeface="SimHei"/>
                <a:cs typeface="SimHei"/>
              </a:rPr>
              <a:t> </a:t>
            </a:r>
            <a:r>
              <a:rPr sz="1000" kern="0" spc="50" dirty="0">
                <a:solidFill>
                  <a:srgbClr val="000000">
                    <a:alpha val="100000"/>
                  </a:srgbClr>
                </a:solidFill>
                <a:latin typeface="SimSun"/>
                <a:ea typeface="SimSun"/>
                <a:cs typeface="SimSun"/>
              </a:rPr>
              <a:t>大型超市、仓储式会员店、购物中心、百货店、商品交易市场安防中心控制室应单独设置</a:t>
            </a:r>
            <a:r>
              <a:rPr sz="1000" kern="0" spc="40" dirty="0">
                <a:solidFill>
                  <a:srgbClr val="000000">
                    <a:alpha val="100000"/>
                  </a:srgbClr>
                </a:solidFill>
                <a:latin typeface="SimSun"/>
                <a:ea typeface="SimSun"/>
                <a:cs typeface="SimSun"/>
              </a:rPr>
              <a:t>。其</a:t>
            </a:r>
            <a:r>
              <a:rPr sz="1000" kern="0" spc="0" dirty="0">
                <a:solidFill>
                  <a:srgbClr val="000000">
                    <a:alpha val="100000"/>
                  </a:srgbClr>
                </a:solidFill>
                <a:latin typeface="SimSun"/>
                <a:ea typeface="SimSun"/>
                <a:cs typeface="SimSun"/>
              </a:rPr>
              <a:t>  </a:t>
            </a:r>
            <a:r>
              <a:rPr sz="1000" kern="0" spc="50" dirty="0">
                <a:solidFill>
                  <a:srgbClr val="000000">
                    <a:alpha val="100000"/>
                  </a:srgbClr>
                </a:solidFill>
                <a:latin typeface="SimSun"/>
                <a:ea typeface="SimSun"/>
                <a:cs typeface="SimSun"/>
              </a:rPr>
              <a:t>他安防中心控制室宜单</a:t>
            </a:r>
            <a:r>
              <a:rPr sz="1000" kern="0" spc="40" dirty="0">
                <a:solidFill>
                  <a:srgbClr val="000000">
                    <a:alpha val="100000"/>
                  </a:srgbClr>
                </a:solidFill>
                <a:latin typeface="SimSun"/>
                <a:ea typeface="SimSun"/>
                <a:cs typeface="SimSun"/>
              </a:rPr>
              <a:t>独设置，也可设置在符合规定的其他场所。安防中心控制室面积宜不少于</a:t>
            </a:r>
            <a:r>
              <a:rPr sz="1000" kern="0" spc="-20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20m</a:t>
            </a:r>
            <a:r>
              <a:rPr sz="800" kern="0" spc="40" baseline="71621" dirty="0">
                <a:solidFill>
                  <a:srgbClr val="000000">
                    <a:alpha val="100000"/>
                  </a:srgbClr>
                </a:solidFill>
                <a:latin typeface="SimSun"/>
                <a:ea typeface="SimSun"/>
                <a:cs typeface="SimSun"/>
              </a:rPr>
              <a:t>2</a:t>
            </a:r>
            <a:r>
              <a:rPr sz="500" kern="0" spc="-10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a:t>
            </a:r>
            <a:r>
              <a:rPr sz="1000" kern="0" spc="0" dirty="0">
                <a:solidFill>
                  <a:srgbClr val="000000">
                    <a:alpha val="100000"/>
                  </a:srgbClr>
                </a:solidFill>
                <a:latin typeface="SimSun"/>
                <a:ea typeface="SimSun"/>
                <a:cs typeface="SimSun"/>
              </a:rPr>
              <a:t> </a:t>
            </a:r>
            <a:r>
              <a:rPr sz="1000" kern="0" spc="50" dirty="0">
                <a:solidFill>
                  <a:srgbClr val="000000">
                    <a:alpha val="100000"/>
                  </a:srgbClr>
                </a:solidFill>
                <a:latin typeface="SimSun"/>
                <a:ea typeface="SimSun"/>
                <a:cs typeface="SimSun"/>
              </a:rPr>
              <a:t>安防中心控制室设在门卫值班室内的，应</a:t>
            </a:r>
            <a:r>
              <a:rPr sz="1000" kern="0" spc="40" dirty="0">
                <a:solidFill>
                  <a:srgbClr val="000000">
                    <a:alpha val="100000"/>
                  </a:srgbClr>
                </a:solidFill>
                <a:latin typeface="SimSun"/>
                <a:ea typeface="SimSun"/>
                <a:cs typeface="SimSun"/>
              </a:rPr>
              <a:t>设有防盗安全门或金属防护门与门卫值班室相隔离。</a:t>
            </a:r>
            <a:endParaRPr lang="SimSun" altLang="SimSun" sz="1000" dirty="0"/>
          </a:p>
          <a:p>
            <a:pPr marL="25400" indent="-13334" algn="l" rtl="0" eaLnBrk="0">
              <a:lnSpc>
                <a:spcPct val="114000"/>
              </a:lnSpc>
              <a:spcBef>
                <a:spcPts val="369"/>
              </a:spcBef>
              <a:tabLst/>
            </a:pPr>
            <a:r>
              <a:rPr sz="1000" kern="0" spc="50" dirty="0">
                <a:solidFill>
                  <a:srgbClr val="000000">
                    <a:alpha val="100000"/>
                  </a:srgbClr>
                </a:solidFill>
                <a:latin typeface="SimHei"/>
                <a:ea typeface="SimHei"/>
                <a:cs typeface="SimHei"/>
              </a:rPr>
              <a:t>4.8.4</a:t>
            </a:r>
            <a:r>
              <a:rPr sz="1000" kern="0" spc="470" dirty="0">
                <a:solidFill>
                  <a:srgbClr val="000000">
                    <a:alpha val="100000"/>
                  </a:srgbClr>
                </a:solidFill>
                <a:latin typeface="SimHei"/>
                <a:ea typeface="SimHei"/>
                <a:cs typeface="SimHei"/>
              </a:rPr>
              <a:t> </a:t>
            </a:r>
            <a:r>
              <a:rPr sz="1000" kern="0" spc="50" dirty="0">
                <a:solidFill>
                  <a:srgbClr val="000000">
                    <a:alpha val="100000"/>
                  </a:srgbClr>
                </a:solidFill>
                <a:latin typeface="SimSun"/>
                <a:ea typeface="SimSun"/>
                <a:cs typeface="SimSun"/>
              </a:rPr>
              <a:t>安防中心控制室内应配置送排风空调设施，室内主要工作区域照度</a:t>
            </a:r>
            <a:r>
              <a:rPr sz="1000" kern="0" spc="40" dirty="0">
                <a:solidFill>
                  <a:srgbClr val="000000">
                    <a:alpha val="100000"/>
                  </a:srgbClr>
                </a:solidFill>
                <a:latin typeface="SimSun"/>
                <a:ea typeface="SimSun"/>
                <a:cs typeface="SimSun"/>
              </a:rPr>
              <a:t>应不低于 200</a:t>
            </a:r>
            <a:r>
              <a:rPr sz="1000" kern="0" spc="0" dirty="0">
                <a:solidFill>
                  <a:srgbClr val="000000">
                    <a:alpha val="100000"/>
                  </a:srgbClr>
                </a:solidFill>
                <a:latin typeface="SimSun"/>
                <a:ea typeface="SimSun"/>
                <a:cs typeface="SimSun"/>
              </a:rPr>
              <a:t>lx</a:t>
            </a:r>
            <a:r>
              <a:rPr sz="1000" kern="0" spc="40" dirty="0">
                <a:solidFill>
                  <a:srgbClr val="000000">
                    <a:alpha val="100000"/>
                  </a:srgbClr>
                </a:solidFill>
                <a:latin typeface="SimSun"/>
                <a:ea typeface="SimSun"/>
                <a:cs typeface="SimSun"/>
              </a:rPr>
              <a:t>，温度宜为</a:t>
            </a:r>
            <a:r>
              <a:rPr sz="1000" kern="0" spc="0" dirty="0">
                <a:solidFill>
                  <a:srgbClr val="000000">
                    <a:alpha val="100000"/>
                  </a:srgbClr>
                </a:solidFill>
                <a:latin typeface="SimSun"/>
                <a:ea typeface="SimSun"/>
                <a:cs typeface="SimSun"/>
              </a:rPr>
              <a:t>  </a:t>
            </a:r>
            <a:r>
              <a:rPr sz="1000" kern="0" spc="70" dirty="0">
                <a:solidFill>
                  <a:srgbClr val="000000">
                    <a:alpha val="100000"/>
                  </a:srgbClr>
                </a:solidFill>
                <a:latin typeface="SimSun"/>
                <a:ea typeface="SimSun"/>
                <a:cs typeface="SimSun"/>
              </a:rPr>
              <a:t>18℃~28℃,相对湿度宜为</a:t>
            </a:r>
            <a:r>
              <a:rPr sz="1000" kern="0" spc="-110" dirty="0">
                <a:solidFill>
                  <a:srgbClr val="000000">
                    <a:alpha val="100000"/>
                  </a:srgbClr>
                </a:solidFill>
                <a:latin typeface="SimSun"/>
                <a:ea typeface="SimSun"/>
                <a:cs typeface="SimSun"/>
              </a:rPr>
              <a:t> </a:t>
            </a:r>
            <a:r>
              <a:rPr sz="1000" kern="0" spc="70" dirty="0">
                <a:solidFill>
                  <a:srgbClr val="000000">
                    <a:alpha val="100000"/>
                  </a:srgbClr>
                </a:solidFill>
                <a:latin typeface="SimSun"/>
                <a:ea typeface="SimSun"/>
                <a:cs typeface="SimSun"/>
              </a:rPr>
              <a:t>30%～70%。</a:t>
            </a:r>
            <a:endParaRPr lang="SimSun" altLang="SimSun" sz="1000" dirty="0"/>
          </a:p>
          <a:p>
            <a:pPr marL="27305" indent="-14604" algn="l" rtl="0" eaLnBrk="0">
              <a:lnSpc>
                <a:spcPct val="115000"/>
              </a:lnSpc>
              <a:spcBef>
                <a:spcPts val="380"/>
              </a:spcBef>
              <a:tabLst/>
            </a:pPr>
            <a:r>
              <a:rPr sz="1000" kern="0" spc="30" dirty="0">
                <a:solidFill>
                  <a:srgbClr val="000000">
                    <a:alpha val="100000"/>
                  </a:srgbClr>
                </a:solidFill>
                <a:latin typeface="SimHei"/>
                <a:ea typeface="SimHei"/>
                <a:cs typeface="SimHei"/>
              </a:rPr>
              <a:t>4.8.5</a:t>
            </a:r>
            <a:r>
              <a:rPr sz="1000" kern="0" spc="480" dirty="0">
                <a:solidFill>
                  <a:srgbClr val="000000">
                    <a:alpha val="100000"/>
                  </a:srgbClr>
                </a:solidFill>
                <a:latin typeface="SimHei"/>
                <a:ea typeface="SimHei"/>
                <a:cs typeface="SimHei"/>
              </a:rPr>
              <a:t> </a:t>
            </a:r>
            <a:r>
              <a:rPr sz="1000" kern="0" spc="30" dirty="0">
                <a:solidFill>
                  <a:srgbClr val="000000">
                    <a:alpha val="100000"/>
                  </a:srgbClr>
                </a:solidFill>
                <a:latin typeface="SimSun"/>
                <a:ea typeface="SimSun"/>
                <a:cs typeface="SimSun"/>
              </a:rPr>
              <a:t>安防中心控制室其他要求应符合</a:t>
            </a:r>
            <a:r>
              <a:rPr sz="1000" kern="0" spc="-22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GB</a:t>
            </a:r>
            <a:r>
              <a:rPr sz="1000" kern="0" spc="30" dirty="0">
                <a:solidFill>
                  <a:srgbClr val="000000">
                    <a:alpha val="100000"/>
                  </a:srgbClr>
                </a:solidFill>
                <a:latin typeface="SimSun"/>
                <a:ea typeface="SimSun"/>
                <a:cs typeface="SimSun"/>
              </a:rPr>
              <a:t>/T</a:t>
            </a:r>
            <a:r>
              <a:rPr sz="1000" kern="0" spc="-9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15408、</a:t>
            </a:r>
            <a:r>
              <a:rPr sz="1000" kern="0" spc="0" dirty="0">
                <a:solidFill>
                  <a:srgbClr val="000000">
                    <a:alpha val="100000"/>
                  </a:srgbClr>
                </a:solidFill>
                <a:latin typeface="SimSun"/>
                <a:ea typeface="SimSun"/>
                <a:cs typeface="SimSun"/>
              </a:rPr>
              <a:t>GB</a:t>
            </a:r>
            <a:r>
              <a:rPr sz="1000" kern="0" spc="-14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50348、</a:t>
            </a:r>
            <a:r>
              <a:rPr sz="1000" kern="0" spc="0" dirty="0">
                <a:solidFill>
                  <a:srgbClr val="000000">
                    <a:alpha val="100000"/>
                  </a:srgbClr>
                </a:solidFill>
                <a:latin typeface="SimSun"/>
                <a:ea typeface="SimSun"/>
                <a:cs typeface="SimSun"/>
              </a:rPr>
              <a:t>GB</a:t>
            </a:r>
            <a:r>
              <a:rPr sz="1000" kern="0" spc="-14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50394、</a:t>
            </a:r>
            <a:r>
              <a:rPr sz="1000" kern="0" spc="0" dirty="0">
                <a:solidFill>
                  <a:srgbClr val="000000">
                    <a:alpha val="100000"/>
                  </a:srgbClr>
                </a:solidFill>
                <a:latin typeface="SimSun"/>
                <a:ea typeface="SimSun"/>
                <a:cs typeface="SimSun"/>
              </a:rPr>
              <a:t>GB</a:t>
            </a:r>
            <a:r>
              <a:rPr sz="1000" kern="0" spc="-15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50395</a:t>
            </a:r>
            <a:r>
              <a:rPr sz="1000" kern="0" spc="-19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和</a:t>
            </a:r>
            <a:r>
              <a:rPr sz="1000" kern="0" spc="-22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GB</a:t>
            </a:r>
            <a:r>
              <a:rPr sz="1000" kern="0" spc="-14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50396-2007</a:t>
            </a:r>
            <a:r>
              <a:rPr sz="1000" kern="0" spc="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的相关规定。</a:t>
            </a:r>
            <a:endParaRPr lang="SimSun" altLang="SimSun" sz="1000" dirty="0"/>
          </a:p>
          <a:p>
            <a:pPr marL="12700" algn="l" rtl="0" eaLnBrk="0">
              <a:lnSpc>
                <a:spcPct val="93000"/>
              </a:lnSpc>
              <a:spcBef>
                <a:spcPts val="1161"/>
              </a:spcBef>
              <a:tabLst/>
            </a:pPr>
            <a:r>
              <a:rPr sz="1000" kern="0" spc="30" dirty="0">
                <a:solidFill>
                  <a:srgbClr val="000000">
                    <a:alpha val="100000"/>
                  </a:srgbClr>
                </a:solidFill>
                <a:latin typeface="SimHei"/>
                <a:ea typeface="SimHei"/>
                <a:cs typeface="SimHei"/>
              </a:rPr>
              <a:t>4.9</a:t>
            </a:r>
            <a:r>
              <a:rPr sz="1000" kern="0" spc="100" dirty="0">
                <a:solidFill>
                  <a:srgbClr val="000000">
                    <a:alpha val="100000"/>
                  </a:srgbClr>
                </a:solidFill>
                <a:latin typeface="SimHei"/>
                <a:ea typeface="SimHei"/>
                <a:cs typeface="SimHei"/>
              </a:rPr>
              <a:t> </a:t>
            </a:r>
            <a:r>
              <a:rPr sz="1000" kern="0" spc="30" dirty="0">
                <a:solidFill>
                  <a:srgbClr val="000000">
                    <a:alpha val="100000"/>
                  </a:srgbClr>
                </a:solidFill>
                <a:latin typeface="Microsoft YaHei"/>
                <a:ea typeface="Microsoft YaHei"/>
                <a:cs typeface="Microsoft YaHei"/>
              </a:rPr>
              <a:t>实体防护装置</a:t>
            </a:r>
            <a:endParaRPr lang="Microsoft YaHei" altLang="Microsoft YaHei" sz="1000" dirty="0"/>
          </a:p>
          <a:p>
            <a:pPr marL="12700" algn="l" rtl="0" eaLnBrk="0">
              <a:lnSpc>
                <a:spcPct val="100000"/>
              </a:lnSpc>
              <a:spcBef>
                <a:spcPts val="1200"/>
              </a:spcBef>
              <a:tabLst/>
            </a:pPr>
            <a:r>
              <a:rPr sz="1000" kern="0" spc="20" dirty="0">
                <a:solidFill>
                  <a:srgbClr val="000000">
                    <a:alpha val="100000"/>
                  </a:srgbClr>
                </a:solidFill>
                <a:latin typeface="SimHei"/>
                <a:ea typeface="SimHei"/>
                <a:cs typeface="SimHei"/>
              </a:rPr>
              <a:t>4.9.1</a:t>
            </a:r>
            <a:r>
              <a:rPr sz="1000" kern="0" spc="460" dirty="0">
                <a:solidFill>
                  <a:srgbClr val="000000">
                    <a:alpha val="100000"/>
                  </a:srgbClr>
                </a:solidFill>
                <a:latin typeface="SimHei"/>
                <a:ea typeface="SimHei"/>
                <a:cs typeface="SimHei"/>
              </a:rPr>
              <a:t> </a:t>
            </a:r>
            <a:r>
              <a:rPr sz="1000" kern="0" spc="20" dirty="0">
                <a:solidFill>
                  <a:srgbClr val="000000">
                    <a:alpha val="100000"/>
                  </a:srgbClr>
                </a:solidFill>
                <a:latin typeface="SimSun"/>
                <a:ea typeface="SimSun"/>
                <a:cs typeface="SimSun"/>
              </a:rPr>
              <a:t>现金暂存处、贵重商品库房建设应符合</a:t>
            </a:r>
            <a:r>
              <a:rPr sz="1000" kern="0" spc="-21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GA</a:t>
            </a:r>
            <a:r>
              <a:rPr sz="1000" kern="0" spc="20" dirty="0">
                <a:solidFill>
                  <a:srgbClr val="000000">
                    <a:alpha val="100000"/>
                  </a:srgbClr>
                </a:solidFill>
                <a:latin typeface="SimSun"/>
                <a:ea typeface="SimSun"/>
                <a:cs typeface="SimSun"/>
              </a:rPr>
              <a:t> 858</a:t>
            </a:r>
            <a:r>
              <a:rPr sz="1000" kern="0" spc="-11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的规</a:t>
            </a:r>
            <a:r>
              <a:rPr sz="1000" kern="0" spc="10" dirty="0">
                <a:solidFill>
                  <a:srgbClr val="000000">
                    <a:alpha val="100000"/>
                  </a:srgbClr>
                </a:solidFill>
                <a:latin typeface="SimSun"/>
                <a:ea typeface="SimSun"/>
                <a:cs typeface="SimSun"/>
              </a:rPr>
              <a:t>定。</a:t>
            </a:r>
            <a:endParaRPr lang="SimSun" altLang="SimSun" sz="1000" dirty="0"/>
          </a:p>
          <a:p>
            <a:pPr marL="15875" indent="-3810" algn="l" rtl="0" eaLnBrk="0">
              <a:lnSpc>
                <a:spcPct val="117000"/>
              </a:lnSpc>
              <a:spcBef>
                <a:spcPts val="376"/>
              </a:spcBef>
              <a:tabLst/>
            </a:pPr>
            <a:r>
              <a:rPr sz="1000" kern="0" spc="60" dirty="0">
                <a:solidFill>
                  <a:srgbClr val="000000">
                    <a:alpha val="100000"/>
                  </a:srgbClr>
                </a:solidFill>
                <a:latin typeface="SimHei"/>
                <a:ea typeface="SimHei"/>
                <a:cs typeface="SimHei"/>
              </a:rPr>
              <a:t>4.9.2</a:t>
            </a:r>
            <a:r>
              <a:rPr sz="1000" kern="0" spc="10" dirty="0">
                <a:solidFill>
                  <a:srgbClr val="000000">
                    <a:alpha val="100000"/>
                  </a:srgbClr>
                </a:solidFill>
                <a:latin typeface="SimHei"/>
                <a:ea typeface="SimHei"/>
                <a:cs typeface="SimHei"/>
              </a:rPr>
              <a:t>  </a:t>
            </a:r>
            <a:r>
              <a:rPr sz="1000" kern="0" spc="60" dirty="0">
                <a:solidFill>
                  <a:srgbClr val="000000">
                    <a:alpha val="100000"/>
                  </a:srgbClr>
                </a:solidFill>
                <a:latin typeface="SimSun"/>
                <a:ea typeface="SimSun"/>
                <a:cs typeface="SimSun"/>
              </a:rPr>
              <a:t>防盗安全门的技术要求应符合 </a:t>
            </a:r>
            <a:r>
              <a:rPr sz="1000" kern="0" spc="0" dirty="0">
                <a:solidFill>
                  <a:srgbClr val="000000">
                    <a:alpha val="100000"/>
                  </a:srgbClr>
                </a:solidFill>
                <a:latin typeface="SimSun"/>
                <a:ea typeface="SimSun"/>
                <a:cs typeface="SimSun"/>
              </a:rPr>
              <a:t>GB</a:t>
            </a:r>
            <a:r>
              <a:rPr sz="1000" kern="0" spc="170" dirty="0">
                <a:solidFill>
                  <a:srgbClr val="000000">
                    <a:alpha val="100000"/>
                  </a:srgbClr>
                </a:solidFill>
                <a:latin typeface="SimSun"/>
                <a:ea typeface="SimSun"/>
                <a:cs typeface="SimSun"/>
              </a:rPr>
              <a:t> </a:t>
            </a:r>
            <a:r>
              <a:rPr sz="1000" kern="0" spc="60" dirty="0">
                <a:solidFill>
                  <a:srgbClr val="000000">
                    <a:alpha val="100000"/>
                  </a:srgbClr>
                </a:solidFill>
                <a:latin typeface="SimSun"/>
                <a:ea typeface="SimSun"/>
                <a:cs typeface="SimSun"/>
              </a:rPr>
              <a:t>17565-2007</a:t>
            </a:r>
            <a:r>
              <a:rPr sz="1000" kern="0" spc="190" dirty="0">
                <a:solidFill>
                  <a:srgbClr val="000000">
                    <a:alpha val="100000"/>
                  </a:srgbClr>
                </a:solidFill>
                <a:latin typeface="SimSun"/>
                <a:ea typeface="SimSun"/>
                <a:cs typeface="SimSun"/>
              </a:rPr>
              <a:t> </a:t>
            </a:r>
            <a:r>
              <a:rPr sz="1000" kern="0" spc="60" dirty="0">
                <a:solidFill>
                  <a:srgbClr val="000000">
                    <a:alpha val="100000"/>
                  </a:srgbClr>
                </a:solidFill>
                <a:latin typeface="SimSun"/>
                <a:ea typeface="SimSun"/>
                <a:cs typeface="SimSun"/>
              </a:rPr>
              <a:t>的规定，防盗安全门的防护能力应不低</a:t>
            </a:r>
            <a:r>
              <a:rPr sz="1000" kern="0" spc="50" dirty="0">
                <a:solidFill>
                  <a:srgbClr val="000000">
                    <a:alpha val="100000"/>
                  </a:srgbClr>
                </a:solidFill>
                <a:latin typeface="SimSun"/>
                <a:ea typeface="SimSun"/>
                <a:cs typeface="SimSun"/>
              </a:rPr>
              <a:t>于 </a:t>
            </a:r>
            <a:r>
              <a:rPr sz="1000" kern="0" spc="0" dirty="0">
                <a:solidFill>
                  <a:srgbClr val="000000">
                    <a:alpha val="100000"/>
                  </a:srgbClr>
                </a:solidFill>
                <a:latin typeface="SimSun"/>
                <a:ea typeface="SimSun"/>
                <a:cs typeface="SimSun"/>
              </a:rPr>
              <a:t>GB  </a:t>
            </a:r>
            <a:r>
              <a:rPr sz="1000" kern="0" spc="30" dirty="0">
                <a:solidFill>
                  <a:srgbClr val="000000">
                    <a:alpha val="100000"/>
                  </a:srgbClr>
                </a:solidFill>
                <a:latin typeface="SimSun"/>
                <a:ea typeface="SimSun"/>
                <a:cs typeface="SimSun"/>
              </a:rPr>
              <a:t>17565-2007 规定的乙级防盗安全级别，金属防护门、</a:t>
            </a:r>
            <a:r>
              <a:rPr sz="1000" kern="0" spc="210" dirty="0">
                <a:solidFill>
                  <a:srgbClr val="000000">
                    <a:alpha val="100000"/>
                  </a:srgbClr>
                </a:solidFill>
                <a:latin typeface="SimSun"/>
                <a:ea typeface="SimSun"/>
                <a:cs typeface="SimSun"/>
              </a:rPr>
              <a:t> </a:t>
            </a:r>
            <a:r>
              <a:rPr sz="1000" kern="0" spc="30" dirty="0">
                <a:solidFill>
                  <a:srgbClr val="000000">
                    <a:alpha val="100000"/>
                  </a:srgbClr>
                </a:solidFill>
                <a:latin typeface="DengXian"/>
                <a:ea typeface="DengXian"/>
                <a:cs typeface="DengXian"/>
              </a:rPr>
              <a:t>金属卷帘门</a:t>
            </a:r>
            <a:r>
              <a:rPr sz="1000" kern="0" spc="30" dirty="0">
                <a:solidFill>
                  <a:srgbClr val="000000">
                    <a:alpha val="100000"/>
                  </a:srgbClr>
                </a:solidFill>
                <a:latin typeface="SimSun"/>
                <a:ea typeface="SimSun"/>
                <a:cs typeface="SimSun"/>
              </a:rPr>
              <a:t>的防护能力应</a:t>
            </a:r>
            <a:r>
              <a:rPr sz="1000" kern="0" spc="20" dirty="0">
                <a:solidFill>
                  <a:srgbClr val="000000">
                    <a:alpha val="100000"/>
                  </a:srgbClr>
                </a:solidFill>
                <a:latin typeface="SimSun"/>
                <a:ea typeface="SimSun"/>
                <a:cs typeface="SimSun"/>
              </a:rPr>
              <a:t>不低于 </a:t>
            </a:r>
            <a:r>
              <a:rPr sz="1000" kern="0" spc="0" dirty="0">
                <a:solidFill>
                  <a:srgbClr val="000000">
                    <a:alpha val="100000"/>
                  </a:srgbClr>
                </a:solidFill>
                <a:latin typeface="SimSun"/>
                <a:ea typeface="SimSun"/>
                <a:cs typeface="SimSun"/>
              </a:rPr>
              <a:t>GB</a:t>
            </a:r>
            <a:r>
              <a:rPr sz="1000" kern="0" spc="20" dirty="0">
                <a:solidFill>
                  <a:srgbClr val="000000">
                    <a:alpha val="100000"/>
                  </a:srgbClr>
                </a:solidFill>
                <a:latin typeface="SimSun"/>
                <a:ea typeface="SimSun"/>
                <a:cs typeface="SimSun"/>
              </a:rPr>
              <a:t> 17565-2007</a:t>
            </a:r>
            <a:r>
              <a:rPr sz="1000" kern="0" spc="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规定的乙级防盗安全级别</a:t>
            </a:r>
            <a:r>
              <a:rPr sz="1000" kern="0" spc="20" dirty="0">
                <a:solidFill>
                  <a:srgbClr val="000000">
                    <a:alpha val="100000"/>
                  </a:srgbClr>
                </a:solidFill>
                <a:latin typeface="DengXian"/>
                <a:ea typeface="DengXian"/>
                <a:cs typeface="DengXian"/>
              </a:rPr>
              <a:t>，</a:t>
            </a:r>
            <a:r>
              <a:rPr sz="1000" kern="0" spc="20" dirty="0">
                <a:solidFill>
                  <a:srgbClr val="000000">
                    <a:alpha val="100000"/>
                  </a:srgbClr>
                </a:solidFill>
                <a:latin typeface="SimSun"/>
                <a:ea typeface="SimSun"/>
                <a:cs typeface="SimSun"/>
              </a:rPr>
              <a:t>金属卷帘门应安装防盗锁，防</a:t>
            </a:r>
            <a:r>
              <a:rPr sz="1000" kern="0" spc="10" dirty="0">
                <a:solidFill>
                  <a:srgbClr val="000000">
                    <a:alpha val="100000"/>
                  </a:srgbClr>
                </a:solidFill>
                <a:latin typeface="SimSun"/>
                <a:ea typeface="SimSun"/>
                <a:cs typeface="SimSun"/>
              </a:rPr>
              <a:t>盗锁宜具备用于切断卷帘门电源的触点式装置。</a:t>
            </a:r>
            <a:endParaRPr lang="SimSun" altLang="SimSun" sz="1000" dirty="0"/>
          </a:p>
          <a:p>
            <a:pPr marL="12700" algn="l" rtl="0" eaLnBrk="0">
              <a:lnSpc>
                <a:spcPct val="100000"/>
              </a:lnSpc>
              <a:spcBef>
                <a:spcPts val="453"/>
              </a:spcBef>
              <a:tabLst/>
            </a:pPr>
            <a:r>
              <a:rPr sz="1000" kern="0" spc="0" dirty="0">
                <a:solidFill>
                  <a:srgbClr val="000000">
                    <a:alpha val="100000"/>
                  </a:srgbClr>
                </a:solidFill>
                <a:latin typeface="SimHei"/>
                <a:ea typeface="SimHei"/>
                <a:cs typeface="SimHei"/>
              </a:rPr>
              <a:t>4.9.3</a:t>
            </a:r>
            <a:r>
              <a:rPr sz="1000" kern="0" spc="460" dirty="0">
                <a:solidFill>
                  <a:srgbClr val="000000">
                    <a:alpha val="100000"/>
                  </a:srgbClr>
                </a:solidFill>
                <a:latin typeface="SimHei"/>
                <a:ea typeface="SimHei"/>
                <a:cs typeface="SimHei"/>
              </a:rPr>
              <a:t> </a:t>
            </a:r>
            <a:r>
              <a:rPr sz="1000" kern="0" spc="0" dirty="0">
                <a:solidFill>
                  <a:srgbClr val="000000">
                    <a:alpha val="100000"/>
                  </a:srgbClr>
                </a:solidFill>
                <a:latin typeface="SimSun"/>
                <a:ea typeface="SimSun"/>
                <a:cs typeface="SimSun"/>
              </a:rPr>
              <a:t>金属防护栏应符合</a:t>
            </a:r>
            <a:r>
              <a:rPr sz="1000" kern="0" spc="-10" dirty="0">
                <a:solidFill>
                  <a:srgbClr val="000000">
                    <a:alpha val="100000"/>
                  </a:srgbClr>
                </a:solidFill>
                <a:latin typeface="SimSun"/>
                <a:ea typeface="SimSun"/>
                <a:cs typeface="SimSun"/>
              </a:rPr>
              <a:t>以下要求：</a:t>
            </a:r>
            <a:endParaRPr lang="SimSun" altLang="SimSun" sz="1000" dirty="0"/>
          </a:p>
          <a:p>
            <a:pPr marL="17145" indent="268604" algn="l" rtl="0" eaLnBrk="0">
              <a:lnSpc>
                <a:spcPct val="115000"/>
              </a:lnSpc>
              <a:spcBef>
                <a:spcPts val="356"/>
              </a:spcBef>
              <a:tabLst/>
            </a:pPr>
            <a:r>
              <a:rPr sz="1000" kern="0" spc="40" dirty="0">
                <a:solidFill>
                  <a:srgbClr val="000000">
                    <a:alpha val="100000"/>
                  </a:srgbClr>
                </a:solidFill>
                <a:latin typeface="SimSun"/>
                <a:ea typeface="SimSun"/>
                <a:cs typeface="SimSun"/>
              </a:rPr>
              <a:t>a)</a:t>
            </a:r>
            <a:r>
              <a:rPr sz="1000" kern="0" spc="-9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应采用单根直径不小于</a:t>
            </a:r>
            <a:r>
              <a:rPr sz="1000" kern="0" spc="-19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20</a:t>
            </a:r>
            <a:r>
              <a:rPr sz="1000" kern="0" spc="0" dirty="0">
                <a:solidFill>
                  <a:srgbClr val="000000">
                    <a:alpha val="100000"/>
                  </a:srgbClr>
                </a:solidFill>
                <a:latin typeface="SimSun"/>
                <a:ea typeface="SimSun"/>
                <a:cs typeface="SimSun"/>
              </a:rPr>
              <a:t>mm</a:t>
            </a:r>
            <a:r>
              <a:rPr sz="1000" kern="0" spc="-20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壁厚不少于</a:t>
            </a:r>
            <a:r>
              <a:rPr sz="1000" kern="0" spc="-19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2</a:t>
            </a:r>
            <a:r>
              <a:rPr sz="1000" kern="0" spc="0" dirty="0">
                <a:solidFill>
                  <a:srgbClr val="000000">
                    <a:alpha val="100000"/>
                  </a:srgbClr>
                </a:solidFill>
                <a:latin typeface="SimSun"/>
                <a:ea typeface="SimSun"/>
                <a:cs typeface="SimSun"/>
              </a:rPr>
              <a:t>mm</a:t>
            </a:r>
            <a:r>
              <a:rPr sz="1000" kern="0" spc="-11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的金属管（或单根直径不小于φ14</a:t>
            </a:r>
            <a:r>
              <a:rPr sz="1000" kern="0" spc="0" dirty="0">
                <a:solidFill>
                  <a:srgbClr val="000000">
                    <a:alpha val="100000"/>
                  </a:srgbClr>
                </a:solidFill>
                <a:latin typeface="SimSun"/>
                <a:ea typeface="SimSun"/>
                <a:cs typeface="SimSun"/>
              </a:rPr>
              <a:t>mm</a:t>
            </a:r>
            <a:r>
              <a:rPr sz="1000" kern="0" spc="-12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的金属棒）、</a:t>
            </a:r>
            <a:r>
              <a:rPr sz="1000" kern="0" spc="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单根横截面应不少于</a:t>
            </a:r>
            <a:r>
              <a:rPr sz="1000" kern="0" spc="-19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8</a:t>
            </a:r>
            <a:r>
              <a:rPr sz="1000" kern="0" spc="0" dirty="0">
                <a:solidFill>
                  <a:srgbClr val="000000">
                    <a:alpha val="100000"/>
                  </a:srgbClr>
                </a:solidFill>
                <a:latin typeface="SimSun"/>
                <a:ea typeface="SimSun"/>
                <a:cs typeface="SimSun"/>
              </a:rPr>
              <a:t>mm</a:t>
            </a:r>
            <a:r>
              <a:rPr sz="1000" kern="0" spc="40" dirty="0">
                <a:solidFill>
                  <a:srgbClr val="000000">
                    <a:alpha val="100000"/>
                  </a:srgbClr>
                </a:solidFill>
                <a:latin typeface="SimSun"/>
                <a:ea typeface="SimSun"/>
                <a:cs typeface="SimSun"/>
              </a:rPr>
              <a:t>×20</a:t>
            </a:r>
            <a:r>
              <a:rPr sz="1000" kern="0" spc="0" dirty="0">
                <a:solidFill>
                  <a:srgbClr val="000000">
                    <a:alpha val="100000"/>
                  </a:srgbClr>
                </a:solidFill>
                <a:latin typeface="SimSun"/>
                <a:ea typeface="SimSun"/>
                <a:cs typeface="SimSun"/>
              </a:rPr>
              <a:t>mm</a:t>
            </a:r>
            <a:r>
              <a:rPr sz="1000" kern="0" spc="-11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的金属板组合制做；防护栏与防护栏间距应不大于</a:t>
            </a:r>
            <a:r>
              <a:rPr sz="1000" kern="0" spc="-12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100</a:t>
            </a:r>
            <a:r>
              <a:rPr sz="1000" kern="0" spc="0" dirty="0">
                <a:solidFill>
                  <a:srgbClr val="000000">
                    <a:alpha val="100000"/>
                  </a:srgbClr>
                </a:solidFill>
                <a:latin typeface="SimSun"/>
                <a:ea typeface="SimSun"/>
                <a:cs typeface="SimSun"/>
              </a:rPr>
              <a:t>mm</a:t>
            </a:r>
            <a:r>
              <a:rPr sz="1000" kern="0" spc="40" dirty="0">
                <a:solidFill>
                  <a:srgbClr val="000000">
                    <a:alpha val="100000"/>
                  </a:srgbClr>
                </a:solidFill>
                <a:latin typeface="SimSun"/>
                <a:ea typeface="SimSun"/>
                <a:cs typeface="SimSun"/>
              </a:rPr>
              <a:t>×250</a:t>
            </a:r>
            <a:r>
              <a:rPr sz="1000" kern="0" spc="0" dirty="0">
                <a:solidFill>
                  <a:srgbClr val="000000">
                    <a:alpha val="100000"/>
                  </a:srgbClr>
                </a:solidFill>
                <a:latin typeface="SimSun"/>
                <a:ea typeface="SimSun"/>
                <a:cs typeface="SimSun"/>
              </a:rPr>
              <a:t>mm</a:t>
            </a:r>
            <a:r>
              <a:rPr sz="1000" kern="0" spc="40" dirty="0">
                <a:solidFill>
                  <a:srgbClr val="000000">
                    <a:alpha val="100000"/>
                  </a:srgbClr>
                </a:solidFill>
                <a:latin typeface="SimSun"/>
                <a:ea typeface="SimSun"/>
                <a:cs typeface="SimSun"/>
              </a:rPr>
              <a:t>；</a:t>
            </a:r>
            <a:endParaRPr lang="SimSun" altLang="SimSun" sz="1000" dirty="0"/>
          </a:p>
          <a:p>
            <a:pPr marL="283209" algn="l" rtl="0" eaLnBrk="0">
              <a:lnSpc>
                <a:spcPct val="100000"/>
              </a:lnSpc>
              <a:spcBef>
                <a:spcPts val="360"/>
              </a:spcBef>
              <a:tabLst/>
            </a:pPr>
            <a:r>
              <a:rPr sz="1000" kern="0" spc="40" dirty="0">
                <a:solidFill>
                  <a:srgbClr val="000000">
                    <a:alpha val="100000"/>
                  </a:srgbClr>
                </a:solidFill>
                <a:latin typeface="SimSun"/>
                <a:ea typeface="SimSun"/>
                <a:cs typeface="SimSun"/>
              </a:rPr>
              <a:t>b)</a:t>
            </a:r>
            <a:r>
              <a:rPr sz="1000" kern="0" spc="-8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金属防护栏应采用直径不少于</a:t>
            </a:r>
            <a:r>
              <a:rPr sz="1000" kern="0" spc="-13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12</a:t>
            </a:r>
            <a:r>
              <a:rPr sz="1000" kern="0" spc="0" dirty="0">
                <a:solidFill>
                  <a:srgbClr val="000000">
                    <a:alpha val="100000"/>
                  </a:srgbClr>
                </a:solidFill>
                <a:latin typeface="SimSun"/>
                <a:ea typeface="SimSun"/>
                <a:cs typeface="SimSun"/>
              </a:rPr>
              <a:t>mm</a:t>
            </a:r>
            <a:r>
              <a:rPr sz="1000" kern="0" spc="-11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的膨胀螺丝固定</a:t>
            </a:r>
            <a:r>
              <a:rPr sz="1000" kern="0" spc="30" dirty="0">
                <a:solidFill>
                  <a:srgbClr val="000000">
                    <a:alpha val="100000"/>
                  </a:srgbClr>
                </a:solidFill>
                <a:latin typeface="SimSun"/>
                <a:ea typeface="SimSun"/>
                <a:cs typeface="SimSun"/>
              </a:rPr>
              <a:t>，安装应牢固可靠；</a:t>
            </a:r>
            <a:endParaRPr lang="SimSun" altLang="SimSun" sz="1000" dirty="0"/>
          </a:p>
          <a:p>
            <a:pPr marL="287654" algn="l" rtl="0" eaLnBrk="0">
              <a:lnSpc>
                <a:spcPct val="100000"/>
              </a:lnSpc>
              <a:spcBef>
                <a:spcPts val="364"/>
              </a:spcBef>
              <a:tabLst/>
            </a:pPr>
            <a:r>
              <a:rPr sz="1000" kern="0" spc="40" dirty="0">
                <a:solidFill>
                  <a:srgbClr val="000000">
                    <a:alpha val="100000"/>
                  </a:srgbClr>
                </a:solidFill>
                <a:latin typeface="SimSun"/>
                <a:ea typeface="SimSun"/>
                <a:cs typeface="SimSun"/>
              </a:rPr>
              <a:t>c)</a:t>
            </a:r>
            <a:r>
              <a:rPr sz="1000" kern="0" spc="-3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用于窗体或门体防护时，单个防护栏空间最大面积应不大于</a:t>
            </a:r>
            <a:r>
              <a:rPr sz="1000" kern="0" spc="-20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400</a:t>
            </a:r>
            <a:r>
              <a:rPr sz="1000" kern="0" spc="0" dirty="0">
                <a:solidFill>
                  <a:srgbClr val="000000">
                    <a:alpha val="100000"/>
                  </a:srgbClr>
                </a:solidFill>
                <a:latin typeface="SimSun"/>
                <a:ea typeface="SimSun"/>
                <a:cs typeface="SimSun"/>
              </a:rPr>
              <a:t>mm</a:t>
            </a:r>
            <a:r>
              <a:rPr sz="1000" kern="0" spc="40" dirty="0">
                <a:solidFill>
                  <a:srgbClr val="000000">
                    <a:alpha val="100000"/>
                  </a:srgbClr>
                </a:solidFill>
                <a:latin typeface="SimSun"/>
                <a:ea typeface="SimSun"/>
                <a:cs typeface="SimSun"/>
              </a:rPr>
              <a:t>×100</a:t>
            </a:r>
            <a:r>
              <a:rPr sz="1000" kern="0" spc="0" dirty="0">
                <a:solidFill>
                  <a:srgbClr val="000000">
                    <a:alpha val="100000"/>
                  </a:srgbClr>
                </a:solidFill>
                <a:latin typeface="SimSun"/>
                <a:ea typeface="SimSun"/>
                <a:cs typeface="SimSun"/>
              </a:rPr>
              <a:t>mm</a:t>
            </a:r>
            <a:r>
              <a:rPr sz="1000" kern="0" spc="40" dirty="0">
                <a:solidFill>
                  <a:srgbClr val="000000">
                    <a:alpha val="100000"/>
                  </a:srgbClr>
                </a:solidFill>
                <a:latin typeface="SimSun"/>
                <a:ea typeface="SimSun"/>
                <a:cs typeface="SimSun"/>
              </a:rPr>
              <a:t>；</a:t>
            </a:r>
            <a:endParaRPr lang="SimSun" altLang="SimSun" sz="1000" dirty="0"/>
          </a:p>
          <a:p>
            <a:pPr marL="17145" indent="-4444" algn="l" rtl="0" eaLnBrk="0">
              <a:lnSpc>
                <a:spcPct val="113000"/>
              </a:lnSpc>
              <a:spcBef>
                <a:spcPts val="356"/>
              </a:spcBef>
              <a:tabLst/>
            </a:pPr>
            <a:r>
              <a:rPr sz="1000" kern="0" spc="120" dirty="0">
                <a:solidFill>
                  <a:srgbClr val="000000">
                    <a:alpha val="100000"/>
                  </a:srgbClr>
                </a:solidFill>
                <a:latin typeface="SimHei"/>
                <a:ea typeface="SimHei"/>
                <a:cs typeface="SimHei"/>
              </a:rPr>
              <a:t>4.9.4</a:t>
            </a:r>
            <a:r>
              <a:rPr sz="1000" kern="0" spc="450" dirty="0">
                <a:solidFill>
                  <a:srgbClr val="000000">
                    <a:alpha val="100000"/>
                  </a:srgbClr>
                </a:solidFill>
                <a:latin typeface="SimHei"/>
                <a:ea typeface="SimHei"/>
                <a:cs typeface="SimHei"/>
              </a:rPr>
              <a:t> </a:t>
            </a:r>
            <a:r>
              <a:rPr sz="1000" kern="0" spc="120" dirty="0">
                <a:solidFill>
                  <a:srgbClr val="000000">
                    <a:alpha val="100000"/>
                  </a:srgbClr>
                </a:solidFill>
                <a:latin typeface="SimSun"/>
                <a:ea typeface="SimSun"/>
                <a:cs typeface="SimSun"/>
              </a:rPr>
              <a:t>采取开启限位措施窗户开启的最大间隙应不大于</a:t>
            </a:r>
            <a:r>
              <a:rPr sz="1000" kern="0" spc="230" dirty="0">
                <a:solidFill>
                  <a:srgbClr val="000000">
                    <a:alpha val="100000"/>
                  </a:srgbClr>
                </a:solidFill>
                <a:latin typeface="SimSun"/>
                <a:ea typeface="SimSun"/>
                <a:cs typeface="SimSun"/>
              </a:rPr>
              <a:t> </a:t>
            </a:r>
            <a:r>
              <a:rPr sz="1000" kern="0" spc="120" dirty="0">
                <a:solidFill>
                  <a:srgbClr val="000000">
                    <a:alpha val="100000"/>
                  </a:srgbClr>
                </a:solidFill>
                <a:latin typeface="SimSun"/>
                <a:ea typeface="SimSun"/>
                <a:cs typeface="SimSun"/>
              </a:rPr>
              <a:t>110</a:t>
            </a:r>
            <a:r>
              <a:rPr sz="1000" kern="0" spc="0" dirty="0">
                <a:solidFill>
                  <a:srgbClr val="000000">
                    <a:alpha val="100000"/>
                  </a:srgbClr>
                </a:solidFill>
                <a:latin typeface="SimSun"/>
                <a:ea typeface="SimSun"/>
                <a:cs typeface="SimSun"/>
              </a:rPr>
              <a:t>mm</a:t>
            </a:r>
            <a:r>
              <a:rPr sz="1000" kern="0" spc="120" dirty="0">
                <a:solidFill>
                  <a:srgbClr val="000000">
                    <a:alpha val="100000"/>
                  </a:srgbClr>
                </a:solidFill>
                <a:latin typeface="SimSun"/>
                <a:ea typeface="SimSun"/>
                <a:cs typeface="SimSun"/>
              </a:rPr>
              <a:t>，粘贴防</a:t>
            </a:r>
            <a:r>
              <a:rPr sz="1000" kern="0" spc="110" dirty="0">
                <a:solidFill>
                  <a:srgbClr val="000000">
                    <a:alpha val="100000"/>
                  </a:srgbClr>
                </a:solidFill>
                <a:latin typeface="SimSun"/>
                <a:ea typeface="SimSun"/>
                <a:cs typeface="SimSun"/>
              </a:rPr>
              <a:t>暴薄膜的膜厚应不少于</a:t>
            </a:r>
            <a:r>
              <a:rPr sz="1000" kern="0" spc="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0.275</a:t>
            </a:r>
            <a:r>
              <a:rPr sz="1000" kern="0" spc="0" dirty="0">
                <a:solidFill>
                  <a:srgbClr val="000000">
                    <a:alpha val="100000"/>
                  </a:srgbClr>
                </a:solidFill>
                <a:latin typeface="SimSun"/>
                <a:ea typeface="SimSun"/>
                <a:cs typeface="SimSun"/>
              </a:rPr>
              <a:t>mm</a:t>
            </a:r>
            <a:r>
              <a:rPr sz="1000" kern="0" spc="10" dirty="0">
                <a:solidFill>
                  <a:srgbClr val="000000">
                    <a:alpha val="100000"/>
                  </a:srgbClr>
                </a:solidFill>
                <a:latin typeface="SimSun"/>
                <a:ea typeface="SimSun"/>
                <a:cs typeface="SimSun"/>
              </a:rPr>
              <a:t>。</a:t>
            </a:r>
            <a:endParaRPr lang="SimSun" altLang="SimSun" sz="1000" dirty="0"/>
          </a:p>
          <a:p>
            <a:pPr marL="19050" indent="-6350" algn="l" rtl="0" eaLnBrk="0">
              <a:lnSpc>
                <a:spcPct val="120000"/>
              </a:lnSpc>
              <a:spcBef>
                <a:spcPts val="413"/>
              </a:spcBef>
              <a:tabLst/>
            </a:pPr>
            <a:r>
              <a:rPr sz="1000" kern="0" spc="60" dirty="0">
                <a:solidFill>
                  <a:srgbClr val="000000">
                    <a:alpha val="100000"/>
                  </a:srgbClr>
                </a:solidFill>
                <a:latin typeface="SimHei"/>
                <a:ea typeface="SimHei"/>
                <a:cs typeface="SimHei"/>
              </a:rPr>
              <a:t>4.9.5</a:t>
            </a:r>
            <a:r>
              <a:rPr sz="1000" kern="0" spc="10" dirty="0">
                <a:solidFill>
                  <a:srgbClr val="000000">
                    <a:alpha val="100000"/>
                  </a:srgbClr>
                </a:solidFill>
                <a:latin typeface="SimHei"/>
                <a:ea typeface="SimHei"/>
                <a:cs typeface="SimHei"/>
              </a:rPr>
              <a:t>  </a:t>
            </a:r>
            <a:r>
              <a:rPr sz="1000" kern="0" spc="60" dirty="0">
                <a:solidFill>
                  <a:srgbClr val="000000">
                    <a:alpha val="100000"/>
                  </a:srgbClr>
                </a:solidFill>
                <a:latin typeface="SimSun"/>
                <a:ea typeface="SimSun"/>
                <a:cs typeface="SimSun"/>
              </a:rPr>
              <a:t>防盗保险柜的技术要求应符合 </a:t>
            </a:r>
            <a:r>
              <a:rPr sz="1000" kern="0" spc="0" dirty="0">
                <a:solidFill>
                  <a:srgbClr val="000000">
                    <a:alpha val="100000"/>
                  </a:srgbClr>
                </a:solidFill>
                <a:latin typeface="SimSun"/>
                <a:ea typeface="SimSun"/>
                <a:cs typeface="SimSun"/>
              </a:rPr>
              <a:t>GB</a:t>
            </a:r>
            <a:r>
              <a:rPr sz="1000" kern="0" spc="170" dirty="0">
                <a:solidFill>
                  <a:srgbClr val="000000">
                    <a:alpha val="100000"/>
                  </a:srgbClr>
                </a:solidFill>
                <a:latin typeface="SimSun"/>
                <a:ea typeface="SimSun"/>
                <a:cs typeface="SimSun"/>
              </a:rPr>
              <a:t> </a:t>
            </a:r>
            <a:r>
              <a:rPr sz="1000" kern="0" spc="60" dirty="0">
                <a:solidFill>
                  <a:srgbClr val="000000">
                    <a:alpha val="100000"/>
                  </a:srgbClr>
                </a:solidFill>
                <a:latin typeface="SimSun"/>
                <a:ea typeface="SimSun"/>
                <a:cs typeface="SimSun"/>
              </a:rPr>
              <a:t>10409-2001</a:t>
            </a:r>
            <a:r>
              <a:rPr sz="1000" kern="0" spc="190" dirty="0">
                <a:solidFill>
                  <a:srgbClr val="000000">
                    <a:alpha val="100000"/>
                  </a:srgbClr>
                </a:solidFill>
                <a:latin typeface="SimSun"/>
                <a:ea typeface="SimSun"/>
                <a:cs typeface="SimSun"/>
              </a:rPr>
              <a:t> </a:t>
            </a:r>
            <a:r>
              <a:rPr sz="1000" kern="0" spc="60" dirty="0">
                <a:solidFill>
                  <a:srgbClr val="000000">
                    <a:alpha val="100000"/>
                  </a:srgbClr>
                </a:solidFill>
                <a:latin typeface="SimSun"/>
                <a:ea typeface="SimSun"/>
                <a:cs typeface="SimSun"/>
              </a:rPr>
              <a:t>的规定，防盗保险柜的防护能力应不低</a:t>
            </a:r>
            <a:r>
              <a:rPr sz="1000" kern="0" spc="50" dirty="0">
                <a:solidFill>
                  <a:srgbClr val="000000">
                    <a:alpha val="100000"/>
                  </a:srgbClr>
                </a:solidFill>
                <a:latin typeface="SimSun"/>
                <a:ea typeface="SimSun"/>
                <a:cs typeface="SimSun"/>
              </a:rPr>
              <a:t>于 </a:t>
            </a:r>
            <a:r>
              <a:rPr sz="1000" kern="0" spc="0" dirty="0">
                <a:solidFill>
                  <a:srgbClr val="000000">
                    <a:alpha val="100000"/>
                  </a:srgbClr>
                </a:solidFill>
                <a:latin typeface="SimSun"/>
                <a:ea typeface="SimSun"/>
                <a:cs typeface="SimSun"/>
              </a:rPr>
              <a:t>GB  </a:t>
            </a:r>
            <a:r>
              <a:rPr sz="1000" kern="0" spc="40" dirty="0">
                <a:solidFill>
                  <a:srgbClr val="000000">
                    <a:alpha val="100000"/>
                  </a:srgbClr>
                </a:solidFill>
                <a:latin typeface="SimSun"/>
                <a:ea typeface="SimSun"/>
                <a:cs typeface="SimSun"/>
              </a:rPr>
              <a:t>10409-2001</a:t>
            </a:r>
            <a:r>
              <a:rPr sz="1000" kern="0" spc="-14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规定的</a:t>
            </a:r>
            <a:r>
              <a:rPr sz="1000" kern="0" spc="-16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B2</a:t>
            </a:r>
            <a:r>
              <a:rPr sz="1000" kern="0" spc="-14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类防盗安全级别。防盗保险柜安装应采用不少于 12</a:t>
            </a:r>
            <a:r>
              <a:rPr sz="1000" kern="0" spc="0" dirty="0">
                <a:solidFill>
                  <a:srgbClr val="000000">
                    <a:alpha val="100000"/>
                  </a:srgbClr>
                </a:solidFill>
                <a:latin typeface="SimSun"/>
                <a:ea typeface="SimSun"/>
                <a:cs typeface="SimSun"/>
              </a:rPr>
              <a:t>mm</a:t>
            </a:r>
            <a:r>
              <a:rPr sz="1000" kern="0" spc="30" dirty="0">
                <a:solidFill>
                  <a:srgbClr val="000000">
                    <a:alpha val="100000"/>
                  </a:srgbClr>
                </a:solidFill>
                <a:latin typeface="SimSun"/>
                <a:ea typeface="SimSun"/>
                <a:cs typeface="SimSun"/>
              </a:rPr>
              <a:t> 的膨胀螺丝与墙或地面固</a:t>
            </a:r>
            <a:r>
              <a:rPr sz="1000" kern="0" spc="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定，安装应牢固可靠，防盗保险柜背面应靠墙安</a:t>
            </a:r>
            <a:r>
              <a:rPr sz="1000" kern="0" spc="30" dirty="0">
                <a:solidFill>
                  <a:srgbClr val="000000">
                    <a:alpha val="100000"/>
                  </a:srgbClr>
                </a:solidFill>
                <a:latin typeface="SimSun"/>
                <a:ea typeface="SimSun"/>
                <a:cs typeface="SimSun"/>
              </a:rPr>
              <a:t>放。</a:t>
            </a:r>
            <a:endParaRPr lang="SimSun" altLang="SimSun" sz="1000" dirty="0"/>
          </a:p>
          <a:p>
            <a:pPr algn="l" rtl="0" eaLnBrk="0">
              <a:lnSpc>
                <a:spcPct val="100000"/>
              </a:lnSpc>
              <a:tabLst/>
            </a:pPr>
            <a:endParaRPr lang="Arial" altLang="Arial" sz="300" dirty="0"/>
          </a:p>
          <a:p>
            <a:pPr marL="12700" algn="l" rtl="0" eaLnBrk="0">
              <a:lnSpc>
                <a:spcPct val="100000"/>
              </a:lnSpc>
              <a:tabLst/>
            </a:pPr>
            <a:r>
              <a:rPr sz="1000" kern="0" spc="50" dirty="0">
                <a:solidFill>
                  <a:srgbClr val="000000">
                    <a:alpha val="100000"/>
                  </a:srgbClr>
                </a:solidFill>
                <a:latin typeface="SimHei"/>
                <a:ea typeface="SimHei"/>
                <a:cs typeface="SimHei"/>
              </a:rPr>
              <a:t>4.9.6</a:t>
            </a:r>
            <a:r>
              <a:rPr sz="1000" kern="0" spc="460" dirty="0">
                <a:solidFill>
                  <a:srgbClr val="000000">
                    <a:alpha val="100000"/>
                  </a:srgbClr>
                </a:solidFill>
                <a:latin typeface="SimHei"/>
                <a:ea typeface="SimHei"/>
                <a:cs typeface="SimHei"/>
              </a:rPr>
              <a:t> </a:t>
            </a:r>
            <a:r>
              <a:rPr sz="1000" kern="0" spc="50" dirty="0">
                <a:solidFill>
                  <a:srgbClr val="000000">
                    <a:alpha val="100000"/>
                  </a:srgbClr>
                </a:solidFill>
                <a:latin typeface="SimSun"/>
                <a:ea typeface="SimSun"/>
                <a:cs typeface="SimSun"/>
              </a:rPr>
              <a:t>贵重商品店顾客进出的店门应向店内开闭，宜安装防抢夺启闭控制装置。防抢夺启闭控制</a:t>
            </a:r>
            <a:r>
              <a:rPr sz="1000" kern="0" spc="40" dirty="0">
                <a:solidFill>
                  <a:srgbClr val="000000">
                    <a:alpha val="100000"/>
                  </a:srgbClr>
                </a:solidFill>
                <a:latin typeface="SimSun"/>
                <a:ea typeface="SimSun"/>
                <a:cs typeface="SimSun"/>
              </a:rPr>
              <a:t>装置</a:t>
            </a:r>
            <a:endParaRPr lang="SimSun" altLang="SimSun" sz="1000" dirty="0"/>
          </a:p>
        </p:txBody>
      </p:sp>
      <p:sp>
        <p:nvSpPr>
          <p:cNvPr id="114" name="textbox 114"/>
          <p:cNvSpPr/>
          <p:nvPr/>
        </p:nvSpPr>
        <p:spPr>
          <a:xfrm>
            <a:off x="900012" y="9857674"/>
            <a:ext cx="127000" cy="131445"/>
          </a:xfrm>
          <a:prstGeom prst="rect">
            <a:avLst/>
          </a:prstGeom>
        </p:spPr>
        <p:txBody>
          <a:bodyPr vert="horz" wrap="square" lIns="0" tIns="0" rIns="0" bIns="0"/>
          <a:lstStyle/>
          <a:p>
            <a:pPr algn="l" rtl="0" eaLnBrk="0">
              <a:lnSpc>
                <a:spcPct val="84150"/>
              </a:lnSpc>
              <a:tabLst/>
            </a:pPr>
            <a:endParaRPr lang="Arial" altLang="Arial" sz="100" dirty="0"/>
          </a:p>
          <a:p>
            <a:pPr marL="12700" algn="l" rtl="0" eaLnBrk="0">
              <a:lnSpc>
                <a:spcPct val="77000"/>
              </a:lnSpc>
              <a:tabLst/>
            </a:pPr>
            <a:r>
              <a:rPr sz="900" kern="0" spc="-40" dirty="0">
                <a:solidFill>
                  <a:srgbClr val="000000">
                    <a:alpha val="100000"/>
                  </a:srgbClr>
                </a:solidFill>
                <a:latin typeface="Times New Roman"/>
                <a:ea typeface="Times New Roman"/>
                <a:cs typeface="Times New Roman"/>
              </a:rPr>
              <a:t>12</a:t>
            </a:r>
            <a:endParaRPr lang="Times New Roman" altLang="Times New Roman" sz="9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textbox 116"/>
          <p:cNvSpPr/>
          <p:nvPr/>
        </p:nvSpPr>
        <p:spPr>
          <a:xfrm>
            <a:off x="888069" y="902789"/>
            <a:ext cx="5964554" cy="3115310"/>
          </a:xfrm>
          <a:prstGeom prst="rect">
            <a:avLst/>
          </a:prstGeom>
        </p:spPr>
        <p:txBody>
          <a:bodyPr vert="horz" wrap="square" lIns="0" tIns="0" rIns="0" bIns="0"/>
          <a:lstStyle/>
          <a:p>
            <a:pPr algn="l" rtl="0" eaLnBrk="0">
              <a:lnSpc>
                <a:spcPct val="95449"/>
              </a:lnSpc>
              <a:tabLst/>
            </a:pPr>
            <a:endParaRPr lang="Arial" altLang="Arial" sz="100" dirty="0"/>
          </a:p>
          <a:p>
            <a:pPr marL="15240" indent="4966334" algn="l" rtl="0" eaLnBrk="0">
              <a:lnSpc>
                <a:spcPct val="116000"/>
              </a:lnSpc>
              <a:tabLst/>
            </a:pPr>
            <a:r>
              <a:rPr sz="900" kern="0" spc="0" dirty="0">
                <a:solidFill>
                  <a:srgbClr val="000000">
                    <a:alpha val="100000"/>
                  </a:srgbClr>
                </a:solidFill>
                <a:latin typeface="SimSun"/>
                <a:ea typeface="SimSun"/>
                <a:cs typeface="SimSun"/>
              </a:rPr>
              <a:t>DB31/T 329.9-2</a:t>
            </a:r>
            <a:r>
              <a:rPr sz="900" kern="0" spc="-10" dirty="0">
                <a:solidFill>
                  <a:srgbClr val="000000">
                    <a:alpha val="100000"/>
                  </a:srgbClr>
                </a:solidFill>
                <a:latin typeface="SimSun"/>
                <a:ea typeface="SimSun"/>
                <a:cs typeface="SimSun"/>
              </a:rPr>
              <a:t>018</a:t>
            </a:r>
            <a:r>
              <a:rPr sz="900" kern="0" spc="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开启、关闭店门的过程应安全、可靠，</a:t>
            </a:r>
            <a:r>
              <a:rPr sz="1000" kern="0" spc="19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店门开启后应能迅速自动关闭</a:t>
            </a:r>
            <a:r>
              <a:rPr sz="1000" kern="0" spc="0" dirty="0">
                <a:solidFill>
                  <a:srgbClr val="000000">
                    <a:alpha val="100000"/>
                  </a:srgbClr>
                </a:solidFill>
                <a:latin typeface="SimSun"/>
                <a:ea typeface="SimSun"/>
                <a:cs typeface="SimSun"/>
              </a:rPr>
              <a:t>复位，</a:t>
            </a:r>
            <a:r>
              <a:rPr sz="1000" kern="0" spc="23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断电时应处于开启状态。装 </a:t>
            </a:r>
            <a:r>
              <a:rPr sz="1000" kern="0" spc="40" dirty="0">
                <a:solidFill>
                  <a:srgbClr val="000000">
                    <a:alpha val="100000"/>
                  </a:srgbClr>
                </a:solidFill>
                <a:latin typeface="SimSun"/>
                <a:ea typeface="SimSun"/>
                <a:cs typeface="SimSun"/>
              </a:rPr>
              <a:t>置开启应由专职值守人员手动控制或遥控操作</a:t>
            </a:r>
            <a:r>
              <a:rPr sz="1000" kern="0" spc="30" dirty="0">
                <a:solidFill>
                  <a:srgbClr val="000000">
                    <a:alpha val="100000"/>
                  </a:srgbClr>
                </a:solidFill>
                <a:latin typeface="SimSun"/>
                <a:ea typeface="SimSun"/>
                <a:cs typeface="SimSun"/>
              </a:rPr>
              <a:t>。</a:t>
            </a:r>
            <a:endParaRPr lang="SimSun" altLang="SimSun" sz="1000" dirty="0"/>
          </a:p>
          <a:p>
            <a:pPr marL="12700" algn="l" rtl="0" eaLnBrk="0">
              <a:lnSpc>
                <a:spcPct val="100000"/>
              </a:lnSpc>
              <a:spcBef>
                <a:spcPts val="360"/>
              </a:spcBef>
              <a:tabLst/>
            </a:pPr>
            <a:r>
              <a:rPr sz="1000" kern="0" spc="20" dirty="0">
                <a:solidFill>
                  <a:srgbClr val="000000">
                    <a:alpha val="100000"/>
                  </a:srgbClr>
                </a:solidFill>
                <a:latin typeface="SimHei"/>
                <a:ea typeface="SimHei"/>
                <a:cs typeface="SimHei"/>
              </a:rPr>
              <a:t>4.9.7</a:t>
            </a:r>
            <a:r>
              <a:rPr sz="1000" kern="0" spc="460" dirty="0">
                <a:solidFill>
                  <a:srgbClr val="000000">
                    <a:alpha val="100000"/>
                  </a:srgbClr>
                </a:solidFill>
                <a:latin typeface="SimHei"/>
                <a:ea typeface="SimHei"/>
                <a:cs typeface="SimHei"/>
              </a:rPr>
              <a:t> </a:t>
            </a:r>
            <a:r>
              <a:rPr sz="1000" kern="0" spc="20" dirty="0">
                <a:solidFill>
                  <a:srgbClr val="000000">
                    <a:alpha val="100000"/>
                  </a:srgbClr>
                </a:solidFill>
                <a:latin typeface="SimSun"/>
                <a:ea typeface="SimSun"/>
                <a:cs typeface="SimSun"/>
              </a:rPr>
              <a:t>贵重商品店</a:t>
            </a:r>
            <a:r>
              <a:rPr sz="1000" kern="0" spc="10" dirty="0">
                <a:solidFill>
                  <a:srgbClr val="000000">
                    <a:alpha val="100000"/>
                  </a:srgbClr>
                </a:solidFill>
                <a:latin typeface="SimSun"/>
                <a:ea typeface="SimSun"/>
                <a:cs typeface="SimSun"/>
              </a:rPr>
              <a:t>收银柜台不应正对出入口设置。</a:t>
            </a:r>
            <a:endParaRPr lang="SimSun" altLang="SimSun" sz="1000" dirty="0"/>
          </a:p>
          <a:p>
            <a:pPr marL="15875" indent="-3175" algn="l" rtl="0" eaLnBrk="0">
              <a:lnSpc>
                <a:spcPct val="115000"/>
              </a:lnSpc>
              <a:spcBef>
                <a:spcPts val="360"/>
              </a:spcBef>
              <a:tabLst/>
            </a:pPr>
            <a:r>
              <a:rPr sz="1000" kern="0" spc="40" dirty="0">
                <a:solidFill>
                  <a:srgbClr val="000000">
                    <a:alpha val="100000"/>
                  </a:srgbClr>
                </a:solidFill>
                <a:latin typeface="SimHei"/>
                <a:ea typeface="SimHei"/>
                <a:cs typeface="SimHei"/>
              </a:rPr>
              <a:t>4.9.8</a:t>
            </a:r>
            <a:r>
              <a:rPr sz="1000" kern="0" spc="470" dirty="0">
                <a:solidFill>
                  <a:srgbClr val="000000">
                    <a:alpha val="100000"/>
                  </a:srgbClr>
                </a:solidFill>
                <a:latin typeface="SimHei"/>
                <a:ea typeface="SimHei"/>
                <a:cs typeface="SimHei"/>
              </a:rPr>
              <a:t> </a:t>
            </a:r>
            <a:r>
              <a:rPr sz="1000" kern="0" spc="40" dirty="0">
                <a:solidFill>
                  <a:srgbClr val="000000">
                    <a:alpha val="100000"/>
                  </a:srgbClr>
                </a:solidFill>
                <a:latin typeface="SimSun"/>
                <a:ea typeface="SimSun"/>
                <a:cs typeface="SimSun"/>
              </a:rPr>
              <a:t>贵重商品营业柜台防砸复合玻璃的技术要求应符合</a:t>
            </a:r>
            <a:r>
              <a:rPr sz="1000" kern="0" spc="-13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GA</a:t>
            </a:r>
            <a:r>
              <a:rPr sz="1000" kern="0" spc="40" dirty="0">
                <a:solidFill>
                  <a:srgbClr val="000000">
                    <a:alpha val="100000"/>
                  </a:srgbClr>
                </a:solidFill>
                <a:latin typeface="SimSun"/>
                <a:ea typeface="SimSun"/>
                <a:cs typeface="SimSun"/>
              </a:rPr>
              <a:t> 844-2009 的要求</a:t>
            </a:r>
            <a:r>
              <a:rPr sz="1000" kern="0" spc="30" dirty="0">
                <a:solidFill>
                  <a:srgbClr val="000000">
                    <a:alpha val="100000"/>
                  </a:srgbClr>
                </a:solidFill>
                <a:latin typeface="SimSun"/>
                <a:ea typeface="SimSun"/>
                <a:cs typeface="SimSun"/>
              </a:rPr>
              <a:t>，柜面玻璃的防护能力</a:t>
            </a:r>
            <a:r>
              <a:rPr sz="1000" kern="0" spc="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应不低于</a:t>
            </a:r>
            <a:r>
              <a:rPr sz="1000" kern="0" spc="-22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GA</a:t>
            </a:r>
            <a:r>
              <a:rPr sz="1000" kern="0" spc="40" dirty="0">
                <a:solidFill>
                  <a:srgbClr val="000000">
                    <a:alpha val="100000"/>
                  </a:srgbClr>
                </a:solidFill>
                <a:latin typeface="SimSun"/>
                <a:ea typeface="SimSun"/>
                <a:cs typeface="SimSun"/>
              </a:rPr>
              <a:t> 844-20</a:t>
            </a:r>
            <a:r>
              <a:rPr sz="1000" kern="0" spc="30" dirty="0">
                <a:solidFill>
                  <a:srgbClr val="000000">
                    <a:alpha val="100000"/>
                  </a:srgbClr>
                </a:solidFill>
                <a:latin typeface="SimSun"/>
                <a:ea typeface="SimSun"/>
                <a:cs typeface="SimSun"/>
              </a:rPr>
              <a:t>09</a:t>
            </a:r>
            <a:r>
              <a:rPr sz="1000" kern="0" spc="-20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规定的</a:t>
            </a:r>
            <a:r>
              <a:rPr sz="1000" kern="0" spc="-21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C</a:t>
            </a:r>
            <a:r>
              <a:rPr sz="1000" kern="0" spc="-18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级，侧面玻璃的防护能力应不低于</a:t>
            </a:r>
            <a:r>
              <a:rPr sz="1000" kern="0" spc="-21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GA</a:t>
            </a:r>
            <a:r>
              <a:rPr sz="1000" kern="0" spc="30" dirty="0">
                <a:solidFill>
                  <a:srgbClr val="000000">
                    <a:alpha val="100000"/>
                  </a:srgbClr>
                </a:solidFill>
                <a:latin typeface="SimSun"/>
                <a:ea typeface="SimSun"/>
                <a:cs typeface="SimSun"/>
              </a:rPr>
              <a:t> 844-2009</a:t>
            </a:r>
            <a:r>
              <a:rPr sz="1000" kern="0" spc="-20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规定的</a:t>
            </a:r>
            <a:r>
              <a:rPr sz="1000" kern="0" spc="-24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A</a:t>
            </a:r>
            <a:r>
              <a:rPr sz="1000" kern="0" spc="-18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级。</a:t>
            </a:r>
            <a:endParaRPr lang="SimSun" altLang="SimSun" sz="1000" dirty="0"/>
          </a:p>
          <a:p>
            <a:pPr marL="12700" algn="l" rtl="0" eaLnBrk="0">
              <a:lnSpc>
                <a:spcPct val="100000"/>
              </a:lnSpc>
              <a:spcBef>
                <a:spcPts val="360"/>
              </a:spcBef>
              <a:tabLst/>
            </a:pPr>
            <a:r>
              <a:rPr sz="1000" kern="0" spc="30" dirty="0">
                <a:solidFill>
                  <a:srgbClr val="000000">
                    <a:alpha val="100000"/>
                  </a:srgbClr>
                </a:solidFill>
                <a:latin typeface="SimHei"/>
                <a:ea typeface="SimHei"/>
                <a:cs typeface="SimHei"/>
              </a:rPr>
              <a:t>4.9.9</a:t>
            </a:r>
            <a:r>
              <a:rPr sz="1000" kern="0" spc="470" dirty="0">
                <a:solidFill>
                  <a:srgbClr val="000000">
                    <a:alpha val="100000"/>
                  </a:srgbClr>
                </a:solidFill>
                <a:latin typeface="SimHei"/>
                <a:ea typeface="SimHei"/>
                <a:cs typeface="SimHei"/>
              </a:rPr>
              <a:t> </a:t>
            </a:r>
            <a:r>
              <a:rPr sz="1000" kern="0" spc="30" dirty="0">
                <a:solidFill>
                  <a:srgbClr val="000000">
                    <a:alpha val="100000"/>
                  </a:srgbClr>
                </a:solidFill>
                <a:latin typeface="SimSun"/>
                <a:ea typeface="SimSun"/>
                <a:cs typeface="SimSun"/>
              </a:rPr>
              <a:t>加油加气充电站油埋地油罐计量口、卸油口密闭盖应牢固，上锁具后应能防止异物丢入。</a:t>
            </a:r>
            <a:endParaRPr lang="SimSun" altLang="SimSun" sz="1000" dirty="0"/>
          </a:p>
          <a:p>
            <a:pPr algn="l" rtl="0" eaLnBrk="0">
              <a:lnSpc>
                <a:spcPct val="136000"/>
              </a:lnSpc>
              <a:tabLst/>
            </a:pPr>
            <a:endParaRPr lang="Arial" altLang="Arial" sz="1000" dirty="0"/>
          </a:p>
          <a:p>
            <a:pPr marL="16509" algn="l" rtl="0" eaLnBrk="0">
              <a:lnSpc>
                <a:spcPct val="92000"/>
              </a:lnSpc>
              <a:spcBef>
                <a:spcPts val="307"/>
              </a:spcBef>
              <a:tabLst/>
            </a:pPr>
            <a:r>
              <a:rPr sz="1000" kern="0" spc="40" dirty="0">
                <a:solidFill>
                  <a:srgbClr val="000000">
                    <a:alpha val="100000"/>
                  </a:srgbClr>
                </a:solidFill>
                <a:latin typeface="Microsoft YaHei"/>
                <a:ea typeface="Microsoft YaHei"/>
                <a:cs typeface="Microsoft YaHei"/>
              </a:rPr>
              <a:t>5</a:t>
            </a:r>
            <a:r>
              <a:rPr sz="1000" kern="0" spc="10" dirty="0">
                <a:solidFill>
                  <a:srgbClr val="000000">
                    <a:alpha val="100000"/>
                  </a:srgbClr>
                </a:solidFill>
                <a:latin typeface="Microsoft YaHei"/>
                <a:ea typeface="Microsoft YaHei"/>
                <a:cs typeface="Microsoft YaHei"/>
              </a:rPr>
              <a:t>     </a:t>
            </a:r>
            <a:r>
              <a:rPr sz="1000" kern="0" spc="40" dirty="0">
                <a:solidFill>
                  <a:srgbClr val="000000">
                    <a:alpha val="100000"/>
                  </a:srgbClr>
                </a:solidFill>
                <a:latin typeface="Microsoft YaHei"/>
                <a:ea typeface="Microsoft YaHei"/>
                <a:cs typeface="Microsoft YaHei"/>
              </a:rPr>
              <a:t>评审、检验、验收和维护要</a:t>
            </a:r>
            <a:r>
              <a:rPr sz="1000" kern="0" spc="30" dirty="0">
                <a:solidFill>
                  <a:srgbClr val="000000">
                    <a:alpha val="100000"/>
                  </a:srgbClr>
                </a:solidFill>
                <a:latin typeface="Microsoft YaHei"/>
                <a:ea typeface="Microsoft YaHei"/>
                <a:cs typeface="Microsoft YaHei"/>
              </a:rPr>
              <a:t>求</a:t>
            </a:r>
            <a:endParaRPr lang="Microsoft YaHei" altLang="Microsoft YaHei" sz="1000" dirty="0"/>
          </a:p>
          <a:p>
            <a:pPr algn="l" rtl="0" eaLnBrk="0">
              <a:lnSpc>
                <a:spcPct val="141000"/>
              </a:lnSpc>
              <a:tabLst/>
            </a:pPr>
            <a:endParaRPr lang="Arial" altLang="Arial" sz="1000" dirty="0"/>
          </a:p>
          <a:p>
            <a:pPr marL="16509" indent="-3810" algn="l" rtl="0" eaLnBrk="0">
              <a:lnSpc>
                <a:spcPct val="120000"/>
              </a:lnSpc>
              <a:spcBef>
                <a:spcPts val="302"/>
              </a:spcBef>
              <a:tabLst/>
            </a:pPr>
            <a:r>
              <a:rPr sz="1000" kern="0" spc="30" dirty="0">
                <a:solidFill>
                  <a:srgbClr val="000000">
                    <a:alpha val="100000"/>
                  </a:srgbClr>
                </a:solidFill>
                <a:latin typeface="SimHei"/>
                <a:ea typeface="SimHei"/>
                <a:cs typeface="SimHei"/>
              </a:rPr>
              <a:t>5.1</a:t>
            </a:r>
            <a:r>
              <a:rPr sz="1000" kern="0" spc="30" dirty="0">
                <a:solidFill>
                  <a:srgbClr val="000000">
                    <a:alpha val="100000"/>
                  </a:srgbClr>
                </a:solidFill>
                <a:latin typeface="SimHei"/>
                <a:ea typeface="SimHei"/>
                <a:cs typeface="SimHei"/>
              </a:rPr>
              <a:t> </a:t>
            </a:r>
            <a:r>
              <a:rPr sz="1000" kern="0" spc="30" dirty="0">
                <a:solidFill>
                  <a:srgbClr val="000000">
                    <a:alpha val="100000"/>
                  </a:srgbClr>
                </a:solidFill>
                <a:latin typeface="SimSun"/>
                <a:ea typeface="SimSun"/>
                <a:cs typeface="SimSun"/>
              </a:rPr>
              <a:t>安全技术防范系统应按</a:t>
            </a:r>
            <a:r>
              <a:rPr sz="1000" kern="0" spc="-21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GA</a:t>
            </a:r>
            <a:r>
              <a:rPr sz="1000" kern="0" spc="30" dirty="0">
                <a:solidFill>
                  <a:srgbClr val="000000">
                    <a:alpha val="100000"/>
                  </a:srgbClr>
                </a:solidFill>
                <a:latin typeface="SimSun"/>
                <a:ea typeface="SimSun"/>
                <a:cs typeface="SimSun"/>
              </a:rPr>
              <a:t>/T 75</a:t>
            </a:r>
            <a:r>
              <a:rPr sz="1000" kern="0" spc="-19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和</a:t>
            </a:r>
            <a:r>
              <a:rPr sz="1000" kern="0" spc="-20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GA</a:t>
            </a:r>
            <a:r>
              <a:rPr sz="1000" kern="0" spc="30" dirty="0">
                <a:solidFill>
                  <a:srgbClr val="000000">
                    <a:alpha val="100000"/>
                  </a:srgbClr>
                </a:solidFill>
                <a:latin typeface="SimSun"/>
                <a:ea typeface="SimSun"/>
                <a:cs typeface="SimSun"/>
              </a:rPr>
              <a:t> 308</a:t>
            </a:r>
            <a:r>
              <a:rPr sz="1000" kern="0" spc="-10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的相</a:t>
            </a:r>
            <a:r>
              <a:rPr sz="1000" kern="0" spc="20" dirty="0">
                <a:solidFill>
                  <a:srgbClr val="000000">
                    <a:alpha val="100000"/>
                  </a:srgbClr>
                </a:solidFill>
                <a:latin typeface="SimSun"/>
                <a:ea typeface="SimSun"/>
                <a:cs typeface="SimSun"/>
              </a:rPr>
              <a:t>关规定进行技术方案评审。</a:t>
            </a:r>
            <a:r>
              <a:rPr sz="1000" kern="0" spc="22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经修改完善设计、安装</a:t>
            </a:r>
            <a:r>
              <a:rPr sz="1000" kern="0" spc="0" dirty="0">
                <a:solidFill>
                  <a:srgbClr val="000000">
                    <a:alpha val="100000"/>
                  </a:srgbClr>
                </a:solidFill>
                <a:latin typeface="SimSun"/>
                <a:ea typeface="SimSun"/>
                <a:cs typeface="SimSun"/>
              </a:rPr>
              <a:t> </a:t>
            </a:r>
            <a:r>
              <a:rPr sz="1000" kern="0" spc="50" dirty="0">
                <a:solidFill>
                  <a:srgbClr val="000000">
                    <a:alpha val="100000"/>
                  </a:srgbClr>
                </a:solidFill>
                <a:latin typeface="SimSun"/>
                <a:ea typeface="SimSun"/>
                <a:cs typeface="SimSun"/>
              </a:rPr>
              <a:t>调试、试运行、初验合格后，应根据 </a:t>
            </a:r>
            <a:r>
              <a:rPr sz="1000" kern="0" spc="0" dirty="0">
                <a:solidFill>
                  <a:srgbClr val="000000">
                    <a:alpha val="100000"/>
                  </a:srgbClr>
                </a:solidFill>
                <a:latin typeface="SimSun"/>
                <a:ea typeface="SimSun"/>
                <a:cs typeface="SimSun"/>
              </a:rPr>
              <a:t>GB</a:t>
            </a:r>
            <a:r>
              <a:rPr sz="1000" kern="0" spc="50" dirty="0">
                <a:solidFill>
                  <a:srgbClr val="000000">
                    <a:alpha val="100000"/>
                  </a:srgbClr>
                </a:solidFill>
                <a:latin typeface="SimSun"/>
                <a:ea typeface="SimSun"/>
                <a:cs typeface="SimSun"/>
              </a:rPr>
              <a:t> 50348 及</a:t>
            </a:r>
            <a:r>
              <a:rPr sz="1000" kern="0" spc="40" dirty="0">
                <a:solidFill>
                  <a:srgbClr val="000000">
                    <a:alpha val="100000"/>
                  </a:srgbClr>
                </a:solidFill>
                <a:latin typeface="SimSun"/>
                <a:ea typeface="SimSun"/>
                <a:cs typeface="SimSun"/>
              </a:rPr>
              <a:t>本标准第 4 章的相关要求进行系统检验。检验合格</a:t>
            </a:r>
            <a:r>
              <a:rPr sz="1000" kern="0" spc="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后，应根据</a:t>
            </a:r>
            <a:r>
              <a:rPr sz="1000" kern="0" spc="-22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GB</a:t>
            </a:r>
            <a:r>
              <a:rPr sz="1000" kern="0" spc="40" dirty="0">
                <a:solidFill>
                  <a:srgbClr val="000000">
                    <a:alpha val="100000"/>
                  </a:srgbClr>
                </a:solidFill>
                <a:latin typeface="SimSun"/>
                <a:ea typeface="SimSun"/>
                <a:cs typeface="SimSun"/>
              </a:rPr>
              <a:t> 50348</a:t>
            </a:r>
            <a:r>
              <a:rPr sz="1000" kern="0" spc="-20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及本标准第</a:t>
            </a:r>
            <a:r>
              <a:rPr sz="1000" kern="0" spc="-21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4</a:t>
            </a:r>
            <a:r>
              <a:rPr sz="1000" kern="0" spc="-16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章的相</a:t>
            </a:r>
            <a:r>
              <a:rPr sz="1000" kern="0" spc="30" dirty="0">
                <a:solidFill>
                  <a:srgbClr val="000000">
                    <a:alpha val="100000"/>
                  </a:srgbClr>
                </a:solidFill>
                <a:latin typeface="SimSun"/>
                <a:ea typeface="SimSun"/>
                <a:cs typeface="SimSun"/>
              </a:rPr>
              <a:t>关要求进行系统验收。</a:t>
            </a:r>
            <a:endParaRPr lang="SimSun" altLang="SimSun" sz="1000" dirty="0"/>
          </a:p>
          <a:p>
            <a:pPr algn="l" rtl="0" eaLnBrk="0">
              <a:lnSpc>
                <a:spcPct val="100000"/>
              </a:lnSpc>
              <a:tabLst/>
            </a:pPr>
            <a:endParaRPr lang="Arial" altLang="Arial" sz="300" dirty="0"/>
          </a:p>
          <a:p>
            <a:pPr marL="17145" indent="-4444" algn="l" rtl="0" eaLnBrk="0">
              <a:lnSpc>
                <a:spcPct val="120000"/>
              </a:lnSpc>
              <a:tabLst/>
            </a:pPr>
            <a:r>
              <a:rPr sz="1000" kern="0" spc="60" dirty="0">
                <a:solidFill>
                  <a:srgbClr val="000000">
                    <a:alpha val="100000"/>
                  </a:srgbClr>
                </a:solidFill>
                <a:latin typeface="SimHei"/>
                <a:ea typeface="SimHei"/>
                <a:cs typeface="SimHei"/>
              </a:rPr>
              <a:t>5.2</a:t>
            </a:r>
            <a:r>
              <a:rPr sz="1000" kern="0" spc="60" dirty="0">
                <a:solidFill>
                  <a:srgbClr val="000000">
                    <a:alpha val="100000"/>
                  </a:srgbClr>
                </a:solidFill>
                <a:latin typeface="SimHei"/>
                <a:ea typeface="SimHei"/>
                <a:cs typeface="SimHei"/>
              </a:rPr>
              <a:t> </a:t>
            </a:r>
            <a:r>
              <a:rPr sz="1000" kern="0" spc="60" dirty="0">
                <a:solidFill>
                  <a:srgbClr val="000000">
                    <a:alpha val="100000"/>
                  </a:srgbClr>
                </a:solidFill>
                <a:latin typeface="SimSun"/>
                <a:ea typeface="SimSun"/>
                <a:cs typeface="SimSun"/>
              </a:rPr>
              <a:t>安全技术防范系统的维护、保养应由取得相应资质的单位承担，并应建立有效的运行保障体</a:t>
            </a:r>
            <a:r>
              <a:rPr sz="1000" kern="0" spc="50" dirty="0">
                <a:solidFill>
                  <a:srgbClr val="000000">
                    <a:alpha val="100000"/>
                  </a:srgbClr>
                </a:solidFill>
                <a:latin typeface="SimSun"/>
                <a:ea typeface="SimSun"/>
                <a:cs typeface="SimSun"/>
              </a:rPr>
              <a:t>系和</a:t>
            </a:r>
            <a:r>
              <a:rPr sz="1000" kern="0" spc="0" dirty="0">
                <a:solidFill>
                  <a:srgbClr val="000000">
                    <a:alpha val="100000"/>
                  </a:srgbClr>
                </a:solidFill>
                <a:latin typeface="SimSun"/>
                <a:ea typeface="SimSun"/>
                <a:cs typeface="SimSun"/>
              </a:rPr>
              <a:t> </a:t>
            </a:r>
            <a:r>
              <a:rPr sz="1000" kern="0" spc="50" dirty="0">
                <a:solidFill>
                  <a:srgbClr val="000000">
                    <a:alpha val="100000"/>
                  </a:srgbClr>
                </a:solidFill>
                <a:latin typeface="SimSun"/>
                <a:ea typeface="SimSun"/>
                <a:cs typeface="SimSun"/>
              </a:rPr>
              <a:t>安全评估机制。</a:t>
            </a:r>
            <a:r>
              <a:rPr sz="1000" kern="0" spc="240" dirty="0">
                <a:solidFill>
                  <a:srgbClr val="000000">
                    <a:alpha val="100000"/>
                  </a:srgbClr>
                </a:solidFill>
                <a:latin typeface="SimSun"/>
                <a:ea typeface="SimSun"/>
                <a:cs typeface="SimSun"/>
              </a:rPr>
              <a:t> </a:t>
            </a:r>
            <a:r>
              <a:rPr sz="1000" kern="0" spc="50" dirty="0">
                <a:solidFill>
                  <a:srgbClr val="000000">
                    <a:alpha val="100000"/>
                  </a:srgbClr>
                </a:solidFill>
                <a:latin typeface="SimSun"/>
                <a:ea typeface="SimSun"/>
                <a:cs typeface="SimSun"/>
              </a:rPr>
              <a:t>安全技术防范系统应每年定期</a:t>
            </a:r>
            <a:r>
              <a:rPr sz="1000" kern="0" spc="40" dirty="0">
                <a:solidFill>
                  <a:srgbClr val="000000">
                    <a:alpha val="100000"/>
                  </a:srgbClr>
                </a:solidFill>
                <a:latin typeface="SimSun"/>
                <a:ea typeface="SimSun"/>
                <a:cs typeface="SimSun"/>
              </a:rPr>
              <a:t>进行检测、维护、保养，及时排除故障，淘汰、更换过</a:t>
            </a:r>
            <a:r>
              <a:rPr sz="1000" kern="0" spc="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期和损坏的设备器材，保持各系统处于良好的运行状态。</a:t>
            </a:r>
            <a:endParaRPr lang="SimSun" altLang="SimSun" sz="1000" dirty="0"/>
          </a:p>
        </p:txBody>
      </p:sp>
      <p:sp>
        <p:nvSpPr>
          <p:cNvPr id="118" name="rect"/>
          <p:cNvSpPr/>
          <p:nvPr/>
        </p:nvSpPr>
        <p:spPr>
          <a:xfrm>
            <a:off x="2801111" y="4389120"/>
            <a:ext cx="2133600" cy="9144"/>
          </a:xfrm>
          <a:prstGeom prst="rect">
            <a:avLst/>
          </a:prstGeom>
          <a:solidFill>
            <a:srgbClr val="000000">
              <a:alpha val="100000"/>
            </a:srgbClr>
          </a:solidFill>
          <a:ln cap="flat">
            <a:noFill/>
            <a:prstDash val="solid"/>
            <a:miter lim="0"/>
          </a:ln>
        </p:spPr>
        <p:txBody>
          <a:bodyPr rtlCol="0"/>
          <a:lstStyle/>
          <a:p>
            <a:pPr algn="ctr"/>
            <a:endParaRPr lang="zh-CN" altLang="en-US"/>
          </a:p>
        </p:txBody>
      </p:sp>
      <p:sp>
        <p:nvSpPr>
          <p:cNvPr id="120" name="textbox 120"/>
          <p:cNvSpPr/>
          <p:nvPr/>
        </p:nvSpPr>
        <p:spPr>
          <a:xfrm>
            <a:off x="6592151" y="9857674"/>
            <a:ext cx="127000" cy="131445"/>
          </a:xfrm>
          <a:prstGeom prst="rect">
            <a:avLst/>
          </a:prstGeom>
        </p:spPr>
        <p:txBody>
          <a:bodyPr vert="horz" wrap="square" lIns="0" tIns="0" rIns="0" bIns="0"/>
          <a:lstStyle/>
          <a:p>
            <a:pPr algn="l" rtl="0" eaLnBrk="0">
              <a:lnSpc>
                <a:spcPct val="83721"/>
              </a:lnSpc>
              <a:tabLst/>
            </a:pPr>
            <a:endParaRPr lang="Arial" altLang="Arial" sz="100" dirty="0"/>
          </a:p>
          <a:p>
            <a:pPr marL="12700" algn="l" rtl="0" eaLnBrk="0">
              <a:lnSpc>
                <a:spcPct val="77000"/>
              </a:lnSpc>
              <a:tabLst/>
            </a:pPr>
            <a:r>
              <a:rPr sz="900" kern="0" spc="-40" dirty="0">
                <a:solidFill>
                  <a:srgbClr val="000000">
                    <a:alpha val="100000"/>
                  </a:srgbClr>
                </a:solidFill>
                <a:latin typeface="Times New Roman"/>
                <a:ea typeface="Times New Roman"/>
                <a:cs typeface="Times New Roman"/>
              </a:rPr>
              <a:t>13</a:t>
            </a:r>
            <a:endParaRPr lang="Times New Roman" altLang="Times New Roman" sz="9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8"/>
          <p:cNvSpPr/>
          <p:nvPr/>
        </p:nvSpPr>
        <p:spPr>
          <a:xfrm>
            <a:off x="887935" y="1874023"/>
            <a:ext cx="5958204" cy="2755264"/>
          </a:xfrm>
          <a:prstGeom prst="rect">
            <a:avLst/>
          </a:prstGeom>
        </p:spPr>
        <p:txBody>
          <a:bodyPr vert="horz" wrap="square" lIns="0" tIns="0" rIns="0" bIns="0"/>
          <a:lstStyle/>
          <a:p>
            <a:pPr algn="l" rtl="0" eaLnBrk="0">
              <a:lnSpc>
                <a:spcPct val="83341"/>
              </a:lnSpc>
              <a:tabLst/>
            </a:pPr>
            <a:endParaRPr lang="Arial" altLang="Arial" sz="100" dirty="0"/>
          </a:p>
          <a:p>
            <a:pPr algn="r" rtl="0" eaLnBrk="0">
              <a:lnSpc>
                <a:spcPts val="1212"/>
              </a:lnSpc>
              <a:tabLst/>
            </a:pPr>
            <a:r>
              <a:rPr sz="1000" b="1" kern="0" spc="10" dirty="0">
                <a:solidFill>
                  <a:srgbClr val="000000">
                    <a:alpha val="100000"/>
                  </a:srgbClr>
                </a:solidFill>
                <a:latin typeface="Microsoft YaHei"/>
                <a:ea typeface="Microsoft YaHei"/>
                <a:cs typeface="Microsoft YaHei"/>
              </a:rPr>
              <a:t>1     范围</a:t>
            </a:r>
            <a:r>
              <a:rPr sz="1000" b="1" kern="0" spc="-120" dirty="0">
                <a:solidFill>
                  <a:srgbClr val="000000">
                    <a:alpha val="100000"/>
                  </a:srgbClr>
                </a:solidFill>
                <a:latin typeface="Microsoft YaHei"/>
                <a:ea typeface="Microsoft YaHei"/>
                <a:cs typeface="Microsoft YaHei"/>
              </a:rPr>
              <a:t> </a:t>
            </a:r>
            <a:r>
              <a:rPr sz="1000" b="1" kern="0" spc="10" dirty="0">
                <a:solidFill>
                  <a:srgbClr val="000000">
                    <a:alpha val="100000"/>
                  </a:srgbClr>
                </a:solidFill>
                <a:latin typeface="Microsoft YaHei"/>
                <a:ea typeface="Microsoft YaHei"/>
                <a:cs typeface="Microsoft YaHei"/>
              </a:rPr>
              <a:t>........</a:t>
            </a:r>
            <a:r>
              <a:rPr sz="1000" b="1" kern="0" spc="0" dirty="0">
                <a:solidFill>
                  <a:srgbClr val="000000">
                    <a:alpha val="100000"/>
                  </a:srgbClr>
                </a:solidFill>
                <a:latin typeface="Microsoft YaHei"/>
                <a:ea typeface="Microsoft YaHei"/>
                <a:cs typeface="Microsoft YaHei"/>
              </a:rPr>
              <a:t>.......................................................................................................................................</a:t>
            </a:r>
            <a:r>
              <a:rPr sz="1000" b="1" kern="0" spc="80" dirty="0">
                <a:solidFill>
                  <a:srgbClr val="000000">
                    <a:alpha val="100000"/>
                  </a:srgbClr>
                </a:solidFill>
                <a:latin typeface="Microsoft YaHei"/>
                <a:ea typeface="Microsoft YaHei"/>
                <a:cs typeface="Microsoft YaHei"/>
              </a:rPr>
              <a:t> </a:t>
            </a:r>
            <a:r>
              <a:rPr sz="1000" b="1" kern="0" spc="0" dirty="0">
                <a:solidFill>
                  <a:srgbClr val="000000">
                    <a:alpha val="100000"/>
                  </a:srgbClr>
                </a:solidFill>
                <a:latin typeface="Microsoft YaHei"/>
                <a:ea typeface="Microsoft YaHei"/>
                <a:cs typeface="Microsoft YaHei"/>
                <a:hlinkClick r:id="rId2"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a:t>
            </a:r>
            <a:endParaRPr lang="Microsoft YaHei" altLang="Microsoft YaHei" sz="1000" dirty="0"/>
          </a:p>
          <a:p>
            <a:pPr algn="r" rtl="0" eaLnBrk="0">
              <a:lnSpc>
                <a:spcPts val="1212"/>
              </a:lnSpc>
              <a:spcBef>
                <a:spcPts val="347"/>
              </a:spcBef>
              <a:tabLst/>
            </a:pPr>
            <a:r>
              <a:rPr sz="1000" b="1" kern="0" spc="10" dirty="0">
                <a:solidFill>
                  <a:srgbClr val="000000">
                    <a:alpha val="100000"/>
                  </a:srgbClr>
                </a:solidFill>
                <a:latin typeface="Microsoft YaHei"/>
                <a:ea typeface="Microsoft YaHei"/>
                <a:cs typeface="Microsoft YaHei"/>
              </a:rPr>
              <a:t>2     规范性引⽤⽂件</a:t>
            </a:r>
            <a:r>
              <a:rPr sz="1000" b="1" kern="0" spc="-140" dirty="0">
                <a:solidFill>
                  <a:srgbClr val="000000">
                    <a:alpha val="100000"/>
                  </a:srgbClr>
                </a:solidFill>
                <a:latin typeface="Microsoft YaHei"/>
                <a:ea typeface="Microsoft YaHei"/>
                <a:cs typeface="Microsoft YaHei"/>
              </a:rPr>
              <a:t> </a:t>
            </a:r>
            <a:r>
              <a:rPr sz="1000" b="1" kern="0" spc="10" dirty="0">
                <a:solidFill>
                  <a:srgbClr val="000000">
                    <a:alpha val="100000"/>
                  </a:srgbClr>
                </a:solidFill>
                <a:latin typeface="Microsoft YaHei"/>
                <a:ea typeface="Microsoft YaHei"/>
                <a:cs typeface="Microsoft YaHei"/>
              </a:rPr>
              <a:t>...................................</a:t>
            </a:r>
            <a:r>
              <a:rPr sz="1000" b="1" kern="0" spc="0" dirty="0">
                <a:solidFill>
                  <a:srgbClr val="000000">
                    <a:alpha val="100000"/>
                  </a:srgbClr>
                </a:solidFill>
                <a:latin typeface="Microsoft YaHei"/>
                <a:ea typeface="Microsoft YaHei"/>
                <a:cs typeface="Microsoft YaHei"/>
              </a:rPr>
              <a:t>..........................................................................................</a:t>
            </a:r>
            <a:r>
              <a:rPr sz="1000" b="1" kern="0" spc="80" dirty="0">
                <a:solidFill>
                  <a:srgbClr val="000000">
                    <a:alpha val="100000"/>
                  </a:srgbClr>
                </a:solidFill>
                <a:latin typeface="Microsoft YaHei"/>
                <a:ea typeface="Microsoft YaHei"/>
                <a:cs typeface="Microsoft YaHei"/>
              </a:rPr>
              <a:t> </a:t>
            </a:r>
            <a:r>
              <a:rPr sz="1000" b="1" kern="0" spc="0" dirty="0">
                <a:solidFill>
                  <a:srgbClr val="000000">
                    <a:alpha val="100000"/>
                  </a:srgbClr>
                </a:solidFill>
                <a:latin typeface="Microsoft YaHei"/>
                <a:ea typeface="Microsoft YaHei"/>
                <a:cs typeface="Microsoft YaHei"/>
                <a:hlinkClick r:id="rId2"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a:t>
            </a:r>
            <a:endParaRPr lang="Microsoft YaHei" altLang="Microsoft YaHei" sz="1000" dirty="0"/>
          </a:p>
          <a:p>
            <a:pPr marL="14604" algn="l" rtl="0" eaLnBrk="0">
              <a:lnSpc>
                <a:spcPts val="1215"/>
              </a:lnSpc>
              <a:spcBef>
                <a:spcPts val="347"/>
              </a:spcBef>
              <a:tabLst/>
            </a:pPr>
            <a:r>
              <a:rPr sz="1000" b="1" kern="0" spc="10" dirty="0">
                <a:solidFill>
                  <a:srgbClr val="000000">
                    <a:alpha val="100000"/>
                  </a:srgbClr>
                </a:solidFill>
                <a:latin typeface="Microsoft YaHei"/>
                <a:ea typeface="Microsoft YaHei"/>
                <a:cs typeface="Microsoft YaHei"/>
              </a:rPr>
              <a:t>3     术语和定义</a:t>
            </a:r>
            <a:r>
              <a:rPr sz="1000" b="1" kern="0" spc="-80" dirty="0">
                <a:solidFill>
                  <a:srgbClr val="000000">
                    <a:alpha val="100000"/>
                  </a:srgbClr>
                </a:solidFill>
                <a:latin typeface="Microsoft YaHei"/>
                <a:ea typeface="Microsoft YaHei"/>
                <a:cs typeface="Microsoft YaHei"/>
              </a:rPr>
              <a:t> </a:t>
            </a:r>
            <a:r>
              <a:rPr sz="1000" b="1" kern="0" spc="10" dirty="0">
                <a:solidFill>
                  <a:srgbClr val="000000">
                    <a:alpha val="100000"/>
                  </a:srgbClr>
                </a:solidFill>
                <a:latin typeface="Microsoft YaHei"/>
                <a:ea typeface="Microsoft YaHei"/>
                <a:cs typeface="Microsoft YaHei"/>
              </a:rPr>
              <a:t>.........................................</a:t>
            </a:r>
            <a:r>
              <a:rPr sz="1000" b="1" kern="0" spc="0" dirty="0">
                <a:solidFill>
                  <a:srgbClr val="000000">
                    <a:alpha val="100000"/>
                  </a:srgbClr>
                </a:solidFill>
                <a:latin typeface="Microsoft YaHei"/>
                <a:ea typeface="Microsoft YaHei"/>
                <a:cs typeface="Microsoft YaHei"/>
              </a:rPr>
              <a:t>........................................................................................... </a:t>
            </a:r>
            <a:r>
              <a:rPr sz="1000" b="1" kern="0" spc="0" dirty="0">
                <a:solidFill>
                  <a:srgbClr val="000000">
                    <a:alpha val="100000"/>
                  </a:srgbClr>
                </a:solidFill>
                <a:latin typeface="Microsoft YaHei"/>
                <a:ea typeface="Microsoft YaHei"/>
                <a:cs typeface="Microsoft YaHei"/>
                <a:hlinkClick r:id="rId3"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2</a:t>
            </a:r>
            <a:endParaRPr lang="Microsoft YaHei" altLang="Microsoft YaHei" sz="1000" dirty="0"/>
          </a:p>
          <a:p>
            <a:pPr marL="12700" algn="l" rtl="0" eaLnBrk="0">
              <a:lnSpc>
                <a:spcPts val="1214"/>
              </a:lnSpc>
              <a:spcBef>
                <a:spcPts val="344"/>
              </a:spcBef>
              <a:tabLst/>
            </a:pPr>
            <a:r>
              <a:rPr sz="1000" b="1" kern="0" spc="10" dirty="0">
                <a:solidFill>
                  <a:srgbClr val="000000">
                    <a:alpha val="100000"/>
                  </a:srgbClr>
                </a:solidFill>
                <a:latin typeface="Microsoft YaHei"/>
                <a:ea typeface="Microsoft YaHei"/>
                <a:cs typeface="Microsoft YaHei"/>
              </a:rPr>
              <a:t>4     系统设计和施⼯</a:t>
            </a:r>
            <a:r>
              <a:rPr sz="1000" b="1" kern="0" spc="-80" dirty="0">
                <a:solidFill>
                  <a:srgbClr val="000000">
                    <a:alpha val="100000"/>
                  </a:srgbClr>
                </a:solidFill>
                <a:latin typeface="Microsoft YaHei"/>
                <a:ea typeface="Microsoft YaHei"/>
                <a:cs typeface="Microsoft YaHei"/>
              </a:rPr>
              <a:t> </a:t>
            </a:r>
            <a:r>
              <a:rPr sz="1000" b="1" kern="0" spc="10" dirty="0">
                <a:solidFill>
                  <a:srgbClr val="000000">
                    <a:alpha val="100000"/>
                  </a:srgbClr>
                </a:solidFill>
                <a:latin typeface="Microsoft YaHei"/>
                <a:ea typeface="Microsoft YaHei"/>
                <a:cs typeface="Microsoft YaHei"/>
              </a:rPr>
              <a:t>...........................................</a:t>
            </a:r>
            <a:r>
              <a:rPr sz="1000" b="1" kern="0" spc="0" dirty="0">
                <a:solidFill>
                  <a:srgbClr val="000000">
                    <a:alpha val="100000"/>
                  </a:srgbClr>
                </a:solidFill>
                <a:latin typeface="Microsoft YaHei"/>
                <a:ea typeface="Microsoft YaHei"/>
                <a:cs typeface="Microsoft YaHei"/>
              </a:rPr>
              <a:t>.................................................................................. </a:t>
            </a:r>
            <a:r>
              <a:rPr sz="1000" b="1" kern="0" spc="0" dirty="0">
                <a:solidFill>
                  <a:srgbClr val="000000">
                    <a:alpha val="100000"/>
                  </a:srgbClr>
                </a:solidFill>
                <a:latin typeface="Microsoft YaHei"/>
                <a:ea typeface="Microsoft YaHei"/>
                <a:cs typeface="Microsoft YaHei"/>
                <a:hlinkClick r:id="rId4"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3</a:t>
            </a:r>
            <a:endParaRPr lang="Microsoft YaHei" altLang="Microsoft YaHei" sz="1000" dirty="0"/>
          </a:p>
          <a:p>
            <a:pPr algn="r" rtl="0" eaLnBrk="0">
              <a:lnSpc>
                <a:spcPts val="1213"/>
              </a:lnSpc>
              <a:spcBef>
                <a:spcPts val="345"/>
              </a:spcBef>
              <a:tabLst/>
            </a:pPr>
            <a:r>
              <a:rPr sz="1000" b="1" kern="0" spc="10" dirty="0">
                <a:solidFill>
                  <a:srgbClr val="000000">
                    <a:alpha val="100000"/>
                  </a:srgbClr>
                </a:solidFill>
                <a:latin typeface="Microsoft YaHei"/>
                <a:ea typeface="Microsoft YaHei"/>
                <a:cs typeface="Microsoft YaHei"/>
              </a:rPr>
              <a:t>4.1  总体要求 ..........................................</a:t>
            </a:r>
            <a:r>
              <a:rPr sz="1000" b="1" kern="0" spc="0" dirty="0">
                <a:solidFill>
                  <a:srgbClr val="000000">
                    <a:alpha val="100000"/>
                  </a:srgbClr>
                </a:solidFill>
                <a:latin typeface="Microsoft YaHei"/>
                <a:ea typeface="Microsoft YaHei"/>
                <a:cs typeface="Microsoft YaHei"/>
              </a:rPr>
              <a:t>...................................................................................... </a:t>
            </a:r>
            <a:r>
              <a:rPr sz="1000" b="1" kern="0" spc="0" dirty="0">
                <a:solidFill>
                  <a:srgbClr val="000000">
                    <a:alpha val="100000"/>
                  </a:srgbClr>
                </a:solidFill>
                <a:latin typeface="Microsoft YaHei"/>
                <a:ea typeface="Microsoft YaHei"/>
                <a:cs typeface="Microsoft YaHei"/>
                <a:hlinkClick r:id="rId4"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3</a:t>
            </a:r>
            <a:endParaRPr lang="Microsoft YaHei" altLang="Microsoft YaHei" sz="1000" dirty="0"/>
          </a:p>
          <a:p>
            <a:pPr algn="r" rtl="0" eaLnBrk="0">
              <a:lnSpc>
                <a:spcPts val="1208"/>
              </a:lnSpc>
              <a:spcBef>
                <a:spcPts val="346"/>
              </a:spcBef>
              <a:tabLst/>
            </a:pPr>
            <a:r>
              <a:rPr sz="1000" b="1" kern="0" spc="10" dirty="0">
                <a:solidFill>
                  <a:srgbClr val="000000">
                    <a:alpha val="100000"/>
                  </a:srgbClr>
                </a:solidFill>
                <a:latin typeface="Microsoft YaHei"/>
                <a:ea typeface="Microsoft YaHei"/>
                <a:cs typeface="Microsoft YaHei"/>
              </a:rPr>
              <a:t>4.2  视频安防监控系统</a:t>
            </a:r>
            <a:r>
              <a:rPr sz="1000" b="1" kern="0" spc="-90" dirty="0">
                <a:solidFill>
                  <a:srgbClr val="000000">
                    <a:alpha val="100000"/>
                  </a:srgbClr>
                </a:solidFill>
                <a:latin typeface="Microsoft YaHei"/>
                <a:ea typeface="Microsoft YaHei"/>
                <a:cs typeface="Microsoft YaHei"/>
              </a:rPr>
              <a:t> </a:t>
            </a:r>
            <a:r>
              <a:rPr sz="1000" b="1" kern="0" spc="10" dirty="0">
                <a:solidFill>
                  <a:srgbClr val="000000">
                    <a:alpha val="100000"/>
                  </a:srgbClr>
                </a:solidFill>
                <a:latin typeface="Microsoft YaHei"/>
                <a:ea typeface="Microsoft YaHei"/>
                <a:cs typeface="Microsoft YaHei"/>
              </a:rPr>
              <a:t>..................................................</a:t>
            </a:r>
            <a:r>
              <a:rPr sz="1000" b="1" kern="0" spc="0" dirty="0">
                <a:solidFill>
                  <a:srgbClr val="000000">
                    <a:alpha val="100000"/>
                  </a:srgbClr>
                </a:solidFill>
                <a:latin typeface="Microsoft YaHei"/>
                <a:ea typeface="Microsoft YaHei"/>
                <a:cs typeface="Microsoft YaHei"/>
              </a:rPr>
              <a:t>................................................................ </a:t>
            </a:r>
            <a:r>
              <a:rPr sz="1000" b="1" kern="0" spc="0" dirty="0">
                <a:solidFill>
                  <a:srgbClr val="000000">
                    <a:alpha val="100000"/>
                  </a:srgbClr>
                </a:solidFill>
                <a:latin typeface="Microsoft YaHei"/>
                <a:ea typeface="Microsoft YaHei"/>
                <a:cs typeface="Microsoft YaHei"/>
                <a:hlinkClick r:id="rId5"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8</a:t>
            </a:r>
            <a:endParaRPr lang="Microsoft YaHei" altLang="Microsoft YaHei" sz="1000" dirty="0"/>
          </a:p>
          <a:p>
            <a:pPr algn="r" rtl="0" eaLnBrk="0">
              <a:lnSpc>
                <a:spcPts val="1210"/>
              </a:lnSpc>
              <a:spcBef>
                <a:spcPts val="351"/>
              </a:spcBef>
              <a:tabLst/>
            </a:pPr>
            <a:r>
              <a:rPr sz="1000" b="1" kern="0" spc="10" dirty="0">
                <a:solidFill>
                  <a:srgbClr val="000000">
                    <a:alpha val="100000"/>
                  </a:srgbClr>
                </a:solidFill>
                <a:latin typeface="Microsoft YaHei"/>
                <a:ea typeface="Microsoft YaHei"/>
                <a:cs typeface="Microsoft YaHei"/>
              </a:rPr>
              <a:t>4.3  ⼊侵和紧急报警系统</a:t>
            </a:r>
            <a:r>
              <a:rPr sz="1000" b="1" kern="0" spc="80" dirty="0">
                <a:solidFill>
                  <a:srgbClr val="000000">
                    <a:alpha val="100000"/>
                  </a:srgbClr>
                </a:solidFill>
                <a:latin typeface="Microsoft YaHei"/>
                <a:ea typeface="Microsoft YaHei"/>
                <a:cs typeface="Microsoft YaHei"/>
              </a:rPr>
              <a:t> </a:t>
            </a:r>
            <a:r>
              <a:rPr sz="1000" b="1" kern="0" spc="10" dirty="0">
                <a:solidFill>
                  <a:srgbClr val="000000">
                    <a:alpha val="100000"/>
                  </a:srgbClr>
                </a:solidFill>
                <a:latin typeface="Microsoft YaHei"/>
                <a:ea typeface="Microsoft YaHei"/>
                <a:cs typeface="Microsoft YaHei"/>
              </a:rPr>
              <a:t>.............................</a:t>
            </a:r>
            <a:r>
              <a:rPr sz="1000" b="1" kern="0" spc="0" dirty="0">
                <a:solidFill>
                  <a:srgbClr val="000000">
                    <a:alpha val="100000"/>
                  </a:srgbClr>
                </a:solidFill>
                <a:latin typeface="Microsoft YaHei"/>
                <a:ea typeface="Microsoft YaHei"/>
                <a:cs typeface="Microsoft YaHei"/>
              </a:rPr>
              <a:t>...............................................................................</a:t>
            </a:r>
            <a:r>
              <a:rPr sz="1000" b="1" kern="0" spc="80" dirty="0">
                <a:solidFill>
                  <a:srgbClr val="000000">
                    <a:alpha val="100000"/>
                  </a:srgbClr>
                </a:solidFill>
                <a:latin typeface="Microsoft YaHei"/>
                <a:ea typeface="Microsoft YaHei"/>
                <a:cs typeface="Microsoft YaHei"/>
              </a:rPr>
              <a:t> </a:t>
            </a:r>
            <a:r>
              <a:rPr sz="1000" b="1" kern="0" spc="0" dirty="0">
                <a:solidFill>
                  <a:srgbClr val="000000">
                    <a:alpha val="100000"/>
                  </a:srgbClr>
                </a:solidFill>
                <a:latin typeface="Microsoft YaHei"/>
                <a:ea typeface="Microsoft YaHei"/>
                <a:cs typeface="Microsoft YaHei"/>
                <a:hlinkClick r:id="rId6"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10</a:t>
            </a:r>
            <a:endParaRPr lang="Microsoft YaHei" altLang="Microsoft YaHei" sz="1000" dirty="0"/>
          </a:p>
          <a:p>
            <a:pPr algn="r" rtl="0" eaLnBrk="0">
              <a:lnSpc>
                <a:spcPts val="1214"/>
              </a:lnSpc>
              <a:spcBef>
                <a:spcPts val="349"/>
              </a:spcBef>
              <a:tabLst/>
            </a:pPr>
            <a:r>
              <a:rPr sz="1000" b="1" kern="0" spc="10" dirty="0">
                <a:solidFill>
                  <a:srgbClr val="000000">
                    <a:alpha val="100000"/>
                  </a:srgbClr>
                </a:solidFill>
                <a:latin typeface="Microsoft YaHei"/>
                <a:ea typeface="Microsoft YaHei"/>
                <a:cs typeface="Microsoft YaHei"/>
              </a:rPr>
              <a:t>4.4</a:t>
            </a:r>
            <a:r>
              <a:rPr sz="1000" b="1" kern="0" spc="80" dirty="0">
                <a:solidFill>
                  <a:srgbClr val="000000">
                    <a:alpha val="100000"/>
                  </a:srgbClr>
                </a:solidFill>
                <a:latin typeface="Microsoft YaHei"/>
                <a:ea typeface="Microsoft YaHei"/>
                <a:cs typeface="Microsoft YaHei"/>
              </a:rPr>
              <a:t>  </a:t>
            </a:r>
            <a:r>
              <a:rPr sz="1000" b="1" kern="0" spc="10" dirty="0">
                <a:solidFill>
                  <a:srgbClr val="000000">
                    <a:alpha val="100000"/>
                  </a:srgbClr>
                </a:solidFill>
                <a:latin typeface="Microsoft YaHei"/>
                <a:ea typeface="Microsoft YaHei"/>
                <a:cs typeface="Microsoft YaHei"/>
              </a:rPr>
              <a:t>出⼊⼝控制系统.........................</a:t>
            </a:r>
            <a:r>
              <a:rPr sz="1000" b="1" kern="0" spc="0" dirty="0">
                <a:solidFill>
                  <a:srgbClr val="000000">
                    <a:alpha val="100000"/>
                  </a:srgbClr>
                </a:solidFill>
                <a:latin typeface="Microsoft YaHei"/>
                <a:ea typeface="Microsoft YaHei"/>
                <a:cs typeface="Microsoft YaHei"/>
              </a:rPr>
              <a:t>...........................................................................................</a:t>
            </a:r>
            <a:r>
              <a:rPr sz="1000" b="1" kern="0" spc="80" dirty="0">
                <a:solidFill>
                  <a:srgbClr val="000000">
                    <a:alpha val="100000"/>
                  </a:srgbClr>
                </a:solidFill>
                <a:latin typeface="Microsoft YaHei"/>
                <a:ea typeface="Microsoft YaHei"/>
                <a:cs typeface="Microsoft YaHei"/>
              </a:rPr>
              <a:t> </a:t>
            </a:r>
            <a:r>
              <a:rPr sz="1000" b="1" kern="0" spc="0" dirty="0">
                <a:solidFill>
                  <a:srgbClr val="000000">
                    <a:alpha val="100000"/>
                  </a:srgbClr>
                </a:solidFill>
                <a:latin typeface="Microsoft YaHei"/>
                <a:ea typeface="Microsoft YaHei"/>
                <a:cs typeface="Microsoft YaHei"/>
                <a:hlinkClick r:id="rId7"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11</a:t>
            </a:r>
            <a:endParaRPr lang="Microsoft YaHei" altLang="Microsoft YaHei" sz="1000" dirty="0"/>
          </a:p>
          <a:p>
            <a:pPr algn="r" rtl="0" eaLnBrk="0">
              <a:lnSpc>
                <a:spcPts val="1214"/>
              </a:lnSpc>
              <a:spcBef>
                <a:spcPts val="345"/>
              </a:spcBef>
              <a:tabLst/>
            </a:pPr>
            <a:r>
              <a:rPr sz="1000" b="1" kern="0" spc="10" dirty="0">
                <a:solidFill>
                  <a:srgbClr val="000000">
                    <a:alpha val="100000"/>
                  </a:srgbClr>
                </a:solidFill>
                <a:latin typeface="Microsoft YaHei"/>
                <a:ea typeface="Microsoft YaHei"/>
                <a:cs typeface="Microsoft YaHei"/>
              </a:rPr>
              <a:t>4.5  声⾳复核装置 .......................</a:t>
            </a:r>
            <a:r>
              <a:rPr sz="1000" b="1" kern="0" spc="0" dirty="0">
                <a:solidFill>
                  <a:srgbClr val="000000">
                    <a:alpha val="100000"/>
                  </a:srgbClr>
                </a:solidFill>
                <a:latin typeface="Microsoft YaHei"/>
                <a:ea typeface="Microsoft YaHei"/>
                <a:cs typeface="Microsoft YaHei"/>
              </a:rPr>
              <a:t>................................................................................................</a:t>
            </a:r>
            <a:r>
              <a:rPr sz="1000" b="1" kern="0" spc="80" dirty="0">
                <a:solidFill>
                  <a:srgbClr val="000000">
                    <a:alpha val="100000"/>
                  </a:srgbClr>
                </a:solidFill>
                <a:latin typeface="Microsoft YaHei"/>
                <a:ea typeface="Microsoft YaHei"/>
                <a:cs typeface="Microsoft YaHei"/>
              </a:rPr>
              <a:t> </a:t>
            </a:r>
            <a:r>
              <a:rPr sz="1000" b="1" kern="0" spc="0" dirty="0">
                <a:solidFill>
                  <a:srgbClr val="000000">
                    <a:alpha val="100000"/>
                  </a:srgbClr>
                </a:solidFill>
                <a:latin typeface="Microsoft YaHei"/>
                <a:ea typeface="Microsoft YaHei"/>
                <a:cs typeface="Microsoft YaHei"/>
                <a:hlinkClick r:id="rId7"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11</a:t>
            </a:r>
            <a:endParaRPr lang="Microsoft YaHei" altLang="Microsoft YaHei" sz="1000" dirty="0"/>
          </a:p>
          <a:p>
            <a:pPr algn="r" rtl="0" eaLnBrk="0">
              <a:lnSpc>
                <a:spcPts val="1207"/>
              </a:lnSpc>
              <a:spcBef>
                <a:spcPts val="345"/>
              </a:spcBef>
              <a:tabLst/>
            </a:pPr>
            <a:r>
              <a:rPr sz="1000" b="1" kern="0" spc="10" dirty="0">
                <a:solidFill>
                  <a:srgbClr val="000000">
                    <a:alpha val="100000"/>
                  </a:srgbClr>
                </a:solidFill>
                <a:latin typeface="Microsoft YaHei"/>
                <a:ea typeface="Microsoft YaHei"/>
                <a:cs typeface="Microsoft YaHei"/>
              </a:rPr>
              <a:t>4.6  实时电⼦巡检系统</a:t>
            </a:r>
            <a:r>
              <a:rPr sz="1000" b="1" kern="0" spc="-90" dirty="0">
                <a:solidFill>
                  <a:srgbClr val="000000">
                    <a:alpha val="100000"/>
                  </a:srgbClr>
                </a:solidFill>
                <a:latin typeface="Microsoft YaHei"/>
                <a:ea typeface="Microsoft YaHei"/>
                <a:cs typeface="Microsoft YaHei"/>
              </a:rPr>
              <a:t> </a:t>
            </a:r>
            <a:r>
              <a:rPr sz="1000" b="1" kern="0" spc="10" dirty="0">
                <a:solidFill>
                  <a:srgbClr val="000000">
                    <a:alpha val="100000"/>
                  </a:srgbClr>
                </a:solidFill>
                <a:latin typeface="Microsoft YaHei"/>
                <a:ea typeface="Microsoft YaHei"/>
                <a:cs typeface="Microsoft YaHei"/>
              </a:rPr>
              <a:t>................................</a:t>
            </a:r>
            <a:r>
              <a:rPr sz="1000" b="1" kern="0" spc="0" dirty="0">
                <a:solidFill>
                  <a:srgbClr val="000000">
                    <a:alpha val="100000"/>
                  </a:srgbClr>
                </a:solidFill>
                <a:latin typeface="Microsoft YaHei"/>
                <a:ea typeface="Microsoft YaHei"/>
                <a:cs typeface="Microsoft YaHei"/>
              </a:rPr>
              <a:t>................................................................................</a:t>
            </a:r>
            <a:r>
              <a:rPr sz="1000" b="1" kern="0" spc="80" dirty="0">
                <a:solidFill>
                  <a:srgbClr val="000000">
                    <a:alpha val="100000"/>
                  </a:srgbClr>
                </a:solidFill>
                <a:latin typeface="Microsoft YaHei"/>
                <a:ea typeface="Microsoft YaHei"/>
                <a:cs typeface="Microsoft YaHei"/>
              </a:rPr>
              <a:t> </a:t>
            </a:r>
            <a:r>
              <a:rPr sz="1000" b="1" kern="0" spc="0" dirty="0">
                <a:solidFill>
                  <a:srgbClr val="000000">
                    <a:alpha val="100000"/>
                  </a:srgbClr>
                </a:solidFill>
                <a:latin typeface="Microsoft YaHei"/>
                <a:ea typeface="Microsoft YaHei"/>
                <a:cs typeface="Microsoft YaHei"/>
                <a:hlinkClick r:id="rId7"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11</a:t>
            </a:r>
            <a:endParaRPr lang="Microsoft YaHei" altLang="Microsoft YaHei" sz="1000" dirty="0"/>
          </a:p>
          <a:p>
            <a:pPr algn="r" rtl="0" eaLnBrk="0">
              <a:lnSpc>
                <a:spcPts val="1212"/>
              </a:lnSpc>
              <a:spcBef>
                <a:spcPts val="352"/>
              </a:spcBef>
              <a:tabLst/>
            </a:pPr>
            <a:r>
              <a:rPr sz="1000" b="1" kern="0" spc="10" dirty="0">
                <a:solidFill>
                  <a:srgbClr val="000000">
                    <a:alpha val="100000"/>
                  </a:srgbClr>
                </a:solidFill>
                <a:latin typeface="Microsoft YaHei"/>
                <a:ea typeface="Microsoft YaHei"/>
                <a:cs typeface="Microsoft YaHei"/>
              </a:rPr>
              <a:t>4.7  电话通讯系统 .......................</a:t>
            </a:r>
            <a:r>
              <a:rPr sz="1000" b="1" kern="0" spc="0" dirty="0">
                <a:solidFill>
                  <a:srgbClr val="000000">
                    <a:alpha val="100000"/>
                  </a:srgbClr>
                </a:solidFill>
                <a:latin typeface="Microsoft YaHei"/>
                <a:ea typeface="Microsoft YaHei"/>
                <a:cs typeface="Microsoft YaHei"/>
              </a:rPr>
              <a:t>................................................................................................</a:t>
            </a:r>
            <a:r>
              <a:rPr sz="1000" b="1" kern="0" spc="80" dirty="0">
                <a:solidFill>
                  <a:srgbClr val="000000">
                    <a:alpha val="100000"/>
                  </a:srgbClr>
                </a:solidFill>
                <a:latin typeface="Microsoft YaHei"/>
                <a:ea typeface="Microsoft YaHei"/>
                <a:cs typeface="Microsoft YaHei"/>
              </a:rPr>
              <a:t> </a:t>
            </a:r>
            <a:r>
              <a:rPr sz="1000" b="1" kern="0" spc="0" dirty="0">
                <a:solidFill>
                  <a:srgbClr val="000000">
                    <a:alpha val="100000"/>
                  </a:srgbClr>
                </a:solidFill>
                <a:latin typeface="Microsoft YaHei"/>
                <a:ea typeface="Microsoft YaHei"/>
                <a:cs typeface="Microsoft YaHei"/>
                <a:hlinkClick r:id="rId8"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12</a:t>
            </a:r>
            <a:endParaRPr lang="Microsoft YaHei" altLang="Microsoft YaHei" sz="1000" dirty="0"/>
          </a:p>
          <a:p>
            <a:pPr algn="r" rtl="0" eaLnBrk="0">
              <a:lnSpc>
                <a:spcPts val="1214"/>
              </a:lnSpc>
              <a:spcBef>
                <a:spcPts val="347"/>
              </a:spcBef>
              <a:tabLst/>
            </a:pPr>
            <a:r>
              <a:rPr sz="1000" b="1" kern="0" spc="10" dirty="0">
                <a:solidFill>
                  <a:srgbClr val="000000">
                    <a:alpha val="100000"/>
                  </a:srgbClr>
                </a:solidFill>
                <a:latin typeface="Microsoft YaHei"/>
                <a:ea typeface="Microsoft YaHei"/>
                <a:cs typeface="Microsoft YaHei"/>
              </a:rPr>
              <a:t>4.8  安防中⼼控制室........................................</a:t>
            </a:r>
            <a:r>
              <a:rPr sz="1000" b="1" kern="0" spc="0" dirty="0">
                <a:solidFill>
                  <a:srgbClr val="000000">
                    <a:alpha val="100000"/>
                  </a:srgbClr>
                </a:solidFill>
                <a:latin typeface="Microsoft YaHei"/>
                <a:ea typeface="Microsoft YaHei"/>
                <a:cs typeface="Microsoft YaHei"/>
              </a:rPr>
              <a:t>............................................................................</a:t>
            </a:r>
            <a:r>
              <a:rPr sz="1000" b="1" kern="0" spc="70" dirty="0">
                <a:solidFill>
                  <a:srgbClr val="000000">
                    <a:alpha val="100000"/>
                  </a:srgbClr>
                </a:solidFill>
                <a:latin typeface="Microsoft YaHei"/>
                <a:ea typeface="Microsoft YaHei"/>
                <a:cs typeface="Microsoft YaHei"/>
              </a:rPr>
              <a:t> </a:t>
            </a:r>
            <a:r>
              <a:rPr sz="1000" b="1" kern="0" spc="0" dirty="0">
                <a:solidFill>
                  <a:srgbClr val="000000">
                    <a:alpha val="100000"/>
                  </a:srgbClr>
                </a:solidFill>
                <a:latin typeface="Microsoft YaHei"/>
                <a:ea typeface="Microsoft YaHei"/>
                <a:cs typeface="Microsoft YaHei"/>
                <a:hlinkClick r:id="rId8"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12</a:t>
            </a:r>
            <a:endParaRPr lang="Microsoft YaHei" altLang="Microsoft YaHei" sz="1000" dirty="0"/>
          </a:p>
          <a:p>
            <a:pPr algn="r" rtl="0" eaLnBrk="0">
              <a:lnSpc>
                <a:spcPts val="1207"/>
              </a:lnSpc>
              <a:spcBef>
                <a:spcPts val="345"/>
              </a:spcBef>
              <a:tabLst/>
            </a:pPr>
            <a:r>
              <a:rPr sz="1000" b="1" kern="0" spc="10" dirty="0">
                <a:solidFill>
                  <a:srgbClr val="000000">
                    <a:alpha val="100000"/>
                  </a:srgbClr>
                </a:solidFill>
                <a:latin typeface="Microsoft YaHei"/>
                <a:ea typeface="Microsoft YaHei"/>
                <a:cs typeface="Microsoft YaHei"/>
              </a:rPr>
              <a:t>4.9  实体防护装置 .......................</a:t>
            </a:r>
            <a:r>
              <a:rPr sz="1000" b="1" kern="0" spc="0" dirty="0">
                <a:solidFill>
                  <a:srgbClr val="000000">
                    <a:alpha val="100000"/>
                  </a:srgbClr>
                </a:solidFill>
                <a:latin typeface="Microsoft YaHei"/>
                <a:ea typeface="Microsoft YaHei"/>
                <a:cs typeface="Microsoft YaHei"/>
              </a:rPr>
              <a:t>................................................................................................</a:t>
            </a:r>
            <a:r>
              <a:rPr sz="1000" b="1" kern="0" spc="80" dirty="0">
                <a:solidFill>
                  <a:srgbClr val="000000">
                    <a:alpha val="100000"/>
                  </a:srgbClr>
                </a:solidFill>
                <a:latin typeface="Microsoft YaHei"/>
                <a:ea typeface="Microsoft YaHei"/>
                <a:cs typeface="Microsoft YaHei"/>
              </a:rPr>
              <a:t> </a:t>
            </a:r>
            <a:r>
              <a:rPr sz="1000" b="1" kern="0" spc="0" dirty="0">
                <a:solidFill>
                  <a:srgbClr val="000000">
                    <a:alpha val="100000"/>
                  </a:srgbClr>
                </a:solidFill>
                <a:latin typeface="Microsoft YaHei"/>
                <a:ea typeface="Microsoft YaHei"/>
                <a:cs typeface="Microsoft YaHei"/>
                <a:hlinkClick r:id="rId8"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12</a:t>
            </a:r>
            <a:endParaRPr lang="Microsoft YaHei" altLang="Microsoft YaHei" sz="1000" dirty="0"/>
          </a:p>
          <a:p>
            <a:pPr algn="l" rtl="0" eaLnBrk="0">
              <a:lnSpc>
                <a:spcPct val="146000"/>
              </a:lnSpc>
              <a:tabLst/>
            </a:pPr>
            <a:endParaRPr lang="Arial" altLang="Arial" sz="200" dirty="0"/>
          </a:p>
          <a:p>
            <a:pPr algn="r" rtl="0" eaLnBrk="0">
              <a:lnSpc>
                <a:spcPts val="1213"/>
              </a:lnSpc>
              <a:spcBef>
                <a:spcPts val="2"/>
              </a:spcBef>
              <a:tabLst/>
            </a:pPr>
            <a:r>
              <a:rPr sz="1000" b="1" kern="0" spc="10" dirty="0">
                <a:solidFill>
                  <a:srgbClr val="000000">
                    <a:alpha val="100000"/>
                  </a:srgbClr>
                </a:solidFill>
                <a:latin typeface="Microsoft YaHei"/>
                <a:ea typeface="Microsoft YaHei"/>
                <a:cs typeface="Microsoft YaHei"/>
              </a:rPr>
              <a:t>5     评审、检验、验收和维护要求 .........................................</a:t>
            </a:r>
            <a:r>
              <a:rPr sz="1000" b="1" kern="0" spc="0" dirty="0">
                <a:solidFill>
                  <a:srgbClr val="000000">
                    <a:alpha val="100000"/>
                  </a:srgbClr>
                </a:solidFill>
                <a:latin typeface="Microsoft YaHei"/>
                <a:ea typeface="Microsoft YaHei"/>
                <a:cs typeface="Microsoft YaHei"/>
              </a:rPr>
              <a:t>............................................................</a:t>
            </a:r>
            <a:r>
              <a:rPr sz="1000" b="1" kern="0" spc="80" dirty="0">
                <a:solidFill>
                  <a:srgbClr val="000000">
                    <a:alpha val="100000"/>
                  </a:srgbClr>
                </a:solidFill>
                <a:latin typeface="Microsoft YaHei"/>
                <a:ea typeface="Microsoft YaHei"/>
                <a:cs typeface="Microsoft YaHei"/>
              </a:rPr>
              <a:t> </a:t>
            </a:r>
            <a:r>
              <a:rPr sz="1000" b="1" kern="0" spc="0" dirty="0">
                <a:solidFill>
                  <a:srgbClr val="000000">
                    <a:alpha val="100000"/>
                  </a:srgbClr>
                </a:solidFill>
                <a:latin typeface="Microsoft YaHei"/>
                <a:ea typeface="Microsoft YaHei"/>
                <a:cs typeface="Microsoft YaHei"/>
                <a:hlinkClick r:id="rId9"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13</a:t>
            </a:r>
            <a:endParaRPr lang="Microsoft YaHei" altLang="Microsoft YaHei" sz="1000" dirty="0"/>
          </a:p>
        </p:txBody>
      </p:sp>
      <p:sp>
        <p:nvSpPr>
          <p:cNvPr id="20" name="textbox 20"/>
          <p:cNvSpPr/>
          <p:nvPr/>
        </p:nvSpPr>
        <p:spPr>
          <a:xfrm>
            <a:off x="3489162" y="902789"/>
            <a:ext cx="3363595" cy="599440"/>
          </a:xfrm>
          <a:prstGeom prst="rect">
            <a:avLst/>
          </a:prstGeom>
        </p:spPr>
        <p:txBody>
          <a:bodyPr vert="horz" wrap="square" lIns="0" tIns="0" rIns="0" bIns="0"/>
          <a:lstStyle/>
          <a:p>
            <a:pPr algn="l" rtl="0" eaLnBrk="0">
              <a:lnSpc>
                <a:spcPct val="79785"/>
              </a:lnSpc>
              <a:tabLst/>
            </a:pPr>
            <a:endParaRPr lang="Arial" altLang="Arial" sz="100" dirty="0"/>
          </a:p>
          <a:p>
            <a:pPr algn="r" rtl="0" eaLnBrk="0">
              <a:lnSpc>
                <a:spcPct val="99000"/>
              </a:lnSpc>
              <a:tabLst/>
            </a:pPr>
            <a:r>
              <a:rPr sz="900" kern="0" spc="0" dirty="0">
                <a:solidFill>
                  <a:srgbClr val="000000">
                    <a:alpha val="100000"/>
                  </a:srgbClr>
                </a:solidFill>
                <a:latin typeface="SimSun"/>
                <a:ea typeface="SimSun"/>
                <a:cs typeface="SimSun"/>
              </a:rPr>
              <a:t>DB31/T 329.9-2</a:t>
            </a:r>
            <a:r>
              <a:rPr sz="900" kern="0" spc="-10" dirty="0">
                <a:solidFill>
                  <a:srgbClr val="000000">
                    <a:alpha val="100000"/>
                  </a:srgbClr>
                </a:solidFill>
                <a:latin typeface="SimSun"/>
                <a:ea typeface="SimSun"/>
                <a:cs typeface="SimSun"/>
              </a:rPr>
              <a:t>018</a:t>
            </a:r>
            <a:endParaRPr lang="SimSun" altLang="SimSun" sz="900" dirty="0"/>
          </a:p>
          <a:p>
            <a:pPr algn="l" rtl="0" eaLnBrk="0">
              <a:lnSpc>
                <a:spcPct val="111000"/>
              </a:lnSpc>
              <a:tabLst/>
            </a:pPr>
            <a:endParaRPr lang="Arial" altLang="Arial" sz="1000" dirty="0"/>
          </a:p>
          <a:p>
            <a:pPr algn="l" rtl="0" eaLnBrk="0">
              <a:lnSpc>
                <a:spcPct val="119000"/>
              </a:lnSpc>
              <a:tabLst/>
            </a:pPr>
            <a:endParaRPr lang="Arial" altLang="Arial" sz="300" dirty="0"/>
          </a:p>
          <a:p>
            <a:pPr marL="12700" algn="l" rtl="0" eaLnBrk="0">
              <a:lnSpc>
                <a:spcPts val="1691"/>
              </a:lnSpc>
              <a:spcBef>
                <a:spcPts val="1"/>
              </a:spcBef>
              <a:tabLst/>
            </a:pPr>
            <a:r>
              <a:rPr sz="1400" b="1" kern="0" spc="-110" dirty="0">
                <a:solidFill>
                  <a:srgbClr val="000000">
                    <a:alpha val="100000"/>
                  </a:srgbClr>
                </a:solidFill>
                <a:latin typeface="Microsoft YaHei"/>
                <a:ea typeface="Microsoft YaHei"/>
                <a:cs typeface="Microsoft YaHei"/>
              </a:rPr>
              <a:t>⺫</a:t>
            </a:r>
            <a:r>
              <a:rPr sz="1400" b="1" kern="0" spc="30" dirty="0">
                <a:solidFill>
                  <a:srgbClr val="000000">
                    <a:alpha val="100000"/>
                  </a:srgbClr>
                </a:solidFill>
                <a:latin typeface="Microsoft YaHei"/>
                <a:ea typeface="Microsoft YaHei"/>
                <a:cs typeface="Microsoft YaHei"/>
              </a:rPr>
              <a:t>        </a:t>
            </a:r>
            <a:r>
              <a:rPr sz="1400" b="1" kern="0" spc="-110" dirty="0">
                <a:solidFill>
                  <a:srgbClr val="000000">
                    <a:alpha val="100000"/>
                  </a:srgbClr>
                </a:solidFill>
                <a:latin typeface="Microsoft YaHei"/>
                <a:ea typeface="Microsoft YaHei"/>
                <a:cs typeface="Microsoft YaHei"/>
              </a:rPr>
              <a:t>次</a:t>
            </a:r>
            <a:endParaRPr lang="Microsoft YaHei" altLang="Microsoft YaHei" sz="1400" dirty="0"/>
          </a:p>
        </p:txBody>
      </p:sp>
      <p:sp>
        <p:nvSpPr>
          <p:cNvPr id="22" name="textbox 22"/>
          <p:cNvSpPr/>
          <p:nvPr/>
        </p:nvSpPr>
        <p:spPr>
          <a:xfrm>
            <a:off x="6657732" y="9859295"/>
            <a:ext cx="61594" cy="129539"/>
          </a:xfrm>
          <a:prstGeom prst="rect">
            <a:avLst/>
          </a:prstGeom>
        </p:spPr>
        <p:txBody>
          <a:bodyPr vert="horz" wrap="square" lIns="0" tIns="0" rIns="0" bIns="0"/>
          <a:lstStyle/>
          <a:p>
            <a:pPr algn="l" rtl="0" eaLnBrk="0">
              <a:lnSpc>
                <a:spcPct val="82509"/>
              </a:lnSpc>
              <a:tabLst/>
            </a:pPr>
            <a:endParaRPr lang="Arial" altLang="Arial" sz="100" dirty="0"/>
          </a:p>
          <a:p>
            <a:pPr marL="12700" algn="l" rtl="0" eaLnBrk="0">
              <a:lnSpc>
                <a:spcPct val="76000"/>
              </a:lnSpc>
              <a:tabLst/>
            </a:pPr>
            <a:r>
              <a:rPr sz="900" kern="0" spc="-20" dirty="0">
                <a:solidFill>
                  <a:srgbClr val="000000">
                    <a:alpha val="100000"/>
                  </a:srgbClr>
                </a:solidFill>
                <a:latin typeface="Times New Roman"/>
                <a:ea typeface="Times New Roman"/>
                <a:cs typeface="Times New Roman"/>
              </a:rPr>
              <a:t>I</a:t>
            </a:r>
            <a:endParaRPr lang="Times New Roman" altLang="Times New Roman" sz="9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4"/>
          <p:cNvSpPr/>
          <p:nvPr/>
        </p:nvSpPr>
        <p:spPr>
          <a:xfrm>
            <a:off x="888777" y="902789"/>
            <a:ext cx="6005195" cy="7839709"/>
          </a:xfrm>
          <a:prstGeom prst="rect">
            <a:avLst/>
          </a:prstGeom>
        </p:spPr>
        <p:txBody>
          <a:bodyPr vert="horz" wrap="square" lIns="0" tIns="0" rIns="0" bIns="0"/>
          <a:lstStyle/>
          <a:p>
            <a:pPr algn="l" rtl="0" eaLnBrk="0">
              <a:lnSpc>
                <a:spcPct val="79785"/>
              </a:lnSpc>
              <a:tabLst/>
            </a:pPr>
            <a:endParaRPr lang="Arial" altLang="Arial" sz="100" dirty="0"/>
          </a:p>
          <a:p>
            <a:pPr marL="12700" algn="l" rtl="0" eaLnBrk="0">
              <a:lnSpc>
                <a:spcPct val="99000"/>
              </a:lnSpc>
              <a:tabLst/>
            </a:pPr>
            <a:r>
              <a:rPr sz="900" kern="0" spc="0" dirty="0">
                <a:solidFill>
                  <a:srgbClr val="000000">
                    <a:alpha val="100000"/>
                  </a:srgbClr>
                </a:solidFill>
                <a:latin typeface="SimSun"/>
                <a:ea typeface="SimSun"/>
                <a:cs typeface="SimSun"/>
              </a:rPr>
              <a:t>DB31/T 329.9-2</a:t>
            </a:r>
            <a:r>
              <a:rPr sz="900" kern="0" spc="-10" dirty="0">
                <a:solidFill>
                  <a:srgbClr val="000000">
                    <a:alpha val="100000"/>
                  </a:srgbClr>
                </a:solidFill>
                <a:latin typeface="SimSun"/>
                <a:ea typeface="SimSun"/>
                <a:cs typeface="SimSun"/>
              </a:rPr>
              <a:t>018</a:t>
            </a:r>
            <a:endParaRPr lang="SimSun" altLang="SimSun" sz="900" dirty="0"/>
          </a:p>
          <a:p>
            <a:pPr algn="l" rtl="0" eaLnBrk="0">
              <a:lnSpc>
                <a:spcPct val="141000"/>
              </a:lnSpc>
              <a:tabLst/>
            </a:pPr>
            <a:endParaRPr lang="Arial" altLang="Arial" sz="1000" dirty="0"/>
          </a:p>
          <a:p>
            <a:pPr algn="l" rtl="0" eaLnBrk="0">
              <a:lnSpc>
                <a:spcPct val="141000"/>
              </a:lnSpc>
              <a:tabLst/>
            </a:pPr>
            <a:endParaRPr lang="Arial" altLang="Arial" sz="1000" dirty="0"/>
          </a:p>
          <a:p>
            <a:pPr marL="2586354" algn="l" rtl="0" eaLnBrk="0">
              <a:lnSpc>
                <a:spcPct val="97000"/>
              </a:lnSpc>
              <a:spcBef>
                <a:spcPts val="491"/>
              </a:spcBef>
              <a:tabLst/>
            </a:pPr>
            <a:r>
              <a:rPr sz="1600" b="1" kern="0" spc="-60" dirty="0">
                <a:solidFill>
                  <a:srgbClr val="000000">
                    <a:alpha val="100000"/>
                  </a:srgbClr>
                </a:solidFill>
                <a:latin typeface="Microsoft YaHei"/>
                <a:ea typeface="Microsoft YaHei"/>
                <a:cs typeface="Microsoft YaHei"/>
              </a:rPr>
              <a:t>前</a:t>
            </a:r>
            <a:r>
              <a:rPr sz="1600" b="1" kern="0" spc="70" dirty="0">
                <a:solidFill>
                  <a:srgbClr val="000000">
                    <a:alpha val="100000"/>
                  </a:srgbClr>
                </a:solidFill>
                <a:latin typeface="Microsoft YaHei"/>
                <a:ea typeface="Microsoft YaHei"/>
                <a:cs typeface="Microsoft YaHei"/>
              </a:rPr>
              <a:t>      </a:t>
            </a:r>
            <a:r>
              <a:rPr sz="1600" b="1" kern="0" spc="-60" dirty="0">
                <a:solidFill>
                  <a:srgbClr val="000000">
                    <a:alpha val="100000"/>
                  </a:srgbClr>
                </a:solidFill>
                <a:latin typeface="Microsoft YaHei"/>
                <a:ea typeface="Microsoft YaHei"/>
                <a:cs typeface="Microsoft YaHei"/>
              </a:rPr>
              <a:t>言</a:t>
            </a:r>
            <a:endParaRPr lang="Microsoft YaHei" altLang="Microsoft YaHei" sz="1600" dirty="0"/>
          </a:p>
          <a:p>
            <a:pPr algn="l" rtl="0" eaLnBrk="0">
              <a:lnSpc>
                <a:spcPct val="137000"/>
              </a:lnSpc>
              <a:tabLst/>
            </a:pPr>
            <a:endParaRPr lang="Arial" altLang="Arial" sz="1000" dirty="0"/>
          </a:p>
          <a:p>
            <a:pPr algn="l" rtl="0" eaLnBrk="0">
              <a:lnSpc>
                <a:spcPct val="138000"/>
              </a:lnSpc>
              <a:tabLst/>
            </a:pPr>
            <a:endParaRPr lang="Arial" altLang="Arial" sz="1000" dirty="0"/>
          </a:p>
          <a:p>
            <a:pPr marL="280670" indent="-1270" algn="l" rtl="0" eaLnBrk="0">
              <a:lnSpc>
                <a:spcPct val="115000"/>
              </a:lnSpc>
              <a:spcBef>
                <a:spcPts val="306"/>
              </a:spcBef>
              <a:tabLst/>
            </a:pPr>
            <a:r>
              <a:rPr sz="1000" kern="0" spc="0" dirty="0">
                <a:solidFill>
                  <a:srgbClr val="000000">
                    <a:alpha val="100000"/>
                  </a:srgbClr>
                </a:solidFill>
                <a:latin typeface="SimSun"/>
                <a:ea typeface="SimSun"/>
                <a:cs typeface="SimSun"/>
              </a:rPr>
              <a:t>DB</a:t>
            </a:r>
            <a:r>
              <a:rPr sz="1000" kern="0" spc="30" dirty="0">
                <a:solidFill>
                  <a:srgbClr val="000000">
                    <a:alpha val="100000"/>
                  </a:srgbClr>
                </a:solidFill>
                <a:latin typeface="SimSun"/>
                <a:ea typeface="SimSun"/>
                <a:cs typeface="SimSun"/>
              </a:rPr>
              <a:t>31/T 329《重点单位重要部位安全技术防范系统要求》分为若干部分，现已发</a:t>
            </a:r>
            <a:r>
              <a:rPr sz="1000" kern="0" spc="20" dirty="0">
                <a:solidFill>
                  <a:srgbClr val="000000">
                    <a:alpha val="100000"/>
                  </a:srgbClr>
                </a:solidFill>
                <a:latin typeface="SimSun"/>
                <a:ea typeface="SimSun"/>
                <a:cs typeface="SimSun"/>
              </a:rPr>
              <a:t>布的有</a:t>
            </a:r>
            <a:r>
              <a:rPr sz="1000" kern="0" spc="-26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——第</a:t>
            </a:r>
            <a:r>
              <a:rPr sz="1000" kern="0" spc="-11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1</a:t>
            </a:r>
            <a:r>
              <a:rPr sz="1000" kern="0" spc="-19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部分：展览会场馆；</a:t>
            </a:r>
            <a:endParaRPr lang="SimSun" altLang="SimSun" sz="1000" dirty="0"/>
          </a:p>
          <a:p>
            <a:pPr marL="280670" algn="l" rtl="0" eaLnBrk="0">
              <a:lnSpc>
                <a:spcPct val="88000"/>
              </a:lnSpc>
              <a:spcBef>
                <a:spcPts val="370"/>
              </a:spcBef>
              <a:tabLst/>
            </a:pPr>
            <a:r>
              <a:rPr sz="1000" kern="0" spc="20" dirty="0">
                <a:solidFill>
                  <a:srgbClr val="000000">
                    <a:alpha val="100000"/>
                  </a:srgbClr>
                </a:solidFill>
                <a:latin typeface="SimSun"/>
                <a:ea typeface="SimSun"/>
                <a:cs typeface="SimSun"/>
              </a:rPr>
              <a:t>——第</a:t>
            </a:r>
            <a:r>
              <a:rPr sz="1000" kern="0" spc="-19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2</a:t>
            </a:r>
            <a:r>
              <a:rPr sz="1000" kern="0" spc="-19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部分：剧毒化</a:t>
            </a:r>
            <a:r>
              <a:rPr sz="1000" kern="0" spc="10" dirty="0">
                <a:solidFill>
                  <a:srgbClr val="000000">
                    <a:alpha val="100000"/>
                  </a:srgbClr>
                </a:solidFill>
                <a:latin typeface="SimSun"/>
                <a:ea typeface="SimSun"/>
                <a:cs typeface="SimSun"/>
              </a:rPr>
              <a:t>学品、放射性同位素集中存放场所；</a:t>
            </a:r>
            <a:endParaRPr lang="SimSun" altLang="SimSun" sz="1000" dirty="0"/>
          </a:p>
          <a:p>
            <a:pPr marL="280670" algn="l" rtl="0" eaLnBrk="0">
              <a:lnSpc>
                <a:spcPts val="1559"/>
              </a:lnSpc>
              <a:tabLst/>
            </a:pPr>
            <a:r>
              <a:rPr sz="1000" kern="0" spc="-20" dirty="0">
                <a:solidFill>
                  <a:srgbClr val="000000">
                    <a:alpha val="100000"/>
                  </a:srgbClr>
                </a:solidFill>
                <a:latin typeface="SimSun"/>
                <a:ea typeface="SimSun"/>
                <a:cs typeface="SimSun"/>
              </a:rPr>
              <a:t>——第</a:t>
            </a:r>
            <a:r>
              <a:rPr sz="1000" kern="0" spc="-12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3</a:t>
            </a:r>
            <a:r>
              <a:rPr sz="1000" kern="0" spc="-19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部分：金融营业场所；</a:t>
            </a:r>
            <a:endParaRPr lang="SimSun" altLang="SimSun" sz="1000" dirty="0"/>
          </a:p>
          <a:p>
            <a:pPr marL="280670" algn="l" rtl="0" eaLnBrk="0">
              <a:lnSpc>
                <a:spcPct val="88000"/>
              </a:lnSpc>
              <a:spcBef>
                <a:spcPts val="504"/>
              </a:spcBef>
              <a:tabLst/>
            </a:pPr>
            <a:r>
              <a:rPr sz="1000" kern="0" spc="30" dirty="0">
                <a:solidFill>
                  <a:srgbClr val="000000">
                    <a:alpha val="100000"/>
                  </a:srgbClr>
                </a:solidFill>
                <a:latin typeface="SimSun"/>
                <a:ea typeface="SimSun"/>
                <a:cs typeface="SimSun"/>
              </a:rPr>
              <a:t>——第</a:t>
            </a:r>
            <a:r>
              <a:rPr sz="1000" kern="0" spc="-17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4</a:t>
            </a:r>
            <a:r>
              <a:rPr sz="1000" kern="0" spc="-19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部分：公共供水；</a:t>
            </a:r>
            <a:endParaRPr lang="SimSun" altLang="SimSun" sz="1000" dirty="0"/>
          </a:p>
          <a:p>
            <a:pPr marL="280670" algn="l" rtl="0" eaLnBrk="0">
              <a:lnSpc>
                <a:spcPts val="1560"/>
              </a:lnSpc>
              <a:tabLst/>
            </a:pPr>
            <a:r>
              <a:rPr sz="1000" kern="0" spc="-30" dirty="0">
                <a:solidFill>
                  <a:srgbClr val="000000">
                    <a:alpha val="100000"/>
                  </a:srgbClr>
                </a:solidFill>
                <a:latin typeface="SimSun"/>
                <a:ea typeface="SimSun"/>
                <a:cs typeface="SimSun"/>
              </a:rPr>
              <a:t>——第</a:t>
            </a:r>
            <a:r>
              <a:rPr sz="1000" kern="0" spc="-12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5</a:t>
            </a:r>
            <a:r>
              <a:rPr sz="1000" kern="0" spc="-19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部分：电力系统；</a:t>
            </a:r>
            <a:endParaRPr lang="SimSun" altLang="SimSun" sz="1000" dirty="0"/>
          </a:p>
          <a:p>
            <a:pPr marL="280670" algn="l" rtl="0" eaLnBrk="0">
              <a:lnSpc>
                <a:spcPct val="88000"/>
              </a:lnSpc>
              <a:spcBef>
                <a:spcPts val="504"/>
              </a:spcBef>
              <a:tabLst/>
            </a:pPr>
            <a:r>
              <a:rPr sz="1000" kern="0" spc="-20" dirty="0">
                <a:solidFill>
                  <a:srgbClr val="000000">
                    <a:alpha val="100000"/>
                  </a:srgbClr>
                </a:solidFill>
                <a:latin typeface="SimSun"/>
                <a:ea typeface="SimSun"/>
                <a:cs typeface="SimSun"/>
              </a:rPr>
              <a:t>——第</a:t>
            </a:r>
            <a:r>
              <a:rPr sz="1000" kern="0" spc="-12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6</a:t>
            </a:r>
            <a:r>
              <a:rPr sz="1000" kern="0" spc="-19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部分：学校、幼儿园；</a:t>
            </a:r>
            <a:endParaRPr lang="SimSun" altLang="SimSun" sz="1000" dirty="0"/>
          </a:p>
          <a:p>
            <a:pPr marL="280670" algn="l" rtl="0" eaLnBrk="0">
              <a:lnSpc>
                <a:spcPts val="1560"/>
              </a:lnSpc>
              <a:tabLst/>
            </a:pPr>
            <a:r>
              <a:rPr sz="1000" kern="0" spc="-20" dirty="0">
                <a:solidFill>
                  <a:srgbClr val="000000">
                    <a:alpha val="100000"/>
                  </a:srgbClr>
                </a:solidFill>
                <a:latin typeface="SimSun"/>
                <a:ea typeface="SimSun"/>
                <a:cs typeface="SimSun"/>
              </a:rPr>
              <a:t>——第</a:t>
            </a:r>
            <a:r>
              <a:rPr sz="1000" kern="0" spc="-12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7</a:t>
            </a:r>
            <a:r>
              <a:rPr sz="1000" kern="0" spc="-19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部分：城市轨道交通；</a:t>
            </a:r>
            <a:endParaRPr lang="SimSun" altLang="SimSun" sz="1000" dirty="0"/>
          </a:p>
          <a:p>
            <a:pPr marL="280670" algn="l" rtl="0" eaLnBrk="0">
              <a:lnSpc>
                <a:spcPct val="88000"/>
              </a:lnSpc>
              <a:spcBef>
                <a:spcPts val="504"/>
              </a:spcBef>
              <a:tabLst/>
            </a:pPr>
            <a:r>
              <a:rPr sz="1000" kern="0" spc="-10" dirty="0">
                <a:solidFill>
                  <a:srgbClr val="000000">
                    <a:alpha val="100000"/>
                  </a:srgbClr>
                </a:solidFill>
                <a:latin typeface="SimSun"/>
                <a:ea typeface="SimSun"/>
                <a:cs typeface="SimSun"/>
              </a:rPr>
              <a:t>——第</a:t>
            </a:r>
            <a:r>
              <a:rPr sz="1000" kern="0" spc="-15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8</a:t>
            </a:r>
            <a:r>
              <a:rPr sz="1000" kern="0" spc="-19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部分：旅馆、商务办公楼；</a:t>
            </a:r>
            <a:endParaRPr lang="SimSun" altLang="SimSun" sz="1000" dirty="0"/>
          </a:p>
          <a:p>
            <a:pPr marL="280670" algn="l" rtl="0" eaLnBrk="0">
              <a:lnSpc>
                <a:spcPts val="1559"/>
              </a:lnSpc>
              <a:tabLst/>
            </a:pPr>
            <a:r>
              <a:rPr sz="1000" kern="0" spc="-30" dirty="0">
                <a:solidFill>
                  <a:srgbClr val="000000">
                    <a:alpha val="100000"/>
                  </a:srgbClr>
                </a:solidFill>
                <a:latin typeface="SimSun"/>
                <a:ea typeface="SimSun"/>
                <a:cs typeface="SimSun"/>
              </a:rPr>
              <a:t>——第</a:t>
            </a:r>
            <a:r>
              <a:rPr sz="1000" kern="0" spc="-12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9</a:t>
            </a:r>
            <a:r>
              <a:rPr sz="1000" kern="0" spc="-19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部分：零售商业；</a:t>
            </a:r>
            <a:endParaRPr lang="SimSun" altLang="SimSun" sz="1000" dirty="0"/>
          </a:p>
          <a:p>
            <a:pPr marL="280670" algn="l" rtl="0" eaLnBrk="0">
              <a:lnSpc>
                <a:spcPct val="88000"/>
              </a:lnSpc>
              <a:spcBef>
                <a:spcPts val="504"/>
              </a:spcBef>
              <a:tabLst/>
            </a:pPr>
            <a:r>
              <a:rPr sz="1000" kern="0" spc="-30" dirty="0">
                <a:solidFill>
                  <a:srgbClr val="000000">
                    <a:alpha val="100000"/>
                  </a:srgbClr>
                </a:solidFill>
                <a:latin typeface="SimSun"/>
                <a:ea typeface="SimSun"/>
                <a:cs typeface="SimSun"/>
              </a:rPr>
              <a:t>——第</a:t>
            </a:r>
            <a:r>
              <a:rPr sz="1000" kern="0" spc="-6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10</a:t>
            </a:r>
            <a:r>
              <a:rPr sz="1000" kern="0" spc="-19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部分：党政机关；</a:t>
            </a:r>
            <a:endParaRPr lang="SimSun" altLang="SimSun" sz="1000" dirty="0"/>
          </a:p>
          <a:p>
            <a:pPr marL="280670" algn="l" rtl="0" eaLnBrk="0">
              <a:lnSpc>
                <a:spcPts val="1560"/>
              </a:lnSpc>
              <a:tabLst/>
            </a:pPr>
            <a:r>
              <a:rPr sz="1000" kern="0" spc="-40" dirty="0">
                <a:solidFill>
                  <a:srgbClr val="000000">
                    <a:alpha val="100000"/>
                  </a:srgbClr>
                </a:solidFill>
                <a:latin typeface="SimSun"/>
                <a:ea typeface="SimSun"/>
                <a:cs typeface="SimSun"/>
              </a:rPr>
              <a:t>——第</a:t>
            </a:r>
            <a:r>
              <a:rPr sz="1000" kern="0" spc="-8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11</a:t>
            </a:r>
            <a:r>
              <a:rPr sz="1000" kern="0" spc="-19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部分：医院；</a:t>
            </a:r>
            <a:endParaRPr lang="SimSun" altLang="SimSun" sz="1000" dirty="0"/>
          </a:p>
          <a:p>
            <a:pPr marL="280670" algn="l" rtl="0" eaLnBrk="0">
              <a:lnSpc>
                <a:spcPct val="100000"/>
              </a:lnSpc>
              <a:spcBef>
                <a:spcPts val="499"/>
              </a:spcBef>
              <a:tabLst/>
            </a:pPr>
            <a:r>
              <a:rPr sz="1000" kern="0" spc="-30" dirty="0">
                <a:solidFill>
                  <a:srgbClr val="000000">
                    <a:alpha val="100000"/>
                  </a:srgbClr>
                </a:solidFill>
                <a:latin typeface="SimSun"/>
                <a:ea typeface="SimSun"/>
                <a:cs typeface="SimSun"/>
              </a:rPr>
              <a:t>——第</a:t>
            </a:r>
            <a:r>
              <a:rPr sz="1000" kern="0" spc="-6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12</a:t>
            </a:r>
            <a:r>
              <a:rPr sz="1000" kern="0" spc="-19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部分：通信单位；</a:t>
            </a:r>
            <a:endParaRPr lang="SimSun" altLang="SimSun" sz="1000" dirty="0"/>
          </a:p>
          <a:p>
            <a:pPr marL="280670" algn="l" rtl="0" eaLnBrk="0">
              <a:lnSpc>
                <a:spcPct val="88000"/>
              </a:lnSpc>
              <a:spcBef>
                <a:spcPts val="366"/>
              </a:spcBef>
              <a:tabLst/>
            </a:pPr>
            <a:r>
              <a:rPr sz="1000" kern="0" spc="-10" dirty="0">
                <a:solidFill>
                  <a:srgbClr val="000000">
                    <a:alpha val="100000"/>
                  </a:srgbClr>
                </a:solidFill>
                <a:latin typeface="SimSun"/>
                <a:ea typeface="SimSun"/>
                <a:cs typeface="SimSun"/>
              </a:rPr>
              <a:t>——第</a:t>
            </a:r>
            <a:r>
              <a:rPr sz="1000" kern="0" spc="-10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13</a:t>
            </a:r>
            <a:r>
              <a:rPr sz="1000" kern="0" spc="-19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部分：枪支弹药生产、经销、</a:t>
            </a:r>
            <a:r>
              <a:rPr sz="1000" kern="0" spc="21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存放、射击场所；</a:t>
            </a:r>
            <a:endParaRPr lang="SimSun" altLang="SimSun" sz="1000" dirty="0"/>
          </a:p>
          <a:p>
            <a:pPr marL="280670" algn="l" rtl="0" eaLnBrk="0">
              <a:lnSpc>
                <a:spcPts val="1560"/>
              </a:lnSpc>
              <a:tabLst/>
            </a:pPr>
            <a:r>
              <a:rPr sz="1000" kern="0" spc="-30" dirty="0">
                <a:solidFill>
                  <a:srgbClr val="000000">
                    <a:alpha val="100000"/>
                  </a:srgbClr>
                </a:solidFill>
                <a:latin typeface="SimSun"/>
                <a:ea typeface="SimSun"/>
                <a:cs typeface="SimSun"/>
              </a:rPr>
              <a:t>——第</a:t>
            </a:r>
            <a:r>
              <a:rPr sz="1000" kern="0" spc="-6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14</a:t>
            </a:r>
            <a:r>
              <a:rPr sz="1000" kern="0" spc="-19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部分：燃气系统；</a:t>
            </a:r>
            <a:endParaRPr lang="SimSun" altLang="SimSun" sz="1000" dirty="0"/>
          </a:p>
          <a:p>
            <a:pPr marL="280670" algn="l" rtl="0" eaLnBrk="0">
              <a:lnSpc>
                <a:spcPct val="88000"/>
              </a:lnSpc>
              <a:spcBef>
                <a:spcPts val="504"/>
              </a:spcBef>
              <a:tabLst/>
            </a:pPr>
            <a:r>
              <a:rPr sz="1000" kern="0" spc="0" dirty="0">
                <a:solidFill>
                  <a:srgbClr val="000000">
                    <a:alpha val="100000"/>
                  </a:srgbClr>
                </a:solidFill>
                <a:latin typeface="SimSun"/>
                <a:ea typeface="SimSun"/>
                <a:cs typeface="SimSun"/>
              </a:rPr>
              <a:t>——第</a:t>
            </a:r>
            <a:r>
              <a:rPr sz="1000" kern="0" spc="-6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15</a:t>
            </a:r>
            <a:r>
              <a:rPr sz="1000" kern="0" spc="-18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部分：公交车站和公交专用停车场库；</a:t>
            </a:r>
            <a:endParaRPr lang="SimSun" altLang="SimSun" sz="1000" dirty="0"/>
          </a:p>
          <a:p>
            <a:pPr marL="280670" algn="l" rtl="0" eaLnBrk="0">
              <a:lnSpc>
                <a:spcPts val="1560"/>
              </a:lnSpc>
              <a:tabLst/>
            </a:pPr>
            <a:r>
              <a:rPr sz="1000" kern="0" spc="30" dirty="0">
                <a:solidFill>
                  <a:srgbClr val="000000">
                    <a:alpha val="100000"/>
                  </a:srgbClr>
                </a:solidFill>
                <a:latin typeface="SimSun"/>
                <a:ea typeface="SimSun"/>
                <a:cs typeface="SimSun"/>
              </a:rPr>
              <a:t>——第</a:t>
            </a:r>
            <a:r>
              <a:rPr sz="1000" kern="0" spc="-13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16</a:t>
            </a:r>
            <a:r>
              <a:rPr sz="1000" kern="0" spc="-18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部分：港口、</a:t>
            </a:r>
            <a:r>
              <a:rPr sz="1000" kern="0" spc="20" dirty="0">
                <a:solidFill>
                  <a:srgbClr val="000000">
                    <a:alpha val="100000"/>
                  </a:srgbClr>
                </a:solidFill>
                <a:latin typeface="SimSun"/>
                <a:ea typeface="SimSun"/>
                <a:cs typeface="SimSun"/>
              </a:rPr>
              <a:t>码头；</a:t>
            </a:r>
            <a:endParaRPr lang="SimSun" altLang="SimSun" sz="1000" dirty="0"/>
          </a:p>
          <a:p>
            <a:pPr marL="280670" algn="l" rtl="0" eaLnBrk="0">
              <a:lnSpc>
                <a:spcPct val="100000"/>
              </a:lnSpc>
              <a:spcBef>
                <a:spcPts val="499"/>
              </a:spcBef>
              <a:tabLst/>
            </a:pPr>
            <a:r>
              <a:rPr sz="1000" kern="0" spc="-30" dirty="0">
                <a:solidFill>
                  <a:srgbClr val="000000">
                    <a:alpha val="100000"/>
                  </a:srgbClr>
                </a:solidFill>
                <a:latin typeface="SimSun"/>
                <a:ea typeface="SimSun"/>
                <a:cs typeface="SimSun"/>
              </a:rPr>
              <a:t>——第</a:t>
            </a:r>
            <a:r>
              <a:rPr sz="1000" kern="0" spc="-6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17</a:t>
            </a:r>
            <a:r>
              <a:rPr sz="1000" kern="0" spc="-19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部分：监管场所；</a:t>
            </a:r>
            <a:endParaRPr lang="SimSun" altLang="SimSun" sz="1000" dirty="0"/>
          </a:p>
          <a:p>
            <a:pPr marL="280670" algn="l" rtl="0" eaLnBrk="0">
              <a:lnSpc>
                <a:spcPct val="88000"/>
              </a:lnSpc>
              <a:spcBef>
                <a:spcPts val="366"/>
              </a:spcBef>
              <a:tabLst/>
            </a:pPr>
            <a:r>
              <a:rPr sz="1000" kern="0" spc="-20" dirty="0">
                <a:solidFill>
                  <a:srgbClr val="000000">
                    <a:alpha val="100000"/>
                  </a:srgbClr>
                </a:solidFill>
                <a:latin typeface="SimSun"/>
                <a:ea typeface="SimSun"/>
                <a:cs typeface="SimSun"/>
              </a:rPr>
              <a:t>——第</a:t>
            </a:r>
            <a:r>
              <a:rPr sz="1000" kern="0" spc="-7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18</a:t>
            </a:r>
            <a:r>
              <a:rPr sz="1000" kern="0" spc="-19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部分：渡轮、游览船；</a:t>
            </a:r>
            <a:endParaRPr lang="SimSun" altLang="SimSun" sz="1000" dirty="0"/>
          </a:p>
          <a:p>
            <a:pPr marL="280670" algn="l" rtl="0" eaLnBrk="0">
              <a:lnSpc>
                <a:spcPts val="1560"/>
              </a:lnSpc>
              <a:tabLst/>
            </a:pPr>
            <a:r>
              <a:rPr sz="1000" kern="0" spc="-30" dirty="0">
                <a:solidFill>
                  <a:srgbClr val="000000">
                    <a:alpha val="100000"/>
                  </a:srgbClr>
                </a:solidFill>
                <a:latin typeface="SimSun"/>
                <a:ea typeface="SimSun"/>
                <a:cs typeface="SimSun"/>
              </a:rPr>
              <a:t>——第</a:t>
            </a:r>
            <a:r>
              <a:rPr sz="1000" kern="0" spc="-6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19</a:t>
            </a:r>
            <a:r>
              <a:rPr sz="1000" kern="0" spc="-19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部分：寄递单位；</a:t>
            </a:r>
            <a:endParaRPr lang="SimSun" altLang="SimSun" sz="1000" dirty="0"/>
          </a:p>
          <a:p>
            <a:pPr marL="280670" algn="l" rtl="0" eaLnBrk="0">
              <a:lnSpc>
                <a:spcPct val="100000"/>
              </a:lnSpc>
              <a:spcBef>
                <a:spcPts val="495"/>
              </a:spcBef>
              <a:tabLst/>
            </a:pPr>
            <a:r>
              <a:rPr sz="1000" kern="0" spc="-20" dirty="0">
                <a:solidFill>
                  <a:srgbClr val="000000">
                    <a:alpha val="100000"/>
                  </a:srgbClr>
                </a:solidFill>
                <a:latin typeface="SimSun"/>
                <a:ea typeface="SimSun"/>
                <a:cs typeface="SimSun"/>
              </a:rPr>
              <a:t>——第</a:t>
            </a:r>
            <a:r>
              <a:rPr sz="1000" kern="0" spc="-11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21</a:t>
            </a:r>
            <a:r>
              <a:rPr sz="1000" kern="0" spc="-19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部分：养老机构。</a:t>
            </a:r>
            <a:endParaRPr lang="SimSun" altLang="SimSun" sz="1000" dirty="0"/>
          </a:p>
          <a:p>
            <a:pPr marL="15240" indent="266700" algn="l" rtl="0" eaLnBrk="0">
              <a:lnSpc>
                <a:spcPct val="115000"/>
              </a:lnSpc>
              <a:spcBef>
                <a:spcPts val="360"/>
              </a:spcBef>
              <a:tabLst/>
            </a:pPr>
            <a:r>
              <a:rPr sz="1000" kern="0" spc="30" dirty="0">
                <a:solidFill>
                  <a:srgbClr val="000000">
                    <a:alpha val="100000"/>
                  </a:srgbClr>
                </a:solidFill>
                <a:latin typeface="SimSun"/>
                <a:ea typeface="SimSun"/>
                <a:cs typeface="SimSun"/>
              </a:rPr>
              <a:t>本部分是</a:t>
            </a:r>
            <a:r>
              <a:rPr sz="1000" kern="0" spc="-12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DB</a:t>
            </a:r>
            <a:r>
              <a:rPr sz="1000" kern="0" spc="30" dirty="0">
                <a:solidFill>
                  <a:srgbClr val="000000">
                    <a:alpha val="100000"/>
                  </a:srgbClr>
                </a:solidFill>
                <a:latin typeface="SimSun"/>
                <a:ea typeface="SimSun"/>
                <a:cs typeface="SimSun"/>
              </a:rPr>
              <a:t>31 329.9-2008《重点单位重要部位安全技术防范系统要</a:t>
            </a:r>
            <a:r>
              <a:rPr sz="1000" kern="0" spc="20" dirty="0">
                <a:solidFill>
                  <a:srgbClr val="000000">
                    <a:alpha val="100000"/>
                  </a:srgbClr>
                </a:solidFill>
                <a:latin typeface="SimSun"/>
                <a:ea typeface="SimSun"/>
                <a:cs typeface="SimSun"/>
              </a:rPr>
              <a:t>求 第</a:t>
            </a:r>
            <a:r>
              <a:rPr sz="1000" kern="0" spc="-10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9</a:t>
            </a:r>
            <a:r>
              <a:rPr sz="1000" kern="0" spc="-8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部分： 零售商业》的</a:t>
            </a:r>
            <a:r>
              <a:rPr sz="1000" kern="0" spc="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修订。本部分与</a:t>
            </a:r>
            <a:r>
              <a:rPr sz="1000" kern="0" spc="-23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DB</a:t>
            </a:r>
            <a:r>
              <a:rPr sz="1000" kern="0" spc="40" dirty="0">
                <a:solidFill>
                  <a:srgbClr val="000000">
                    <a:alpha val="100000"/>
                  </a:srgbClr>
                </a:solidFill>
                <a:latin typeface="SimSun"/>
                <a:ea typeface="SimSun"/>
                <a:cs typeface="SimSun"/>
              </a:rPr>
              <a:t>31</a:t>
            </a:r>
            <a:r>
              <a:rPr sz="1000" kern="0" spc="30" dirty="0">
                <a:solidFill>
                  <a:srgbClr val="000000">
                    <a:alpha val="100000"/>
                  </a:srgbClr>
                </a:solidFill>
                <a:latin typeface="SimSun"/>
                <a:ea typeface="SimSun"/>
                <a:cs typeface="SimSun"/>
              </a:rPr>
              <a:t> 329.9-2008</a:t>
            </a:r>
            <a:r>
              <a:rPr sz="1000" kern="0" spc="-20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相比，除编辑性修改外主要改变如下：</a:t>
            </a:r>
            <a:endParaRPr lang="SimSun" altLang="SimSun" sz="1000" dirty="0"/>
          </a:p>
          <a:p>
            <a:pPr marL="280670" algn="l" rtl="0" eaLnBrk="0">
              <a:lnSpc>
                <a:spcPts val="630"/>
              </a:lnSpc>
              <a:spcBef>
                <a:spcPts val="863"/>
              </a:spcBef>
              <a:tabLst/>
            </a:pPr>
            <a:r>
              <a:rPr sz="1000" kern="0" spc="30" dirty="0">
                <a:solidFill>
                  <a:srgbClr val="000000">
                    <a:alpha val="100000"/>
                  </a:srgbClr>
                </a:solidFill>
                <a:latin typeface="SimSun"/>
                <a:ea typeface="SimSun"/>
                <a:cs typeface="SimSun"/>
              </a:rPr>
              <a:t>——</a:t>
            </a:r>
            <a:endParaRPr lang="SimSun" altLang="SimSun" sz="1000" dirty="0"/>
          </a:p>
          <a:p>
            <a:pPr marL="282575" algn="l" rtl="0" eaLnBrk="0">
              <a:lnSpc>
                <a:spcPct val="100000"/>
              </a:lnSpc>
              <a:spcBef>
                <a:spcPts val="427"/>
              </a:spcBef>
              <a:tabLst/>
            </a:pPr>
            <a:r>
              <a:rPr sz="1000" kern="0" spc="40" dirty="0">
                <a:solidFill>
                  <a:srgbClr val="000000">
                    <a:alpha val="100000"/>
                  </a:srgbClr>
                </a:solidFill>
                <a:latin typeface="SimSun"/>
                <a:ea typeface="SimSun"/>
                <a:cs typeface="SimSun"/>
              </a:rPr>
              <a:t>本部分按照</a:t>
            </a:r>
            <a:r>
              <a:rPr sz="1000" kern="0" spc="-22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GB</a:t>
            </a:r>
            <a:r>
              <a:rPr sz="1000" kern="0" spc="40" dirty="0">
                <a:solidFill>
                  <a:srgbClr val="000000">
                    <a:alpha val="100000"/>
                  </a:srgbClr>
                </a:solidFill>
                <a:latin typeface="SimSun"/>
                <a:ea typeface="SimSun"/>
                <a:cs typeface="SimSun"/>
              </a:rPr>
              <a:t>/T 1</a:t>
            </a:r>
            <a:r>
              <a:rPr sz="1000" kern="0" spc="30" dirty="0">
                <a:solidFill>
                  <a:srgbClr val="000000">
                    <a:alpha val="100000"/>
                  </a:srgbClr>
                </a:solidFill>
                <a:latin typeface="SimSun"/>
                <a:ea typeface="SimSun"/>
                <a:cs typeface="SimSun"/>
              </a:rPr>
              <a:t>.1-2009</a:t>
            </a:r>
            <a:r>
              <a:rPr sz="1000" kern="0" spc="-20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给出的规则起草。</a:t>
            </a:r>
            <a:endParaRPr lang="SimSun" altLang="SimSun" sz="1000" dirty="0"/>
          </a:p>
          <a:p>
            <a:pPr marL="282575" algn="l" rtl="0" eaLnBrk="0">
              <a:lnSpc>
                <a:spcPct val="100000"/>
              </a:lnSpc>
              <a:spcBef>
                <a:spcPts val="360"/>
              </a:spcBef>
              <a:tabLst/>
            </a:pPr>
            <a:r>
              <a:rPr sz="1000" kern="0" spc="50" dirty="0">
                <a:solidFill>
                  <a:srgbClr val="000000">
                    <a:alpha val="100000"/>
                  </a:srgbClr>
                </a:solidFill>
                <a:latin typeface="SimSun"/>
                <a:ea typeface="SimSun"/>
                <a:cs typeface="SimSun"/>
              </a:rPr>
              <a:t>本部分由上海市公安局技术防范办</a:t>
            </a:r>
            <a:r>
              <a:rPr sz="1000" kern="0" spc="40" dirty="0">
                <a:solidFill>
                  <a:srgbClr val="000000">
                    <a:alpha val="100000"/>
                  </a:srgbClr>
                </a:solidFill>
                <a:latin typeface="SimSun"/>
                <a:ea typeface="SimSun"/>
                <a:cs typeface="SimSun"/>
              </a:rPr>
              <a:t>公室提出并组织实施。</a:t>
            </a:r>
            <a:endParaRPr lang="SimSun" altLang="SimSun" sz="1000" dirty="0"/>
          </a:p>
          <a:p>
            <a:pPr marL="282575" algn="l" rtl="0" eaLnBrk="0">
              <a:lnSpc>
                <a:spcPct val="100000"/>
              </a:lnSpc>
              <a:spcBef>
                <a:spcPts val="360"/>
              </a:spcBef>
              <a:tabLst/>
            </a:pPr>
            <a:r>
              <a:rPr sz="1000" kern="0" spc="30" dirty="0">
                <a:solidFill>
                  <a:srgbClr val="000000">
                    <a:alpha val="100000"/>
                  </a:srgbClr>
                </a:solidFill>
                <a:latin typeface="SimSun"/>
                <a:ea typeface="SimSun"/>
                <a:cs typeface="SimSun"/>
              </a:rPr>
              <a:t>本部分由上海市社会公共</a:t>
            </a:r>
            <a:r>
              <a:rPr sz="1000" kern="0" spc="20" dirty="0">
                <a:solidFill>
                  <a:srgbClr val="000000">
                    <a:alpha val="100000"/>
                  </a:srgbClr>
                </a:solidFill>
                <a:latin typeface="SimSun"/>
                <a:ea typeface="SimSun"/>
                <a:cs typeface="SimSun"/>
              </a:rPr>
              <a:t>安全技术防范标准化技术委员会归口。</a:t>
            </a:r>
            <a:endParaRPr lang="SimSun" altLang="SimSun" sz="1000" dirty="0"/>
          </a:p>
          <a:p>
            <a:pPr marL="15240" indent="266700" algn="l" rtl="0" eaLnBrk="0">
              <a:lnSpc>
                <a:spcPct val="120000"/>
              </a:lnSpc>
              <a:spcBef>
                <a:spcPts val="364"/>
              </a:spcBef>
              <a:tabLst/>
            </a:pPr>
            <a:r>
              <a:rPr sz="1000" kern="0" spc="20" dirty="0">
                <a:solidFill>
                  <a:srgbClr val="000000">
                    <a:alpha val="100000"/>
                  </a:srgbClr>
                </a:solidFill>
                <a:latin typeface="SimSun"/>
                <a:ea typeface="SimSun"/>
                <a:cs typeface="SimSun"/>
              </a:rPr>
              <a:t>本部分起草单位：上海市公安局治安总队、</a:t>
            </a:r>
            <a:r>
              <a:rPr sz="1000" kern="0" spc="25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上海百联集团股份有限公司、上海黄金饰品行业协会、</a:t>
            </a:r>
            <a:r>
              <a:rPr sz="1000" kern="0" spc="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上海连锁经营协会、上海泰杰电子科技有限公司、上海美赞美安防器材销售有限公司</a:t>
            </a:r>
            <a:r>
              <a:rPr sz="1000" kern="0" spc="30" dirty="0">
                <a:solidFill>
                  <a:srgbClr val="000000">
                    <a:alpha val="100000"/>
                  </a:srgbClr>
                </a:solidFill>
                <a:latin typeface="SimSun"/>
                <a:ea typeface="SimSun"/>
                <a:cs typeface="SimSun"/>
              </a:rPr>
              <a:t>、浙江大华技术股</a:t>
            </a:r>
            <a:r>
              <a:rPr sz="1000" kern="0" spc="-1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份有限公司。</a:t>
            </a:r>
            <a:endParaRPr lang="SimSun" altLang="SimSun" sz="1000" dirty="0"/>
          </a:p>
          <a:p>
            <a:pPr marL="282575" algn="l" rtl="0" eaLnBrk="0">
              <a:lnSpc>
                <a:spcPct val="88000"/>
              </a:lnSpc>
              <a:spcBef>
                <a:spcPts val="366"/>
              </a:spcBef>
              <a:tabLst/>
            </a:pPr>
            <a:r>
              <a:rPr sz="1000" kern="0" spc="50" dirty="0">
                <a:solidFill>
                  <a:srgbClr val="000000">
                    <a:alpha val="100000"/>
                  </a:srgbClr>
                </a:solidFill>
                <a:latin typeface="SimSun"/>
                <a:ea typeface="SimSun"/>
                <a:cs typeface="SimSun"/>
              </a:rPr>
              <a:t>本部分主要起草人：陶焱升、孙亮、顾忠平、沈晔、张</a:t>
            </a:r>
            <a:r>
              <a:rPr sz="1000" kern="0" spc="40" dirty="0">
                <a:solidFill>
                  <a:srgbClr val="000000">
                    <a:alpha val="100000"/>
                  </a:srgbClr>
                </a:solidFill>
                <a:latin typeface="SimSun"/>
                <a:ea typeface="SimSun"/>
                <a:cs typeface="SimSun"/>
              </a:rPr>
              <a:t>云良、陈军、刘晓新。</a:t>
            </a:r>
            <a:endParaRPr lang="SimSun" altLang="SimSun" sz="1000" dirty="0"/>
          </a:p>
          <a:p>
            <a:pPr marL="282575" algn="l" rtl="0" eaLnBrk="0">
              <a:lnSpc>
                <a:spcPts val="1560"/>
              </a:lnSpc>
              <a:tabLst/>
            </a:pPr>
            <a:r>
              <a:rPr sz="1000" kern="0" spc="30" dirty="0">
                <a:solidFill>
                  <a:srgbClr val="000000">
                    <a:alpha val="100000"/>
                  </a:srgbClr>
                </a:solidFill>
                <a:latin typeface="SimSun"/>
                <a:ea typeface="SimSun"/>
                <a:cs typeface="SimSun"/>
              </a:rPr>
              <a:t>本部分代替</a:t>
            </a:r>
            <a:r>
              <a:rPr sz="1000" kern="0" spc="-22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DB</a:t>
            </a:r>
            <a:r>
              <a:rPr sz="1000" kern="0" spc="30" dirty="0">
                <a:solidFill>
                  <a:srgbClr val="000000">
                    <a:alpha val="100000"/>
                  </a:srgbClr>
                </a:solidFill>
                <a:latin typeface="SimSun"/>
                <a:ea typeface="SimSun"/>
                <a:cs typeface="SimSun"/>
              </a:rPr>
              <a:t>31 329.9-200</a:t>
            </a:r>
            <a:r>
              <a:rPr sz="1000" kern="0" spc="20" dirty="0">
                <a:solidFill>
                  <a:srgbClr val="000000">
                    <a:alpha val="100000"/>
                  </a:srgbClr>
                </a:solidFill>
                <a:latin typeface="SimSun"/>
                <a:ea typeface="SimSun"/>
                <a:cs typeface="SimSun"/>
              </a:rPr>
              <a:t>8。</a:t>
            </a:r>
            <a:endParaRPr lang="SimSun" altLang="SimSun" sz="1000" dirty="0"/>
          </a:p>
          <a:p>
            <a:pPr algn="l" rtl="0" eaLnBrk="0">
              <a:lnSpc>
                <a:spcPct val="103000"/>
              </a:lnSpc>
              <a:tabLst/>
            </a:pPr>
            <a:endParaRPr lang="Arial" altLang="Arial" sz="400" dirty="0"/>
          </a:p>
          <a:p>
            <a:pPr marL="282575" algn="l" rtl="0" eaLnBrk="0">
              <a:lnSpc>
                <a:spcPct val="100000"/>
              </a:lnSpc>
              <a:tabLst/>
            </a:pPr>
            <a:r>
              <a:rPr sz="1000" kern="0" spc="-20" dirty="0">
                <a:solidFill>
                  <a:srgbClr val="000000">
                    <a:alpha val="100000"/>
                  </a:srgbClr>
                </a:solidFill>
                <a:latin typeface="SimSun"/>
                <a:ea typeface="SimSun"/>
                <a:cs typeface="SimSun"/>
              </a:rPr>
              <a:t>本部分于</a:t>
            </a:r>
            <a:r>
              <a:rPr sz="1000" kern="0" spc="-19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2008</a:t>
            </a:r>
            <a:r>
              <a:rPr sz="1000" kern="0" spc="-20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年首次制定，</a:t>
            </a:r>
            <a:r>
              <a:rPr sz="1000" kern="0" spc="31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2018</a:t>
            </a:r>
            <a:r>
              <a:rPr sz="1000" kern="0" spc="-20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年第一次修订。</a:t>
            </a:r>
            <a:endParaRPr lang="SimSun" altLang="SimSun" sz="1000" dirty="0"/>
          </a:p>
        </p:txBody>
      </p:sp>
      <p:sp>
        <p:nvSpPr>
          <p:cNvPr id="26" name="textbox 26"/>
          <p:cNvSpPr/>
          <p:nvPr/>
        </p:nvSpPr>
        <p:spPr>
          <a:xfrm>
            <a:off x="889356" y="9859295"/>
            <a:ext cx="99694" cy="129539"/>
          </a:xfrm>
          <a:prstGeom prst="rect">
            <a:avLst/>
          </a:prstGeom>
        </p:spPr>
        <p:txBody>
          <a:bodyPr vert="horz" wrap="square" lIns="0" tIns="0" rIns="0" bIns="0"/>
          <a:lstStyle/>
          <a:p>
            <a:pPr algn="l" rtl="0" eaLnBrk="0">
              <a:lnSpc>
                <a:spcPct val="82509"/>
              </a:lnSpc>
              <a:tabLst/>
            </a:pPr>
            <a:endParaRPr lang="Arial" altLang="Arial" sz="100" dirty="0"/>
          </a:p>
          <a:p>
            <a:pPr marL="12700" algn="l" rtl="0" eaLnBrk="0">
              <a:lnSpc>
                <a:spcPct val="76000"/>
              </a:lnSpc>
              <a:tabLst/>
            </a:pPr>
            <a:r>
              <a:rPr sz="900" kern="0" spc="-20" dirty="0">
                <a:solidFill>
                  <a:srgbClr val="000000">
                    <a:alpha val="100000"/>
                  </a:srgbClr>
                </a:solidFill>
                <a:latin typeface="Times New Roman"/>
                <a:ea typeface="Times New Roman"/>
                <a:cs typeface="Times New Roman"/>
              </a:rPr>
              <a:t>II</a:t>
            </a:r>
            <a:endParaRPr lang="Times New Roman" altLang="Times New Roman" sz="9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8"/>
          <p:cNvSpPr/>
          <p:nvPr/>
        </p:nvSpPr>
        <p:spPr>
          <a:xfrm>
            <a:off x="890484" y="2421371"/>
            <a:ext cx="6009640" cy="7303769"/>
          </a:xfrm>
          <a:prstGeom prst="rect">
            <a:avLst/>
          </a:prstGeom>
        </p:spPr>
        <p:txBody>
          <a:bodyPr vert="horz" wrap="square" lIns="0" tIns="0" rIns="0" bIns="0"/>
          <a:lstStyle/>
          <a:p>
            <a:pPr algn="l" rtl="0" eaLnBrk="0">
              <a:lnSpc>
                <a:spcPct val="78587"/>
              </a:lnSpc>
              <a:tabLst/>
            </a:pPr>
            <a:endParaRPr lang="Arial" altLang="Arial" sz="100" dirty="0"/>
          </a:p>
          <a:p>
            <a:pPr marL="27305" algn="l" rtl="0" eaLnBrk="0">
              <a:lnSpc>
                <a:spcPct val="89000"/>
              </a:lnSpc>
              <a:tabLst/>
            </a:pPr>
            <a:r>
              <a:rPr sz="1000" kern="0" spc="-40" dirty="0">
                <a:solidFill>
                  <a:srgbClr val="000000">
                    <a:alpha val="100000"/>
                  </a:srgbClr>
                </a:solidFill>
                <a:latin typeface="Microsoft YaHei"/>
                <a:ea typeface="Microsoft YaHei"/>
                <a:cs typeface="Microsoft YaHei"/>
              </a:rPr>
              <a:t>1</a:t>
            </a:r>
            <a:r>
              <a:rPr sz="1000" kern="0" spc="10" dirty="0">
                <a:solidFill>
                  <a:srgbClr val="000000">
                    <a:alpha val="100000"/>
                  </a:srgbClr>
                </a:solidFill>
                <a:latin typeface="Microsoft YaHei"/>
                <a:ea typeface="Microsoft YaHei"/>
                <a:cs typeface="Microsoft YaHei"/>
              </a:rPr>
              <a:t>     </a:t>
            </a:r>
            <a:r>
              <a:rPr sz="1000" kern="0" spc="-40" dirty="0">
                <a:solidFill>
                  <a:srgbClr val="000000">
                    <a:alpha val="100000"/>
                  </a:srgbClr>
                </a:solidFill>
                <a:latin typeface="Microsoft YaHei"/>
                <a:ea typeface="Microsoft YaHei"/>
                <a:cs typeface="Microsoft YaHei"/>
              </a:rPr>
              <a:t>范围</a:t>
            </a:r>
            <a:endParaRPr lang="Microsoft YaHei" altLang="Microsoft YaHei" sz="1000" dirty="0"/>
          </a:p>
          <a:p>
            <a:pPr algn="l" rtl="0" eaLnBrk="0">
              <a:lnSpc>
                <a:spcPct val="141000"/>
              </a:lnSpc>
              <a:tabLst/>
            </a:pPr>
            <a:endParaRPr lang="Arial" altLang="Arial" sz="1000" dirty="0"/>
          </a:p>
          <a:p>
            <a:pPr marL="15875" indent="261620" algn="l" rtl="0" eaLnBrk="0">
              <a:lnSpc>
                <a:spcPct val="115000"/>
              </a:lnSpc>
              <a:spcBef>
                <a:spcPts val="312"/>
              </a:spcBef>
              <a:tabLst/>
            </a:pPr>
            <a:r>
              <a:rPr sz="1000" kern="0" spc="0" dirty="0">
                <a:solidFill>
                  <a:srgbClr val="000000">
                    <a:alpha val="100000"/>
                  </a:srgbClr>
                </a:solidFill>
                <a:latin typeface="SimSun"/>
                <a:ea typeface="SimSun"/>
                <a:cs typeface="SimSun"/>
              </a:rPr>
              <a:t>DB</a:t>
            </a:r>
            <a:r>
              <a:rPr sz="1000" kern="0" spc="50" dirty="0">
                <a:solidFill>
                  <a:srgbClr val="000000">
                    <a:alpha val="100000"/>
                  </a:srgbClr>
                </a:solidFill>
                <a:latin typeface="SimSun"/>
                <a:ea typeface="SimSun"/>
                <a:cs typeface="SimSun"/>
              </a:rPr>
              <a:t>31/T 329 的本部分规定了上海市零售商业安全技术防范系</a:t>
            </a:r>
            <a:r>
              <a:rPr sz="1000" kern="0" spc="40" dirty="0">
                <a:solidFill>
                  <a:srgbClr val="000000">
                    <a:alpha val="100000"/>
                  </a:srgbClr>
                </a:solidFill>
                <a:latin typeface="SimSun"/>
                <a:ea typeface="SimSun"/>
                <a:cs typeface="SimSun"/>
              </a:rPr>
              <a:t>统设计和施工，评审、检验、验收和</a:t>
            </a:r>
            <a:r>
              <a:rPr sz="1000" kern="0" spc="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维护的要求。</a:t>
            </a:r>
            <a:endParaRPr lang="SimSun" altLang="SimSun" sz="1000" dirty="0"/>
          </a:p>
          <a:p>
            <a:pPr marL="13334" indent="266700" algn="l" rtl="0" eaLnBrk="0">
              <a:lnSpc>
                <a:spcPct val="115000"/>
              </a:lnSpc>
              <a:spcBef>
                <a:spcPts val="356"/>
              </a:spcBef>
              <a:tabLst/>
            </a:pPr>
            <a:r>
              <a:rPr sz="1000" kern="0" spc="40" dirty="0">
                <a:solidFill>
                  <a:srgbClr val="000000">
                    <a:alpha val="100000"/>
                  </a:srgbClr>
                </a:solidFill>
                <a:latin typeface="SimSun"/>
                <a:ea typeface="SimSun"/>
                <a:cs typeface="SimSun"/>
              </a:rPr>
              <a:t>本部分适用于上海市行政区域内超市、仓储会员店、购物中心、百货店、</a:t>
            </a:r>
            <a:r>
              <a:rPr sz="1000" kern="0" spc="30" dirty="0">
                <a:solidFill>
                  <a:srgbClr val="000000">
                    <a:alpha val="100000"/>
                  </a:srgbClr>
                </a:solidFill>
                <a:latin typeface="SimSun"/>
                <a:ea typeface="SimSun"/>
                <a:cs typeface="SimSun"/>
              </a:rPr>
              <a:t>商品交易市场、贵重商品</a:t>
            </a:r>
            <a:r>
              <a:rPr sz="1000" kern="0" spc="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店（柜）、便利店、加油加</a:t>
            </a:r>
            <a:r>
              <a:rPr sz="1000" kern="0" spc="20" dirty="0">
                <a:solidFill>
                  <a:srgbClr val="000000">
                    <a:alpha val="100000"/>
                  </a:srgbClr>
                </a:solidFill>
                <a:latin typeface="SimSun"/>
                <a:ea typeface="SimSun"/>
                <a:cs typeface="SimSun"/>
              </a:rPr>
              <a:t>气充电站等单位的安全技术防范系统。</a:t>
            </a:r>
            <a:endParaRPr lang="SimSun" altLang="SimSun" sz="1000" dirty="0"/>
          </a:p>
          <a:p>
            <a:pPr marL="13970" indent="280670" algn="l" rtl="0" eaLnBrk="0">
              <a:lnSpc>
                <a:spcPct val="115000"/>
              </a:lnSpc>
              <a:spcBef>
                <a:spcPts val="356"/>
              </a:spcBef>
              <a:tabLst/>
            </a:pPr>
            <a:r>
              <a:rPr sz="1000" kern="0" spc="30" dirty="0">
                <a:solidFill>
                  <a:srgbClr val="000000">
                    <a:alpha val="100000"/>
                  </a:srgbClr>
                </a:solidFill>
                <a:latin typeface="SimSun"/>
                <a:ea typeface="SimSun"/>
                <a:cs typeface="SimSun"/>
              </a:rPr>
              <a:t>已建零售商业安全技术防范</a:t>
            </a:r>
            <a:r>
              <a:rPr sz="1000" kern="0" spc="20" dirty="0">
                <a:solidFill>
                  <a:srgbClr val="000000">
                    <a:alpha val="100000"/>
                  </a:srgbClr>
                </a:solidFill>
                <a:latin typeface="SimSun"/>
                <a:ea typeface="SimSun"/>
                <a:cs typeface="SimSun"/>
              </a:rPr>
              <a:t>系统的改建、扩建应按照本标准执行， 沿街商铺群等其他类型商业安全</a:t>
            </a:r>
            <a:r>
              <a:rPr sz="1000" kern="0" spc="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技术防范系统参照本标准执行。</a:t>
            </a:r>
            <a:endParaRPr lang="SimSun" altLang="SimSun" sz="1000" dirty="0"/>
          </a:p>
          <a:p>
            <a:pPr algn="l" rtl="0" eaLnBrk="0">
              <a:lnSpc>
                <a:spcPct val="137000"/>
              </a:lnSpc>
              <a:tabLst/>
            </a:pPr>
            <a:endParaRPr lang="Arial" altLang="Arial" sz="1000" dirty="0"/>
          </a:p>
          <a:p>
            <a:pPr marL="12700" algn="l" rtl="0" eaLnBrk="0">
              <a:lnSpc>
                <a:spcPct val="92000"/>
              </a:lnSpc>
              <a:spcBef>
                <a:spcPts val="304"/>
              </a:spcBef>
              <a:tabLst/>
            </a:pPr>
            <a:r>
              <a:rPr sz="1000" kern="0" spc="30" dirty="0">
                <a:solidFill>
                  <a:srgbClr val="000000">
                    <a:alpha val="100000"/>
                  </a:srgbClr>
                </a:solidFill>
                <a:latin typeface="Microsoft YaHei"/>
                <a:ea typeface="Microsoft YaHei"/>
                <a:cs typeface="Microsoft YaHei"/>
              </a:rPr>
              <a:t>2</a:t>
            </a:r>
            <a:r>
              <a:rPr sz="1000" kern="0" spc="10" dirty="0">
                <a:solidFill>
                  <a:srgbClr val="000000">
                    <a:alpha val="100000"/>
                  </a:srgbClr>
                </a:solidFill>
                <a:latin typeface="Microsoft YaHei"/>
                <a:ea typeface="Microsoft YaHei"/>
                <a:cs typeface="Microsoft YaHei"/>
              </a:rPr>
              <a:t>     </a:t>
            </a:r>
            <a:r>
              <a:rPr sz="1000" kern="0" spc="30" dirty="0">
                <a:solidFill>
                  <a:srgbClr val="000000">
                    <a:alpha val="100000"/>
                  </a:srgbClr>
                </a:solidFill>
                <a:latin typeface="Microsoft YaHei"/>
                <a:ea typeface="Microsoft YaHei"/>
                <a:cs typeface="Microsoft YaHei"/>
              </a:rPr>
              <a:t>规范性引⽤⽂件</a:t>
            </a:r>
            <a:endParaRPr lang="Microsoft YaHei" altLang="Microsoft YaHei" sz="1000" dirty="0"/>
          </a:p>
          <a:p>
            <a:pPr algn="l" rtl="0" eaLnBrk="0">
              <a:lnSpc>
                <a:spcPct val="140000"/>
              </a:lnSpc>
              <a:tabLst/>
            </a:pPr>
            <a:endParaRPr lang="Arial" altLang="Arial" sz="1000" dirty="0"/>
          </a:p>
          <a:p>
            <a:pPr marL="16509" indent="267970" algn="l" rtl="0" eaLnBrk="0">
              <a:lnSpc>
                <a:spcPct val="115000"/>
              </a:lnSpc>
              <a:spcBef>
                <a:spcPts val="309"/>
              </a:spcBef>
              <a:tabLst/>
            </a:pPr>
            <a:r>
              <a:rPr sz="1000" kern="0" spc="30" dirty="0">
                <a:solidFill>
                  <a:srgbClr val="000000">
                    <a:alpha val="100000"/>
                  </a:srgbClr>
                </a:solidFill>
                <a:latin typeface="SimSun"/>
                <a:ea typeface="SimSun"/>
                <a:cs typeface="SimSun"/>
              </a:rPr>
              <a:t>下列文件对于本文件的应用是必不可少的</a:t>
            </a:r>
            <a:r>
              <a:rPr sz="1000" kern="0" spc="20" dirty="0">
                <a:solidFill>
                  <a:srgbClr val="000000">
                    <a:alpha val="100000"/>
                  </a:srgbClr>
                </a:solidFill>
                <a:latin typeface="SimSun"/>
                <a:ea typeface="SimSun"/>
                <a:cs typeface="SimSun"/>
              </a:rPr>
              <a:t>。凡是注日期的引用文件，仅注日期的版本适用于本文件。</a:t>
            </a:r>
            <a:r>
              <a:rPr sz="1000" kern="0" spc="0" dirty="0">
                <a:solidFill>
                  <a:srgbClr val="000000">
                    <a:alpha val="100000"/>
                  </a:srgbClr>
                </a:solidFill>
                <a:latin typeface="SimSun"/>
                <a:ea typeface="SimSun"/>
                <a:cs typeface="SimSun"/>
              </a:rPr>
              <a:t> </a:t>
            </a:r>
            <a:r>
              <a:rPr sz="1000" kern="0" spc="50" dirty="0">
                <a:solidFill>
                  <a:srgbClr val="000000">
                    <a:alpha val="100000"/>
                  </a:srgbClr>
                </a:solidFill>
                <a:latin typeface="SimSun"/>
                <a:ea typeface="SimSun"/>
                <a:cs typeface="SimSun"/>
              </a:rPr>
              <a:t>凡是不注日期的引用文件，其最新版本</a:t>
            </a:r>
            <a:r>
              <a:rPr sz="1000" kern="0" spc="40" dirty="0">
                <a:solidFill>
                  <a:srgbClr val="000000">
                    <a:alpha val="100000"/>
                  </a:srgbClr>
                </a:solidFill>
                <a:latin typeface="SimSun"/>
                <a:ea typeface="SimSun"/>
                <a:cs typeface="SimSun"/>
              </a:rPr>
              <a:t>(包括所有的修改单)适用于本文件。</a:t>
            </a:r>
            <a:endParaRPr lang="SimSun" altLang="SimSun" sz="1000" dirty="0"/>
          </a:p>
          <a:p>
            <a:pPr marL="278765" algn="l" rtl="0" eaLnBrk="0">
              <a:lnSpc>
                <a:spcPct val="100000"/>
              </a:lnSpc>
              <a:spcBef>
                <a:spcPts val="364"/>
              </a:spcBef>
              <a:tabLst/>
            </a:pPr>
            <a:r>
              <a:rPr sz="1000" kern="0" spc="0" dirty="0">
                <a:solidFill>
                  <a:srgbClr val="000000">
                    <a:alpha val="100000"/>
                  </a:srgbClr>
                </a:solidFill>
                <a:latin typeface="SimSun"/>
                <a:ea typeface="SimSun"/>
                <a:cs typeface="SimSun"/>
              </a:rPr>
              <a:t>GB</a:t>
            </a:r>
            <a:r>
              <a:rPr sz="1000" kern="0" spc="40" dirty="0">
                <a:solidFill>
                  <a:srgbClr val="000000">
                    <a:alpha val="100000"/>
                  </a:srgbClr>
                </a:solidFill>
                <a:latin typeface="SimSun"/>
                <a:ea typeface="SimSun"/>
                <a:cs typeface="SimSun"/>
              </a:rPr>
              <a:t> 10408.1  入侵探测器</a:t>
            </a:r>
            <a:r>
              <a:rPr sz="1000" kern="0" spc="6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第1部</a:t>
            </a:r>
            <a:r>
              <a:rPr sz="1000" kern="0" spc="30" dirty="0">
                <a:solidFill>
                  <a:srgbClr val="000000">
                    <a:alpha val="100000"/>
                  </a:srgbClr>
                </a:solidFill>
                <a:latin typeface="SimSun"/>
                <a:ea typeface="SimSun"/>
                <a:cs typeface="SimSun"/>
              </a:rPr>
              <a:t>分：通用要求</a:t>
            </a:r>
            <a:endParaRPr lang="SimSun" altLang="SimSun" sz="1000" dirty="0"/>
          </a:p>
          <a:p>
            <a:pPr marL="278765" algn="l" rtl="0" eaLnBrk="0">
              <a:lnSpc>
                <a:spcPct val="100000"/>
              </a:lnSpc>
              <a:spcBef>
                <a:spcPts val="356"/>
              </a:spcBef>
              <a:tabLst/>
            </a:pPr>
            <a:r>
              <a:rPr sz="1000" kern="0" spc="0" dirty="0">
                <a:solidFill>
                  <a:srgbClr val="000000">
                    <a:alpha val="100000"/>
                  </a:srgbClr>
                </a:solidFill>
                <a:latin typeface="SimSun"/>
                <a:ea typeface="SimSun"/>
                <a:cs typeface="SimSun"/>
              </a:rPr>
              <a:t>GB</a:t>
            </a:r>
            <a:r>
              <a:rPr sz="1000" kern="0" spc="40" dirty="0">
                <a:solidFill>
                  <a:srgbClr val="000000">
                    <a:alpha val="100000"/>
                  </a:srgbClr>
                </a:solidFill>
                <a:latin typeface="SimSun"/>
                <a:ea typeface="SimSun"/>
                <a:cs typeface="SimSun"/>
              </a:rPr>
              <a:t> 10408.3  入侵探测器 第3部分：室内用微波多普勒探测器</a:t>
            </a:r>
            <a:endParaRPr lang="SimSun" altLang="SimSun" sz="1000" dirty="0"/>
          </a:p>
          <a:p>
            <a:pPr marL="278765" algn="l" rtl="0" eaLnBrk="0">
              <a:lnSpc>
                <a:spcPct val="100000"/>
              </a:lnSpc>
              <a:spcBef>
                <a:spcPts val="364"/>
              </a:spcBef>
              <a:tabLst/>
            </a:pPr>
            <a:r>
              <a:rPr sz="1000" kern="0" spc="0" dirty="0">
                <a:solidFill>
                  <a:srgbClr val="000000">
                    <a:alpha val="100000"/>
                  </a:srgbClr>
                </a:solidFill>
                <a:latin typeface="SimSun"/>
                <a:ea typeface="SimSun"/>
                <a:cs typeface="SimSun"/>
              </a:rPr>
              <a:t>GB</a:t>
            </a:r>
            <a:r>
              <a:rPr sz="1000" kern="0" spc="40" dirty="0">
                <a:solidFill>
                  <a:srgbClr val="000000">
                    <a:alpha val="100000"/>
                  </a:srgbClr>
                </a:solidFill>
                <a:latin typeface="SimSun"/>
                <a:ea typeface="SimSun"/>
                <a:cs typeface="SimSun"/>
              </a:rPr>
              <a:t> 10408.4  入侵探测器 第4部分：主动红外入侵探测器</a:t>
            </a:r>
            <a:endParaRPr lang="SimSun" altLang="SimSun" sz="1000" dirty="0"/>
          </a:p>
          <a:p>
            <a:pPr marL="278765" algn="l" rtl="0" eaLnBrk="0">
              <a:lnSpc>
                <a:spcPct val="100000"/>
              </a:lnSpc>
              <a:spcBef>
                <a:spcPts val="360"/>
              </a:spcBef>
              <a:tabLst/>
            </a:pPr>
            <a:r>
              <a:rPr sz="1000" kern="0" spc="0" dirty="0">
                <a:solidFill>
                  <a:srgbClr val="000000">
                    <a:alpha val="100000"/>
                  </a:srgbClr>
                </a:solidFill>
                <a:latin typeface="SimSun"/>
                <a:ea typeface="SimSun"/>
                <a:cs typeface="SimSun"/>
              </a:rPr>
              <a:t>GB</a:t>
            </a:r>
            <a:r>
              <a:rPr sz="1000" kern="0" spc="40" dirty="0">
                <a:solidFill>
                  <a:srgbClr val="000000">
                    <a:alpha val="100000"/>
                  </a:srgbClr>
                </a:solidFill>
                <a:latin typeface="SimSun"/>
                <a:ea typeface="SimSun"/>
                <a:cs typeface="SimSun"/>
              </a:rPr>
              <a:t> 10408.5  入侵探测器 第5部分：室内用被动红外探测器</a:t>
            </a:r>
            <a:endParaRPr lang="SimSun" altLang="SimSun" sz="1000" dirty="0"/>
          </a:p>
          <a:p>
            <a:pPr marL="278765" algn="l" rtl="0" eaLnBrk="0">
              <a:lnSpc>
                <a:spcPct val="100000"/>
              </a:lnSpc>
              <a:spcBef>
                <a:spcPts val="360"/>
              </a:spcBef>
              <a:tabLst/>
            </a:pPr>
            <a:r>
              <a:rPr sz="1000" kern="0" spc="0" dirty="0">
                <a:solidFill>
                  <a:srgbClr val="000000">
                    <a:alpha val="100000"/>
                  </a:srgbClr>
                </a:solidFill>
                <a:latin typeface="SimSun"/>
                <a:ea typeface="SimSun"/>
                <a:cs typeface="SimSun"/>
              </a:rPr>
              <a:t>GB</a:t>
            </a:r>
            <a:r>
              <a:rPr sz="1000" kern="0" spc="40" dirty="0">
                <a:solidFill>
                  <a:srgbClr val="000000">
                    <a:alpha val="100000"/>
                  </a:srgbClr>
                </a:solidFill>
                <a:latin typeface="SimSun"/>
                <a:ea typeface="SimSun"/>
                <a:cs typeface="SimSun"/>
              </a:rPr>
              <a:t> 10408.6  微波和被动红外复合入侵探测器</a:t>
            </a:r>
            <a:endParaRPr lang="SimSun" altLang="SimSun" sz="1000" dirty="0"/>
          </a:p>
          <a:p>
            <a:pPr marL="278765" algn="l" rtl="0" eaLnBrk="0">
              <a:lnSpc>
                <a:spcPct val="88000"/>
              </a:lnSpc>
              <a:spcBef>
                <a:spcPts val="366"/>
              </a:spcBef>
              <a:tabLst/>
            </a:pPr>
            <a:r>
              <a:rPr sz="1000" kern="0" spc="0" dirty="0">
                <a:solidFill>
                  <a:srgbClr val="000000">
                    <a:alpha val="100000"/>
                  </a:srgbClr>
                </a:solidFill>
                <a:latin typeface="SimSun"/>
                <a:ea typeface="SimSun"/>
                <a:cs typeface="SimSun"/>
              </a:rPr>
              <a:t>GB</a:t>
            </a:r>
            <a:r>
              <a:rPr sz="1000" kern="0" spc="30" dirty="0">
                <a:solidFill>
                  <a:srgbClr val="000000">
                    <a:alpha val="100000"/>
                  </a:srgbClr>
                </a:solidFill>
                <a:latin typeface="SimSun"/>
                <a:ea typeface="SimSun"/>
                <a:cs typeface="SimSun"/>
              </a:rPr>
              <a:t>/T</a:t>
            </a:r>
            <a:r>
              <a:rPr sz="1000" kern="0" spc="14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10408.8振动入侵探测</a:t>
            </a:r>
            <a:r>
              <a:rPr sz="1000" kern="0" spc="20" dirty="0">
                <a:solidFill>
                  <a:srgbClr val="000000">
                    <a:alpha val="100000"/>
                  </a:srgbClr>
                </a:solidFill>
                <a:latin typeface="SimSun"/>
                <a:ea typeface="SimSun"/>
                <a:cs typeface="SimSun"/>
              </a:rPr>
              <a:t>器</a:t>
            </a:r>
            <a:endParaRPr lang="SimSun" altLang="SimSun" sz="1000" dirty="0"/>
          </a:p>
          <a:p>
            <a:pPr marL="278765" algn="l" rtl="0" eaLnBrk="0">
              <a:lnSpc>
                <a:spcPts val="1560"/>
              </a:lnSpc>
              <a:tabLst/>
            </a:pPr>
            <a:r>
              <a:rPr sz="1000" kern="0" spc="0" dirty="0">
                <a:solidFill>
                  <a:srgbClr val="000000">
                    <a:alpha val="100000"/>
                  </a:srgbClr>
                </a:solidFill>
                <a:latin typeface="SimSun"/>
                <a:ea typeface="SimSun"/>
                <a:cs typeface="SimSun"/>
              </a:rPr>
              <a:t>GB</a:t>
            </a:r>
            <a:r>
              <a:rPr sz="1000" kern="0" spc="14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10409-2001</a:t>
            </a:r>
            <a:r>
              <a:rPr sz="1000" kern="0" spc="6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防盗保险</a:t>
            </a:r>
            <a:r>
              <a:rPr sz="1000" kern="0" spc="10" dirty="0">
                <a:solidFill>
                  <a:srgbClr val="000000">
                    <a:alpha val="100000"/>
                  </a:srgbClr>
                </a:solidFill>
                <a:latin typeface="SimSun"/>
                <a:ea typeface="SimSun"/>
                <a:cs typeface="SimSun"/>
              </a:rPr>
              <a:t>柜</a:t>
            </a:r>
            <a:endParaRPr lang="SimSun" altLang="SimSun" sz="1000" dirty="0"/>
          </a:p>
          <a:p>
            <a:pPr marL="278765" algn="l" rtl="0" eaLnBrk="0">
              <a:lnSpc>
                <a:spcPct val="100000"/>
              </a:lnSpc>
              <a:spcBef>
                <a:spcPts val="499"/>
              </a:spcBef>
              <a:tabLst/>
            </a:pPr>
            <a:r>
              <a:rPr sz="1000" kern="0" spc="0" dirty="0">
                <a:solidFill>
                  <a:srgbClr val="000000">
                    <a:alpha val="100000"/>
                  </a:srgbClr>
                </a:solidFill>
                <a:latin typeface="SimSun"/>
                <a:ea typeface="SimSun"/>
                <a:cs typeface="SimSun"/>
              </a:rPr>
              <a:t>GB</a:t>
            </a:r>
            <a:r>
              <a:rPr sz="1000" kern="0" spc="40" dirty="0">
                <a:solidFill>
                  <a:srgbClr val="000000">
                    <a:alpha val="100000"/>
                  </a:srgbClr>
                </a:solidFill>
                <a:latin typeface="SimSun"/>
                <a:ea typeface="SimSun"/>
                <a:cs typeface="SimSun"/>
              </a:rPr>
              <a:t> 12663</a:t>
            </a:r>
            <a:r>
              <a:rPr sz="1000" kern="0" spc="5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防盗报警控制器通</a:t>
            </a:r>
            <a:r>
              <a:rPr sz="1000" kern="0" spc="30" dirty="0">
                <a:solidFill>
                  <a:srgbClr val="000000">
                    <a:alpha val="100000"/>
                  </a:srgbClr>
                </a:solidFill>
                <a:latin typeface="SimSun"/>
                <a:ea typeface="SimSun"/>
                <a:cs typeface="SimSun"/>
              </a:rPr>
              <a:t>用技术条件</a:t>
            </a:r>
            <a:endParaRPr lang="SimSun" altLang="SimSun" sz="1000" dirty="0"/>
          </a:p>
          <a:p>
            <a:pPr marL="278765" algn="l" rtl="0" eaLnBrk="0">
              <a:lnSpc>
                <a:spcPct val="100000"/>
              </a:lnSpc>
              <a:spcBef>
                <a:spcPts val="360"/>
              </a:spcBef>
              <a:tabLst/>
            </a:pPr>
            <a:r>
              <a:rPr sz="1000" kern="0" spc="0" dirty="0">
                <a:solidFill>
                  <a:srgbClr val="000000">
                    <a:alpha val="100000"/>
                  </a:srgbClr>
                </a:solidFill>
                <a:latin typeface="SimSun"/>
                <a:ea typeface="SimSun"/>
                <a:cs typeface="SimSun"/>
              </a:rPr>
              <a:t>GB</a:t>
            </a:r>
            <a:r>
              <a:rPr sz="1000" kern="0" spc="40" dirty="0">
                <a:solidFill>
                  <a:srgbClr val="000000">
                    <a:alpha val="100000"/>
                  </a:srgbClr>
                </a:solidFill>
                <a:latin typeface="SimSun"/>
                <a:ea typeface="SimSun"/>
                <a:cs typeface="SimSun"/>
              </a:rPr>
              <a:t> 14287.4</a:t>
            </a:r>
            <a:r>
              <a:rPr sz="1000" kern="0" spc="10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电气火灾监控系统 第</a:t>
            </a:r>
            <a:r>
              <a:rPr sz="1000" kern="0" spc="30" dirty="0">
                <a:solidFill>
                  <a:srgbClr val="000000">
                    <a:alpha val="100000"/>
                  </a:srgbClr>
                </a:solidFill>
                <a:latin typeface="SimSun"/>
                <a:ea typeface="SimSun"/>
                <a:cs typeface="SimSun"/>
              </a:rPr>
              <a:t>4部分：故障电弧探测器</a:t>
            </a:r>
            <a:endParaRPr lang="SimSun" altLang="SimSun" sz="1000" dirty="0"/>
          </a:p>
          <a:p>
            <a:pPr marL="278765" algn="l" rtl="0" eaLnBrk="0">
              <a:lnSpc>
                <a:spcPct val="100000"/>
              </a:lnSpc>
              <a:spcBef>
                <a:spcPts val="364"/>
              </a:spcBef>
              <a:tabLst/>
            </a:pPr>
            <a:r>
              <a:rPr sz="1000" kern="0" spc="0" dirty="0">
                <a:solidFill>
                  <a:srgbClr val="000000">
                    <a:alpha val="100000"/>
                  </a:srgbClr>
                </a:solidFill>
                <a:latin typeface="SimSun"/>
                <a:ea typeface="SimSun"/>
                <a:cs typeface="SimSun"/>
              </a:rPr>
              <a:t>GB</a:t>
            </a:r>
            <a:r>
              <a:rPr sz="1000" kern="0" spc="15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15209    磁开关入侵探测器</a:t>
            </a:r>
            <a:endParaRPr lang="SimSun" altLang="SimSun" sz="1000" dirty="0"/>
          </a:p>
          <a:p>
            <a:pPr marL="278765" algn="l" rtl="0" eaLnBrk="0">
              <a:lnSpc>
                <a:spcPct val="100000"/>
              </a:lnSpc>
              <a:spcBef>
                <a:spcPts val="352"/>
              </a:spcBef>
              <a:tabLst/>
            </a:pPr>
            <a:r>
              <a:rPr sz="1000" kern="0" spc="0" dirty="0">
                <a:solidFill>
                  <a:srgbClr val="000000">
                    <a:alpha val="100000"/>
                  </a:srgbClr>
                </a:solidFill>
                <a:latin typeface="SimSun"/>
                <a:ea typeface="SimSun"/>
                <a:cs typeface="SimSun"/>
              </a:rPr>
              <a:t>GB</a:t>
            </a:r>
            <a:r>
              <a:rPr sz="1000" kern="0" spc="40" dirty="0">
                <a:solidFill>
                  <a:srgbClr val="000000">
                    <a:alpha val="100000"/>
                  </a:srgbClr>
                </a:solidFill>
                <a:latin typeface="SimSun"/>
                <a:ea typeface="SimSun"/>
                <a:cs typeface="SimSun"/>
              </a:rPr>
              <a:t>/T 15408</a:t>
            </a:r>
            <a:r>
              <a:rPr sz="1000" kern="0" spc="5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安全防范系统供</a:t>
            </a:r>
            <a:r>
              <a:rPr sz="1000" kern="0" spc="30" dirty="0">
                <a:solidFill>
                  <a:srgbClr val="000000">
                    <a:alpha val="100000"/>
                  </a:srgbClr>
                </a:solidFill>
                <a:latin typeface="SimSun"/>
                <a:ea typeface="SimSun"/>
                <a:cs typeface="SimSun"/>
              </a:rPr>
              <a:t>电技术要求</a:t>
            </a:r>
            <a:endParaRPr lang="SimSun" altLang="SimSun" sz="1000" dirty="0"/>
          </a:p>
          <a:p>
            <a:pPr marL="278765" algn="l" rtl="0" eaLnBrk="0">
              <a:lnSpc>
                <a:spcPct val="100000"/>
              </a:lnSpc>
              <a:spcBef>
                <a:spcPts val="364"/>
              </a:spcBef>
              <a:tabLst/>
            </a:pPr>
            <a:r>
              <a:rPr sz="1000" kern="0" spc="0" dirty="0">
                <a:solidFill>
                  <a:srgbClr val="000000">
                    <a:alpha val="100000"/>
                  </a:srgbClr>
                </a:solidFill>
                <a:latin typeface="SimSun"/>
                <a:ea typeface="SimSun"/>
                <a:cs typeface="SimSun"/>
              </a:rPr>
              <a:t>GB</a:t>
            </a:r>
            <a:r>
              <a:rPr sz="1000" kern="0" spc="40" dirty="0">
                <a:solidFill>
                  <a:srgbClr val="000000">
                    <a:alpha val="100000"/>
                  </a:srgbClr>
                </a:solidFill>
                <a:latin typeface="SimSun"/>
                <a:ea typeface="SimSun"/>
                <a:cs typeface="SimSun"/>
              </a:rPr>
              <a:t> 16796    安全防范报警设备安全要求和试验方法</a:t>
            </a:r>
            <a:endParaRPr lang="SimSun" altLang="SimSun" sz="1000" dirty="0"/>
          </a:p>
          <a:p>
            <a:pPr marL="278765" algn="l" rtl="0" eaLnBrk="0">
              <a:lnSpc>
                <a:spcPct val="100000"/>
              </a:lnSpc>
              <a:spcBef>
                <a:spcPts val="360"/>
              </a:spcBef>
              <a:tabLst/>
            </a:pPr>
            <a:r>
              <a:rPr sz="1000" kern="0" spc="0" dirty="0">
                <a:solidFill>
                  <a:srgbClr val="000000">
                    <a:alpha val="100000"/>
                  </a:srgbClr>
                </a:solidFill>
                <a:latin typeface="SimSun"/>
                <a:ea typeface="SimSun"/>
                <a:cs typeface="SimSun"/>
              </a:rPr>
              <a:t>GB</a:t>
            </a:r>
            <a:r>
              <a:rPr sz="1000" kern="0" spc="30" dirty="0">
                <a:solidFill>
                  <a:srgbClr val="000000">
                    <a:alpha val="100000"/>
                  </a:srgbClr>
                </a:solidFill>
                <a:latin typeface="SimSun"/>
                <a:ea typeface="SimSun"/>
                <a:cs typeface="SimSun"/>
              </a:rPr>
              <a:t> 17565-2007</a:t>
            </a:r>
            <a:r>
              <a:rPr sz="1000" kern="0" spc="8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防盗安全门通用技术条件</a:t>
            </a:r>
            <a:endParaRPr lang="SimSun" altLang="SimSun" sz="1000" dirty="0"/>
          </a:p>
          <a:p>
            <a:pPr marL="278765" algn="l" rtl="0" eaLnBrk="0">
              <a:lnSpc>
                <a:spcPct val="100000"/>
              </a:lnSpc>
              <a:spcBef>
                <a:spcPts val="360"/>
              </a:spcBef>
              <a:tabLst/>
            </a:pPr>
            <a:r>
              <a:rPr sz="1000" kern="0" spc="0" dirty="0">
                <a:solidFill>
                  <a:srgbClr val="000000">
                    <a:alpha val="100000"/>
                  </a:srgbClr>
                </a:solidFill>
                <a:latin typeface="SimSun"/>
                <a:ea typeface="SimSun"/>
                <a:cs typeface="SimSun"/>
              </a:rPr>
              <a:t>GB</a:t>
            </a:r>
            <a:r>
              <a:rPr sz="1000" kern="0" spc="40" dirty="0">
                <a:solidFill>
                  <a:srgbClr val="000000">
                    <a:alpha val="100000"/>
                  </a:srgbClr>
                </a:solidFill>
                <a:latin typeface="SimSun"/>
                <a:ea typeface="SimSun"/>
                <a:cs typeface="SimSun"/>
              </a:rPr>
              <a:t> 20815-2006   视频安防</a:t>
            </a:r>
            <a:r>
              <a:rPr sz="1000" kern="0" spc="30" dirty="0">
                <a:solidFill>
                  <a:srgbClr val="000000">
                    <a:alpha val="100000"/>
                  </a:srgbClr>
                </a:solidFill>
                <a:latin typeface="SimSun"/>
                <a:ea typeface="SimSun"/>
                <a:cs typeface="SimSun"/>
              </a:rPr>
              <a:t>监控数字录像设备</a:t>
            </a:r>
            <a:endParaRPr lang="SimSun" altLang="SimSun" sz="1000" dirty="0"/>
          </a:p>
          <a:p>
            <a:pPr marL="278765" algn="l" rtl="0" eaLnBrk="0">
              <a:lnSpc>
                <a:spcPct val="100000"/>
              </a:lnSpc>
              <a:spcBef>
                <a:spcPts val="356"/>
              </a:spcBef>
              <a:tabLst/>
            </a:pPr>
            <a:r>
              <a:rPr sz="1000" kern="0" spc="0" dirty="0">
                <a:solidFill>
                  <a:srgbClr val="000000">
                    <a:alpha val="100000"/>
                  </a:srgbClr>
                </a:solidFill>
                <a:latin typeface="SimSun"/>
                <a:ea typeface="SimSun"/>
                <a:cs typeface="SimSun"/>
              </a:rPr>
              <a:t>GB</a:t>
            </a:r>
            <a:r>
              <a:rPr sz="1000" kern="0" spc="40" dirty="0">
                <a:solidFill>
                  <a:srgbClr val="000000">
                    <a:alpha val="100000"/>
                  </a:srgbClr>
                </a:solidFill>
                <a:latin typeface="SimSun"/>
                <a:ea typeface="SimSun"/>
                <a:cs typeface="SimSun"/>
              </a:rPr>
              <a:t>/T 22239-2015 信息安全技术 信息系统安全等级保护基本要</a:t>
            </a:r>
            <a:r>
              <a:rPr sz="1000" kern="0" spc="30" dirty="0">
                <a:solidFill>
                  <a:srgbClr val="000000">
                    <a:alpha val="100000"/>
                  </a:srgbClr>
                </a:solidFill>
                <a:latin typeface="SimSun"/>
                <a:ea typeface="SimSun"/>
                <a:cs typeface="SimSun"/>
              </a:rPr>
              <a:t>求</a:t>
            </a:r>
            <a:endParaRPr lang="SimSun" altLang="SimSun" sz="1000" dirty="0"/>
          </a:p>
          <a:p>
            <a:pPr marL="278765" algn="l" rtl="0" eaLnBrk="0">
              <a:lnSpc>
                <a:spcPct val="100000"/>
              </a:lnSpc>
              <a:spcBef>
                <a:spcPts val="360"/>
              </a:spcBef>
              <a:tabLst/>
            </a:pPr>
            <a:r>
              <a:rPr sz="1000" kern="0" spc="0" dirty="0">
                <a:solidFill>
                  <a:srgbClr val="000000">
                    <a:alpha val="100000"/>
                  </a:srgbClr>
                </a:solidFill>
                <a:latin typeface="SimSun"/>
                <a:ea typeface="SimSun"/>
                <a:cs typeface="SimSun"/>
              </a:rPr>
              <a:t>GB</a:t>
            </a:r>
            <a:r>
              <a:rPr sz="1000" kern="0" spc="50" dirty="0">
                <a:solidFill>
                  <a:srgbClr val="000000">
                    <a:alpha val="100000"/>
                  </a:srgbClr>
                </a:solidFill>
                <a:latin typeface="SimSun"/>
                <a:ea typeface="SimSun"/>
                <a:cs typeface="SimSun"/>
              </a:rPr>
              <a:t>/T 28181  公共</a:t>
            </a:r>
            <a:r>
              <a:rPr sz="1000" kern="0" spc="40" dirty="0">
                <a:solidFill>
                  <a:srgbClr val="000000">
                    <a:alpha val="100000"/>
                  </a:srgbClr>
                </a:solidFill>
                <a:latin typeface="SimSun"/>
                <a:ea typeface="SimSun"/>
                <a:cs typeface="SimSun"/>
              </a:rPr>
              <a:t>安全视频监控联网系统信息传输、交换、控制技术要求</a:t>
            </a:r>
            <a:endParaRPr lang="SimSun" altLang="SimSun" sz="1000" dirty="0"/>
          </a:p>
          <a:p>
            <a:pPr marL="278765" algn="l" rtl="0" eaLnBrk="0">
              <a:lnSpc>
                <a:spcPct val="100000"/>
              </a:lnSpc>
              <a:spcBef>
                <a:spcPts val="364"/>
              </a:spcBef>
              <a:tabLst/>
            </a:pPr>
            <a:r>
              <a:rPr sz="1000" kern="0" spc="0" dirty="0">
                <a:solidFill>
                  <a:srgbClr val="000000">
                    <a:alpha val="100000"/>
                  </a:srgbClr>
                </a:solidFill>
                <a:latin typeface="SimSun"/>
                <a:ea typeface="SimSun"/>
                <a:cs typeface="SimSun"/>
              </a:rPr>
              <a:t>GB</a:t>
            </a:r>
            <a:r>
              <a:rPr sz="1000" kern="0" spc="40" dirty="0">
                <a:solidFill>
                  <a:srgbClr val="000000">
                    <a:alpha val="100000"/>
                  </a:srgbClr>
                </a:solidFill>
                <a:latin typeface="SimSun"/>
                <a:ea typeface="SimSun"/>
                <a:cs typeface="SimSun"/>
              </a:rPr>
              <a:t>/T 30147  安防监控视频实时智能分析设备技术要求</a:t>
            </a:r>
            <a:endParaRPr lang="SimSun" altLang="SimSun" sz="1000" dirty="0"/>
          </a:p>
          <a:p>
            <a:pPr marL="278765" algn="l" rtl="0" eaLnBrk="0">
              <a:lnSpc>
                <a:spcPct val="100000"/>
              </a:lnSpc>
              <a:spcBef>
                <a:spcPts val="360"/>
              </a:spcBef>
              <a:tabLst/>
            </a:pPr>
            <a:r>
              <a:rPr sz="1000" kern="0" spc="0" dirty="0">
                <a:solidFill>
                  <a:srgbClr val="000000">
                    <a:alpha val="100000"/>
                  </a:srgbClr>
                </a:solidFill>
                <a:latin typeface="SimSun"/>
                <a:ea typeface="SimSun"/>
                <a:cs typeface="SimSun"/>
              </a:rPr>
              <a:t>GB</a:t>
            </a:r>
            <a:r>
              <a:rPr sz="1000" kern="0" spc="40" dirty="0">
                <a:solidFill>
                  <a:srgbClr val="000000">
                    <a:alpha val="100000"/>
                  </a:srgbClr>
                </a:solidFill>
                <a:latin typeface="SimSun"/>
                <a:ea typeface="SimSun"/>
                <a:cs typeface="SimSun"/>
              </a:rPr>
              <a:t>/T 32581  入侵和紧急报警系统技术要</a:t>
            </a:r>
            <a:r>
              <a:rPr sz="1000" kern="0" spc="30" dirty="0">
                <a:solidFill>
                  <a:srgbClr val="000000">
                    <a:alpha val="100000"/>
                  </a:srgbClr>
                </a:solidFill>
                <a:latin typeface="SimSun"/>
                <a:ea typeface="SimSun"/>
                <a:cs typeface="SimSun"/>
              </a:rPr>
              <a:t>求</a:t>
            </a:r>
            <a:endParaRPr lang="SimSun" altLang="SimSun" sz="1000" dirty="0"/>
          </a:p>
          <a:p>
            <a:pPr marL="278765" algn="l" rtl="0" eaLnBrk="0">
              <a:lnSpc>
                <a:spcPct val="100000"/>
              </a:lnSpc>
              <a:spcBef>
                <a:spcPts val="360"/>
              </a:spcBef>
              <a:tabLst/>
            </a:pPr>
            <a:r>
              <a:rPr sz="1000" kern="0" spc="0" dirty="0">
                <a:solidFill>
                  <a:srgbClr val="000000">
                    <a:alpha val="100000"/>
                  </a:srgbClr>
                </a:solidFill>
                <a:latin typeface="SimSun"/>
                <a:ea typeface="SimSun"/>
                <a:cs typeface="SimSun"/>
              </a:rPr>
              <a:t>GB</a:t>
            </a:r>
            <a:r>
              <a:rPr sz="1000" kern="0" spc="40" dirty="0">
                <a:solidFill>
                  <a:srgbClr val="000000">
                    <a:alpha val="100000"/>
                  </a:srgbClr>
                </a:solidFill>
                <a:latin typeface="SimSun"/>
                <a:ea typeface="SimSun"/>
                <a:cs typeface="SimSun"/>
              </a:rPr>
              <a:t> 50198-2011</a:t>
            </a:r>
            <a:r>
              <a:rPr sz="1000" kern="0" spc="7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民用闭</a:t>
            </a:r>
            <a:r>
              <a:rPr sz="1000" kern="0" spc="30" dirty="0">
                <a:solidFill>
                  <a:srgbClr val="000000">
                    <a:alpha val="100000"/>
                  </a:srgbClr>
                </a:solidFill>
                <a:latin typeface="SimSun"/>
                <a:ea typeface="SimSun"/>
                <a:cs typeface="SimSun"/>
              </a:rPr>
              <a:t>路监视电视系统工程技术规范</a:t>
            </a:r>
            <a:endParaRPr lang="SimSun" altLang="SimSun" sz="1000" dirty="0"/>
          </a:p>
          <a:p>
            <a:pPr marL="278765" algn="l" rtl="0" eaLnBrk="0">
              <a:lnSpc>
                <a:spcPct val="100000"/>
              </a:lnSpc>
              <a:spcBef>
                <a:spcPts val="360"/>
              </a:spcBef>
              <a:tabLst/>
            </a:pPr>
            <a:r>
              <a:rPr sz="1000" kern="0" spc="0" dirty="0">
                <a:solidFill>
                  <a:srgbClr val="000000">
                    <a:alpha val="100000"/>
                  </a:srgbClr>
                </a:solidFill>
                <a:latin typeface="SimSun"/>
                <a:ea typeface="SimSun"/>
                <a:cs typeface="SimSun"/>
              </a:rPr>
              <a:t>GB</a:t>
            </a:r>
            <a:r>
              <a:rPr sz="1000" kern="0" spc="40" dirty="0">
                <a:solidFill>
                  <a:srgbClr val="000000">
                    <a:alpha val="100000"/>
                  </a:srgbClr>
                </a:solidFill>
                <a:latin typeface="SimSun"/>
                <a:ea typeface="SimSun"/>
                <a:cs typeface="SimSun"/>
              </a:rPr>
              <a:t> 50348    安全防范工程</a:t>
            </a:r>
            <a:r>
              <a:rPr sz="1000" kern="0" spc="30" dirty="0">
                <a:solidFill>
                  <a:srgbClr val="000000">
                    <a:alpha val="100000"/>
                  </a:srgbClr>
                </a:solidFill>
                <a:latin typeface="SimSun"/>
                <a:ea typeface="SimSun"/>
                <a:cs typeface="SimSun"/>
              </a:rPr>
              <a:t>技术标准</a:t>
            </a:r>
            <a:endParaRPr lang="SimSun" altLang="SimSun" sz="1000" dirty="0"/>
          </a:p>
          <a:p>
            <a:pPr marL="278765" algn="l" rtl="0" eaLnBrk="0">
              <a:lnSpc>
                <a:spcPct val="100000"/>
              </a:lnSpc>
              <a:spcBef>
                <a:spcPts val="360"/>
              </a:spcBef>
              <a:tabLst/>
            </a:pPr>
            <a:r>
              <a:rPr sz="1000" kern="0" spc="0" dirty="0">
                <a:solidFill>
                  <a:srgbClr val="000000">
                    <a:alpha val="100000"/>
                  </a:srgbClr>
                </a:solidFill>
                <a:latin typeface="SimSun"/>
                <a:ea typeface="SimSun"/>
                <a:cs typeface="SimSun"/>
              </a:rPr>
              <a:t>GB</a:t>
            </a:r>
            <a:r>
              <a:rPr sz="1000" kern="0" spc="40" dirty="0">
                <a:solidFill>
                  <a:srgbClr val="000000">
                    <a:alpha val="100000"/>
                  </a:srgbClr>
                </a:solidFill>
                <a:latin typeface="SimSun"/>
                <a:ea typeface="SimSun"/>
                <a:cs typeface="SimSun"/>
              </a:rPr>
              <a:t> 50394    入侵报警系统工程设计</a:t>
            </a:r>
            <a:r>
              <a:rPr sz="1000" kern="0" spc="30" dirty="0">
                <a:solidFill>
                  <a:srgbClr val="000000">
                    <a:alpha val="100000"/>
                  </a:srgbClr>
                </a:solidFill>
                <a:latin typeface="SimSun"/>
                <a:ea typeface="SimSun"/>
                <a:cs typeface="SimSun"/>
              </a:rPr>
              <a:t>规范</a:t>
            </a:r>
            <a:endParaRPr lang="SimSun" altLang="SimSun" sz="1000" dirty="0"/>
          </a:p>
          <a:p>
            <a:pPr marL="278765" algn="l" rtl="0" eaLnBrk="0">
              <a:lnSpc>
                <a:spcPct val="100000"/>
              </a:lnSpc>
              <a:spcBef>
                <a:spcPts val="364"/>
              </a:spcBef>
              <a:tabLst/>
            </a:pPr>
            <a:r>
              <a:rPr sz="1000" kern="0" spc="0" dirty="0">
                <a:solidFill>
                  <a:srgbClr val="000000">
                    <a:alpha val="100000"/>
                  </a:srgbClr>
                </a:solidFill>
                <a:latin typeface="SimSun"/>
                <a:ea typeface="SimSun"/>
                <a:cs typeface="SimSun"/>
              </a:rPr>
              <a:t>GB</a:t>
            </a:r>
            <a:r>
              <a:rPr sz="1000" kern="0" spc="40" dirty="0">
                <a:solidFill>
                  <a:srgbClr val="000000">
                    <a:alpha val="100000"/>
                  </a:srgbClr>
                </a:solidFill>
                <a:latin typeface="SimSun"/>
                <a:ea typeface="SimSun"/>
                <a:cs typeface="SimSun"/>
              </a:rPr>
              <a:t> 50395    视频安防监控系统工程设计规范</a:t>
            </a:r>
            <a:endParaRPr lang="SimSun" altLang="SimSun" sz="1000" dirty="0"/>
          </a:p>
          <a:p>
            <a:pPr marL="278765" algn="l" rtl="0" eaLnBrk="0">
              <a:lnSpc>
                <a:spcPct val="100000"/>
              </a:lnSpc>
              <a:spcBef>
                <a:spcPts val="360"/>
              </a:spcBef>
              <a:tabLst/>
            </a:pPr>
            <a:r>
              <a:rPr sz="1000" kern="0" spc="0" dirty="0">
                <a:solidFill>
                  <a:srgbClr val="000000">
                    <a:alpha val="100000"/>
                  </a:srgbClr>
                </a:solidFill>
                <a:latin typeface="SimSun"/>
                <a:ea typeface="SimSun"/>
                <a:cs typeface="SimSun"/>
              </a:rPr>
              <a:t>GB</a:t>
            </a:r>
            <a:r>
              <a:rPr sz="1000" kern="0" spc="40" dirty="0">
                <a:solidFill>
                  <a:srgbClr val="000000">
                    <a:alpha val="100000"/>
                  </a:srgbClr>
                </a:solidFill>
                <a:latin typeface="SimSun"/>
                <a:ea typeface="SimSun"/>
                <a:cs typeface="SimSun"/>
              </a:rPr>
              <a:t> 50396-20</a:t>
            </a:r>
            <a:r>
              <a:rPr sz="1000" kern="0" spc="30" dirty="0">
                <a:solidFill>
                  <a:srgbClr val="000000">
                    <a:alpha val="100000"/>
                  </a:srgbClr>
                </a:solidFill>
                <a:latin typeface="SimSun"/>
                <a:ea typeface="SimSun"/>
                <a:cs typeface="SimSun"/>
              </a:rPr>
              <a:t>07</a:t>
            </a:r>
            <a:r>
              <a:rPr sz="1000" kern="0" spc="6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出入口控制系统工程设计规范</a:t>
            </a:r>
            <a:endParaRPr lang="SimSun" altLang="SimSun" sz="1000" dirty="0"/>
          </a:p>
          <a:p>
            <a:pPr algn="l" rtl="0" eaLnBrk="0">
              <a:lnSpc>
                <a:spcPct val="100000"/>
              </a:lnSpc>
              <a:tabLst/>
            </a:pPr>
            <a:endParaRPr lang="Arial" altLang="Arial" sz="300" dirty="0"/>
          </a:p>
          <a:p>
            <a:pPr marL="278765" algn="l" rtl="0" eaLnBrk="0">
              <a:lnSpc>
                <a:spcPct val="100000"/>
              </a:lnSpc>
              <a:tabLst/>
            </a:pPr>
            <a:r>
              <a:rPr sz="1000" kern="0" spc="0" dirty="0">
                <a:solidFill>
                  <a:srgbClr val="000000">
                    <a:alpha val="100000"/>
                  </a:srgbClr>
                </a:solidFill>
                <a:latin typeface="SimSun"/>
                <a:ea typeface="SimSun"/>
                <a:cs typeface="SimSun"/>
              </a:rPr>
              <a:t>GA</a:t>
            </a:r>
            <a:r>
              <a:rPr sz="1000" kern="0" spc="40" dirty="0">
                <a:solidFill>
                  <a:srgbClr val="000000">
                    <a:alpha val="100000"/>
                  </a:srgbClr>
                </a:solidFill>
                <a:latin typeface="SimSun"/>
                <a:ea typeface="SimSun"/>
                <a:cs typeface="SimSun"/>
              </a:rPr>
              <a:t>/T 75</a:t>
            </a:r>
            <a:r>
              <a:rPr sz="1000" kern="0" spc="3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安全防范工程程序与要</a:t>
            </a:r>
            <a:r>
              <a:rPr sz="1000" kern="0" spc="30" dirty="0">
                <a:solidFill>
                  <a:srgbClr val="000000">
                    <a:alpha val="100000"/>
                  </a:srgbClr>
                </a:solidFill>
                <a:latin typeface="SimSun"/>
                <a:ea typeface="SimSun"/>
                <a:cs typeface="SimSun"/>
              </a:rPr>
              <a:t>求</a:t>
            </a:r>
            <a:endParaRPr lang="SimSun" altLang="SimSun" sz="1000" dirty="0"/>
          </a:p>
        </p:txBody>
      </p:sp>
      <p:sp>
        <p:nvSpPr>
          <p:cNvPr id="30" name="textbox 30"/>
          <p:cNvSpPr/>
          <p:nvPr/>
        </p:nvSpPr>
        <p:spPr>
          <a:xfrm>
            <a:off x="2040419" y="1500265"/>
            <a:ext cx="3671570" cy="552450"/>
          </a:xfrm>
          <a:prstGeom prst="rect">
            <a:avLst/>
          </a:prstGeom>
        </p:spPr>
        <p:txBody>
          <a:bodyPr vert="horz" wrap="square" lIns="0" tIns="0" rIns="0" bIns="0"/>
          <a:lstStyle/>
          <a:p>
            <a:pPr algn="l" rtl="0" eaLnBrk="0">
              <a:lnSpc>
                <a:spcPct val="83243"/>
              </a:lnSpc>
              <a:tabLst/>
            </a:pPr>
            <a:endParaRPr lang="Arial" altLang="Arial" sz="100" dirty="0"/>
          </a:p>
          <a:p>
            <a:pPr marL="921385" indent="-909319" algn="l" rtl="0" eaLnBrk="0">
              <a:lnSpc>
                <a:spcPct val="108000"/>
              </a:lnSpc>
              <a:tabLst/>
            </a:pPr>
            <a:r>
              <a:rPr sz="1600" kern="0" spc="-10" dirty="0">
                <a:solidFill>
                  <a:srgbClr val="000000">
                    <a:alpha val="100000"/>
                  </a:srgbClr>
                </a:solidFill>
                <a:latin typeface="SimHei"/>
                <a:ea typeface="SimHei"/>
                <a:cs typeface="SimHei"/>
              </a:rPr>
              <a:t>重点单位重要部位安全技术防范系统要求</a:t>
            </a:r>
            <a:r>
              <a:rPr sz="1600" kern="0" spc="70" dirty="0">
                <a:solidFill>
                  <a:srgbClr val="000000">
                    <a:alpha val="100000"/>
                  </a:srgbClr>
                </a:solidFill>
                <a:latin typeface="SimHei"/>
                <a:ea typeface="SimHei"/>
                <a:cs typeface="SimHei"/>
              </a:rPr>
              <a:t> </a:t>
            </a:r>
            <a:r>
              <a:rPr sz="1600" kern="0" spc="-20" dirty="0">
                <a:solidFill>
                  <a:srgbClr val="000000">
                    <a:alpha val="100000"/>
                  </a:srgbClr>
                </a:solidFill>
                <a:latin typeface="SimHei"/>
                <a:ea typeface="SimHei"/>
                <a:cs typeface="SimHei"/>
              </a:rPr>
              <a:t>第</a:t>
            </a:r>
            <a:r>
              <a:rPr sz="1600" kern="0" spc="-380" dirty="0">
                <a:solidFill>
                  <a:srgbClr val="000000">
                    <a:alpha val="100000"/>
                  </a:srgbClr>
                </a:solidFill>
                <a:latin typeface="SimHei"/>
                <a:ea typeface="SimHei"/>
                <a:cs typeface="SimHei"/>
              </a:rPr>
              <a:t> </a:t>
            </a:r>
            <a:r>
              <a:rPr sz="1600" kern="0" spc="-20" dirty="0">
                <a:solidFill>
                  <a:srgbClr val="000000">
                    <a:alpha val="100000"/>
                  </a:srgbClr>
                </a:solidFill>
                <a:latin typeface="SimHei"/>
                <a:ea typeface="SimHei"/>
                <a:cs typeface="SimHei"/>
              </a:rPr>
              <a:t>9</a:t>
            </a:r>
            <a:r>
              <a:rPr sz="1600" kern="0" spc="-300" dirty="0">
                <a:solidFill>
                  <a:srgbClr val="000000">
                    <a:alpha val="100000"/>
                  </a:srgbClr>
                </a:solidFill>
                <a:latin typeface="SimHei"/>
                <a:ea typeface="SimHei"/>
                <a:cs typeface="SimHei"/>
              </a:rPr>
              <a:t> </a:t>
            </a:r>
            <a:r>
              <a:rPr sz="1600" kern="0" spc="-20" dirty="0">
                <a:solidFill>
                  <a:srgbClr val="000000">
                    <a:alpha val="100000"/>
                  </a:srgbClr>
                </a:solidFill>
                <a:latin typeface="SimHei"/>
                <a:ea typeface="SimHei"/>
                <a:cs typeface="SimHei"/>
              </a:rPr>
              <a:t>部分：零售商业</a:t>
            </a:r>
            <a:endParaRPr lang="SimHei" altLang="SimHei" sz="1600" dirty="0"/>
          </a:p>
        </p:txBody>
      </p:sp>
      <p:sp>
        <p:nvSpPr>
          <p:cNvPr id="32" name="textbox 32"/>
          <p:cNvSpPr/>
          <p:nvPr/>
        </p:nvSpPr>
        <p:spPr>
          <a:xfrm>
            <a:off x="5857016" y="902789"/>
            <a:ext cx="995680" cy="160654"/>
          </a:xfrm>
          <a:prstGeom prst="rect">
            <a:avLst/>
          </a:prstGeom>
        </p:spPr>
        <p:txBody>
          <a:bodyPr vert="horz" wrap="square" lIns="0" tIns="0" rIns="0" bIns="0"/>
          <a:lstStyle/>
          <a:p>
            <a:pPr algn="l" rtl="0" eaLnBrk="0">
              <a:lnSpc>
                <a:spcPct val="79785"/>
              </a:lnSpc>
              <a:tabLst/>
            </a:pPr>
            <a:endParaRPr lang="Arial" altLang="Arial" sz="100" dirty="0"/>
          </a:p>
          <a:p>
            <a:pPr marL="12700" algn="l" rtl="0" eaLnBrk="0">
              <a:lnSpc>
                <a:spcPct val="99000"/>
              </a:lnSpc>
              <a:tabLst/>
            </a:pPr>
            <a:r>
              <a:rPr sz="900" kern="0" spc="0" dirty="0">
                <a:solidFill>
                  <a:srgbClr val="000000">
                    <a:alpha val="100000"/>
                  </a:srgbClr>
                </a:solidFill>
                <a:latin typeface="SimSun"/>
                <a:ea typeface="SimSun"/>
                <a:cs typeface="SimSun"/>
              </a:rPr>
              <a:t>DB31/T 329.9-2</a:t>
            </a:r>
            <a:r>
              <a:rPr sz="900" kern="0" spc="-10" dirty="0">
                <a:solidFill>
                  <a:srgbClr val="000000">
                    <a:alpha val="100000"/>
                  </a:srgbClr>
                </a:solidFill>
                <a:latin typeface="SimSun"/>
                <a:ea typeface="SimSun"/>
                <a:cs typeface="SimSun"/>
              </a:rPr>
              <a:t>018</a:t>
            </a:r>
            <a:endParaRPr lang="SimSun" altLang="SimSun" sz="900" dirty="0"/>
          </a:p>
        </p:txBody>
      </p:sp>
      <p:sp>
        <p:nvSpPr>
          <p:cNvPr id="34" name="textbox 34"/>
          <p:cNvSpPr/>
          <p:nvPr/>
        </p:nvSpPr>
        <p:spPr>
          <a:xfrm>
            <a:off x="6649301" y="9857674"/>
            <a:ext cx="69850" cy="125095"/>
          </a:xfrm>
          <a:prstGeom prst="rect">
            <a:avLst/>
          </a:prstGeom>
        </p:spPr>
        <p:txBody>
          <a:bodyPr vert="horz" wrap="square" lIns="0" tIns="0" rIns="0" bIns="0"/>
          <a:lstStyle/>
          <a:p>
            <a:pPr algn="l" rtl="0" eaLnBrk="0">
              <a:lnSpc>
                <a:spcPct val="86150"/>
              </a:lnSpc>
              <a:tabLst/>
            </a:pPr>
            <a:endParaRPr lang="Arial" altLang="Arial" sz="100" dirty="0"/>
          </a:p>
          <a:p>
            <a:pPr algn="r" rtl="0" eaLnBrk="0">
              <a:lnSpc>
                <a:spcPct val="93000"/>
              </a:lnSpc>
              <a:tabLst/>
            </a:pPr>
            <a:r>
              <a:rPr sz="700" kern="0" spc="-20" dirty="0">
                <a:solidFill>
                  <a:srgbClr val="000000">
                    <a:alpha val="100000"/>
                  </a:srgbClr>
                </a:solidFill>
                <a:latin typeface="Times New Roman"/>
                <a:ea typeface="Times New Roman"/>
                <a:cs typeface="Times New Roman"/>
              </a:rPr>
              <a:t>1</a:t>
            </a:r>
            <a:endParaRPr lang="Times New Roman" altLang="Times New Roman" sz="7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box 36"/>
          <p:cNvSpPr/>
          <p:nvPr/>
        </p:nvSpPr>
        <p:spPr>
          <a:xfrm>
            <a:off x="891154" y="3048113"/>
            <a:ext cx="6003290" cy="5922645"/>
          </a:xfrm>
          <a:prstGeom prst="rect">
            <a:avLst/>
          </a:prstGeom>
        </p:spPr>
        <p:txBody>
          <a:bodyPr vert="horz" wrap="square" lIns="0" tIns="0" rIns="0" bIns="0"/>
          <a:lstStyle/>
          <a:p>
            <a:pPr algn="l" rtl="0" eaLnBrk="0">
              <a:lnSpc>
                <a:spcPct val="86945"/>
              </a:lnSpc>
              <a:tabLst/>
            </a:pPr>
            <a:endParaRPr lang="Arial" altLang="Arial" sz="100" dirty="0"/>
          </a:p>
          <a:p>
            <a:pPr marL="278129" algn="l" rtl="0" eaLnBrk="0">
              <a:lnSpc>
                <a:spcPct val="88000"/>
              </a:lnSpc>
              <a:tabLst/>
            </a:pPr>
            <a:r>
              <a:rPr sz="1000" kern="0" spc="0" dirty="0">
                <a:solidFill>
                  <a:srgbClr val="000000">
                    <a:alpha val="100000"/>
                  </a:srgbClr>
                </a:solidFill>
                <a:latin typeface="SimSun"/>
                <a:ea typeface="SimSun"/>
                <a:cs typeface="SimSun"/>
              </a:rPr>
              <a:t>GA</a:t>
            </a:r>
            <a:r>
              <a:rPr sz="1000" kern="0" spc="40" dirty="0">
                <a:solidFill>
                  <a:srgbClr val="000000">
                    <a:alpha val="100000"/>
                  </a:srgbClr>
                </a:solidFill>
                <a:latin typeface="SimSun"/>
                <a:ea typeface="SimSun"/>
                <a:cs typeface="SimSun"/>
              </a:rPr>
              <a:t>/T 1127-2013  安全防范视频监控摄像机通用技</a:t>
            </a:r>
            <a:r>
              <a:rPr sz="1000" kern="0" spc="30" dirty="0">
                <a:solidFill>
                  <a:srgbClr val="000000">
                    <a:alpha val="100000"/>
                  </a:srgbClr>
                </a:solidFill>
                <a:latin typeface="SimSun"/>
                <a:ea typeface="SimSun"/>
                <a:cs typeface="SimSun"/>
              </a:rPr>
              <a:t>术要求</a:t>
            </a:r>
            <a:endParaRPr lang="SimSun" altLang="SimSun" sz="1000" dirty="0"/>
          </a:p>
          <a:p>
            <a:pPr marL="278129" algn="l" rtl="0" eaLnBrk="0">
              <a:lnSpc>
                <a:spcPts val="1559"/>
              </a:lnSpc>
              <a:tabLst/>
            </a:pPr>
            <a:r>
              <a:rPr sz="1000" kern="0" spc="0" dirty="0">
                <a:solidFill>
                  <a:srgbClr val="000000">
                    <a:alpha val="100000"/>
                  </a:srgbClr>
                </a:solidFill>
                <a:latin typeface="SimSun"/>
                <a:ea typeface="SimSun"/>
                <a:cs typeface="SimSun"/>
              </a:rPr>
              <a:t>GA</a:t>
            </a:r>
            <a:r>
              <a:rPr sz="1000" kern="0" spc="40" dirty="0">
                <a:solidFill>
                  <a:srgbClr val="000000">
                    <a:alpha val="100000"/>
                  </a:srgbClr>
                </a:solidFill>
                <a:latin typeface="SimSun"/>
                <a:ea typeface="SimSun"/>
                <a:cs typeface="SimSun"/>
              </a:rPr>
              <a:t>/T 1211   安全防范高清视频监控系统技术要求</a:t>
            </a:r>
            <a:endParaRPr lang="SimSun" altLang="SimSun" sz="1000" dirty="0"/>
          </a:p>
          <a:p>
            <a:pPr marL="276859" algn="l" rtl="0" eaLnBrk="0">
              <a:lnSpc>
                <a:spcPct val="100000"/>
              </a:lnSpc>
              <a:spcBef>
                <a:spcPts val="495"/>
              </a:spcBef>
              <a:tabLst/>
            </a:pPr>
            <a:r>
              <a:rPr sz="1000" kern="0" spc="0" dirty="0">
                <a:solidFill>
                  <a:srgbClr val="000000">
                    <a:alpha val="100000"/>
                  </a:srgbClr>
                </a:solidFill>
                <a:latin typeface="SimSun"/>
                <a:ea typeface="SimSun"/>
                <a:cs typeface="SimSun"/>
              </a:rPr>
              <a:t>DB</a:t>
            </a:r>
            <a:r>
              <a:rPr sz="1000" kern="0" spc="40" dirty="0">
                <a:solidFill>
                  <a:srgbClr val="000000">
                    <a:alpha val="100000"/>
                  </a:srgbClr>
                </a:solidFill>
                <a:latin typeface="SimSun"/>
                <a:ea typeface="SimSun"/>
                <a:cs typeface="SimSun"/>
              </a:rPr>
              <a:t>31/T 1086  入侵报警系统应用基本技术要</a:t>
            </a:r>
            <a:r>
              <a:rPr sz="1000" kern="0" spc="30" dirty="0">
                <a:solidFill>
                  <a:srgbClr val="000000">
                    <a:alpha val="100000"/>
                  </a:srgbClr>
                </a:solidFill>
                <a:latin typeface="SimSun"/>
                <a:ea typeface="SimSun"/>
                <a:cs typeface="SimSun"/>
              </a:rPr>
              <a:t>求</a:t>
            </a:r>
            <a:endParaRPr lang="SimSun" altLang="SimSun" sz="1000" dirty="0"/>
          </a:p>
          <a:p>
            <a:pPr algn="l" rtl="0" eaLnBrk="0">
              <a:lnSpc>
                <a:spcPct val="137000"/>
              </a:lnSpc>
              <a:tabLst/>
            </a:pPr>
            <a:endParaRPr lang="Arial" altLang="Arial" sz="1000" dirty="0"/>
          </a:p>
          <a:p>
            <a:pPr marL="12700" algn="l" rtl="0" eaLnBrk="0">
              <a:lnSpc>
                <a:spcPct val="91000"/>
              </a:lnSpc>
              <a:spcBef>
                <a:spcPts val="308"/>
              </a:spcBef>
              <a:tabLst/>
            </a:pPr>
            <a:r>
              <a:rPr sz="1000" kern="0" spc="20" dirty="0">
                <a:solidFill>
                  <a:srgbClr val="000000">
                    <a:alpha val="100000"/>
                  </a:srgbClr>
                </a:solidFill>
                <a:latin typeface="Microsoft YaHei"/>
                <a:ea typeface="Microsoft YaHei"/>
                <a:cs typeface="Microsoft YaHei"/>
              </a:rPr>
              <a:t>3</a:t>
            </a:r>
            <a:r>
              <a:rPr sz="1000" kern="0" spc="10" dirty="0">
                <a:solidFill>
                  <a:srgbClr val="000000">
                    <a:alpha val="100000"/>
                  </a:srgbClr>
                </a:solidFill>
                <a:latin typeface="Microsoft YaHei"/>
                <a:ea typeface="Microsoft YaHei"/>
                <a:cs typeface="Microsoft YaHei"/>
              </a:rPr>
              <a:t>     </a:t>
            </a:r>
            <a:r>
              <a:rPr sz="1000" kern="0" spc="20" dirty="0">
                <a:solidFill>
                  <a:srgbClr val="000000">
                    <a:alpha val="100000"/>
                  </a:srgbClr>
                </a:solidFill>
                <a:latin typeface="Microsoft YaHei"/>
                <a:ea typeface="Microsoft YaHei"/>
                <a:cs typeface="Microsoft YaHei"/>
              </a:rPr>
              <a:t>术语和定义</a:t>
            </a:r>
            <a:endParaRPr lang="Microsoft YaHei" altLang="Microsoft YaHei" sz="1000" dirty="0"/>
          </a:p>
          <a:p>
            <a:pPr algn="l" rtl="0" eaLnBrk="0">
              <a:lnSpc>
                <a:spcPct val="142000"/>
              </a:lnSpc>
              <a:tabLst/>
            </a:pPr>
            <a:endParaRPr lang="Arial" altLang="Arial" sz="1000" dirty="0"/>
          </a:p>
          <a:p>
            <a:pPr marL="278129" algn="l" rtl="0" eaLnBrk="0">
              <a:lnSpc>
                <a:spcPct val="88000"/>
              </a:lnSpc>
              <a:spcBef>
                <a:spcPts val="302"/>
              </a:spcBef>
              <a:tabLst/>
            </a:pPr>
            <a:r>
              <a:rPr sz="1000" kern="0" spc="0" dirty="0">
                <a:solidFill>
                  <a:srgbClr val="000000">
                    <a:alpha val="100000"/>
                  </a:srgbClr>
                </a:solidFill>
                <a:latin typeface="SimSun"/>
                <a:ea typeface="SimSun"/>
                <a:cs typeface="SimSun"/>
              </a:rPr>
              <a:t>GB</a:t>
            </a:r>
            <a:r>
              <a:rPr sz="1000" kern="0" spc="40" dirty="0">
                <a:solidFill>
                  <a:srgbClr val="000000">
                    <a:alpha val="100000"/>
                  </a:srgbClr>
                </a:solidFill>
                <a:latin typeface="SimSun"/>
                <a:ea typeface="SimSun"/>
                <a:cs typeface="SimSun"/>
              </a:rPr>
              <a:t> 50348</a:t>
            </a:r>
            <a:r>
              <a:rPr sz="1000" kern="0" spc="-12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界定的术语和定义，以及下列术语与定义适用于本文件。</a:t>
            </a:r>
            <a:endParaRPr lang="SimSun" altLang="SimSun" sz="1000" dirty="0"/>
          </a:p>
          <a:p>
            <a:pPr marL="12700" algn="l" rtl="0" eaLnBrk="0">
              <a:lnSpc>
                <a:spcPts val="2186"/>
              </a:lnSpc>
              <a:tabLst/>
            </a:pPr>
            <a:r>
              <a:rPr sz="1000" kern="0" spc="0" dirty="0">
                <a:solidFill>
                  <a:srgbClr val="000000">
                    <a:alpha val="100000"/>
                  </a:srgbClr>
                </a:solidFill>
                <a:latin typeface="SimHei"/>
                <a:ea typeface="SimHei"/>
                <a:cs typeface="SimHei"/>
              </a:rPr>
              <a:t>3.1</a:t>
            </a:r>
            <a:endParaRPr lang="SimHei" altLang="SimHei" sz="1000" dirty="0"/>
          </a:p>
          <a:p>
            <a:pPr marL="284479" algn="l" rtl="0" eaLnBrk="0">
              <a:lnSpc>
                <a:spcPts val="1207"/>
              </a:lnSpc>
              <a:spcBef>
                <a:spcPts val="1433"/>
              </a:spcBef>
              <a:tabLst/>
            </a:pPr>
            <a:r>
              <a:rPr sz="1000" kern="0" spc="100" dirty="0">
                <a:solidFill>
                  <a:srgbClr val="000000">
                    <a:alpha val="100000"/>
                  </a:srgbClr>
                </a:solidFill>
                <a:latin typeface="SimHei"/>
                <a:ea typeface="SimHei"/>
                <a:cs typeface="SimHei"/>
              </a:rPr>
              <a:t>商品交易市场</a:t>
            </a:r>
            <a:r>
              <a:rPr sz="1000" kern="0" spc="100" dirty="0">
                <a:solidFill>
                  <a:srgbClr val="000000">
                    <a:alpha val="100000"/>
                  </a:srgbClr>
                </a:solidFill>
                <a:latin typeface="SimHei"/>
                <a:ea typeface="SimHei"/>
                <a:cs typeface="SimHei"/>
              </a:rPr>
              <a:t> </a:t>
            </a:r>
            <a:r>
              <a:rPr sz="1000" kern="0" spc="0" dirty="0">
                <a:solidFill>
                  <a:srgbClr val="000000">
                    <a:alpha val="100000"/>
                  </a:srgbClr>
                </a:solidFill>
                <a:latin typeface="SimHei"/>
                <a:ea typeface="SimHei"/>
                <a:cs typeface="SimHei"/>
              </a:rPr>
              <a:t>commercial</a:t>
            </a:r>
            <a:r>
              <a:rPr sz="1000" kern="0" spc="100" dirty="0">
                <a:solidFill>
                  <a:srgbClr val="000000">
                    <a:alpha val="100000"/>
                  </a:srgbClr>
                </a:solidFill>
                <a:latin typeface="SimHei"/>
                <a:ea typeface="SimHei"/>
                <a:cs typeface="SimHei"/>
              </a:rPr>
              <a:t> </a:t>
            </a:r>
            <a:r>
              <a:rPr sz="1000" kern="0" spc="0" dirty="0">
                <a:solidFill>
                  <a:srgbClr val="000000">
                    <a:alpha val="100000"/>
                  </a:srgbClr>
                </a:solidFill>
                <a:latin typeface="SimHei"/>
                <a:ea typeface="SimHei"/>
                <a:cs typeface="SimHei"/>
              </a:rPr>
              <a:t>and</a:t>
            </a:r>
            <a:r>
              <a:rPr sz="1000" kern="0" spc="100" dirty="0">
                <a:solidFill>
                  <a:srgbClr val="000000">
                    <a:alpha val="100000"/>
                  </a:srgbClr>
                </a:solidFill>
                <a:latin typeface="SimHei"/>
                <a:ea typeface="SimHei"/>
                <a:cs typeface="SimHei"/>
              </a:rPr>
              <a:t> </a:t>
            </a:r>
            <a:r>
              <a:rPr sz="1000" kern="0" spc="0" dirty="0">
                <a:solidFill>
                  <a:srgbClr val="000000">
                    <a:alpha val="100000"/>
                  </a:srgbClr>
                </a:solidFill>
                <a:latin typeface="SimHei"/>
                <a:ea typeface="SimHei"/>
                <a:cs typeface="SimHei"/>
              </a:rPr>
              <a:t>retail</a:t>
            </a:r>
            <a:r>
              <a:rPr sz="1000" kern="0" spc="100" dirty="0">
                <a:solidFill>
                  <a:srgbClr val="000000">
                    <a:alpha val="100000"/>
                  </a:srgbClr>
                </a:solidFill>
                <a:latin typeface="SimHei"/>
                <a:ea typeface="SimHei"/>
                <a:cs typeface="SimHei"/>
              </a:rPr>
              <a:t> </a:t>
            </a:r>
            <a:r>
              <a:rPr sz="1000" kern="0" spc="0" dirty="0">
                <a:solidFill>
                  <a:srgbClr val="000000">
                    <a:alpha val="100000"/>
                  </a:srgbClr>
                </a:solidFill>
                <a:latin typeface="SimHei"/>
                <a:ea typeface="SimHei"/>
                <a:cs typeface="SimHei"/>
              </a:rPr>
              <a:t>market</a:t>
            </a:r>
            <a:r>
              <a:rPr sz="1000" kern="0" spc="100" dirty="0">
                <a:solidFill>
                  <a:srgbClr val="000000">
                    <a:alpha val="100000"/>
                  </a:srgbClr>
                </a:solidFill>
                <a:latin typeface="SimHei"/>
                <a:ea typeface="SimHei"/>
                <a:cs typeface="SimHei"/>
              </a:rPr>
              <a:t>/</a:t>
            </a:r>
            <a:r>
              <a:rPr sz="1000" kern="0" spc="0" dirty="0">
                <a:solidFill>
                  <a:srgbClr val="000000">
                    <a:alpha val="100000"/>
                  </a:srgbClr>
                </a:solidFill>
                <a:latin typeface="SimHei"/>
                <a:ea typeface="SimHei"/>
                <a:cs typeface="SimHei"/>
              </a:rPr>
              <a:t>district</a:t>
            </a:r>
            <a:endParaRPr lang="SimHei" altLang="SimHei" sz="1000" dirty="0"/>
          </a:p>
          <a:p>
            <a:pPr marL="295909" algn="l" rtl="0" eaLnBrk="0">
              <a:lnSpc>
                <a:spcPct val="88000"/>
              </a:lnSpc>
              <a:spcBef>
                <a:spcPts val="358"/>
              </a:spcBef>
              <a:tabLst/>
            </a:pPr>
            <a:r>
              <a:rPr sz="1000" kern="0" spc="30" dirty="0">
                <a:solidFill>
                  <a:srgbClr val="000000">
                    <a:alpha val="100000"/>
                  </a:srgbClr>
                </a:solidFill>
                <a:latin typeface="SimSun"/>
                <a:ea typeface="SimSun"/>
                <a:cs typeface="SimSun"/>
              </a:rPr>
              <a:t>由市场经营管理者经营管理、集中多个商品经营者在场内各自独立进行现货商品交易的固定场所。</a:t>
            </a:r>
            <a:endParaRPr lang="SimSun" altLang="SimSun" sz="1000" dirty="0"/>
          </a:p>
          <a:p>
            <a:pPr marL="12700" algn="l" rtl="0" eaLnBrk="0">
              <a:lnSpc>
                <a:spcPts val="2186"/>
              </a:lnSpc>
              <a:tabLst/>
            </a:pPr>
            <a:r>
              <a:rPr sz="1000" kern="0" spc="0" dirty="0">
                <a:solidFill>
                  <a:srgbClr val="000000">
                    <a:alpha val="100000"/>
                  </a:srgbClr>
                </a:solidFill>
                <a:latin typeface="SimHei"/>
                <a:ea typeface="SimHei"/>
                <a:cs typeface="SimHei"/>
              </a:rPr>
              <a:t>3.2</a:t>
            </a:r>
            <a:endParaRPr lang="SimHei" altLang="SimHei" sz="1000" dirty="0"/>
          </a:p>
          <a:p>
            <a:pPr marL="280034" algn="l" rtl="0" eaLnBrk="0">
              <a:lnSpc>
                <a:spcPts val="1207"/>
              </a:lnSpc>
              <a:spcBef>
                <a:spcPts val="1433"/>
              </a:spcBef>
              <a:tabLst/>
            </a:pPr>
            <a:r>
              <a:rPr sz="1000" kern="0" spc="20" dirty="0">
                <a:solidFill>
                  <a:srgbClr val="000000">
                    <a:alpha val="100000"/>
                  </a:srgbClr>
                </a:solidFill>
                <a:latin typeface="SimHei"/>
                <a:ea typeface="SimHei"/>
                <a:cs typeface="SimHei"/>
              </a:rPr>
              <a:t>贵重商品店（柜）</a:t>
            </a:r>
            <a:r>
              <a:rPr sz="1000" kern="0" spc="100" dirty="0">
                <a:solidFill>
                  <a:srgbClr val="000000">
                    <a:alpha val="100000"/>
                  </a:srgbClr>
                </a:solidFill>
                <a:latin typeface="SimHei"/>
                <a:ea typeface="SimHei"/>
                <a:cs typeface="SimHei"/>
              </a:rPr>
              <a:t>  </a:t>
            </a:r>
            <a:r>
              <a:rPr sz="1000" kern="0" spc="0" dirty="0">
                <a:solidFill>
                  <a:srgbClr val="000000">
                    <a:alpha val="100000"/>
                  </a:srgbClr>
                </a:solidFill>
                <a:latin typeface="SimHei"/>
                <a:ea typeface="SimHei"/>
                <a:cs typeface="SimHei"/>
              </a:rPr>
              <a:t>valuable</a:t>
            </a:r>
            <a:r>
              <a:rPr sz="1000" kern="0" spc="20" dirty="0">
                <a:solidFill>
                  <a:srgbClr val="000000">
                    <a:alpha val="100000"/>
                  </a:srgbClr>
                </a:solidFill>
                <a:latin typeface="SimHei"/>
                <a:ea typeface="SimHei"/>
                <a:cs typeface="SimHei"/>
              </a:rPr>
              <a:t> </a:t>
            </a:r>
            <a:r>
              <a:rPr sz="1000" kern="0" spc="0" dirty="0">
                <a:solidFill>
                  <a:srgbClr val="000000">
                    <a:alpha val="100000"/>
                  </a:srgbClr>
                </a:solidFill>
                <a:latin typeface="SimHei"/>
                <a:ea typeface="SimHei"/>
                <a:cs typeface="SimHei"/>
              </a:rPr>
              <a:t>store</a:t>
            </a:r>
            <a:r>
              <a:rPr sz="1000" kern="0" spc="20" dirty="0">
                <a:solidFill>
                  <a:srgbClr val="000000">
                    <a:alpha val="100000"/>
                  </a:srgbClr>
                </a:solidFill>
                <a:latin typeface="SimHei"/>
                <a:ea typeface="SimHei"/>
                <a:cs typeface="SimHei"/>
              </a:rPr>
              <a:t>/</a:t>
            </a:r>
            <a:r>
              <a:rPr sz="1000" kern="0" spc="0" dirty="0">
                <a:solidFill>
                  <a:srgbClr val="000000">
                    <a:alpha val="100000"/>
                  </a:srgbClr>
                </a:solidFill>
                <a:latin typeface="SimHei"/>
                <a:ea typeface="SimHei"/>
                <a:cs typeface="SimHei"/>
              </a:rPr>
              <a:t>counter</a:t>
            </a:r>
            <a:endParaRPr lang="SimHei" altLang="SimHei" sz="1000" dirty="0"/>
          </a:p>
          <a:p>
            <a:pPr marL="12700" indent="266700" algn="l" rtl="0" eaLnBrk="0">
              <a:lnSpc>
                <a:spcPct val="120000"/>
              </a:lnSpc>
              <a:spcBef>
                <a:spcPts val="349"/>
              </a:spcBef>
              <a:tabLst/>
            </a:pPr>
            <a:r>
              <a:rPr sz="1000" kern="0" spc="30" dirty="0">
                <a:solidFill>
                  <a:srgbClr val="000000">
                    <a:alpha val="100000"/>
                  </a:srgbClr>
                </a:solidFill>
                <a:latin typeface="SimSun"/>
                <a:ea typeface="SimSun"/>
                <a:cs typeface="SimSun"/>
              </a:rPr>
              <a:t>专业经营或兼营金银类贵金属及珠宝（白银、镀金、</a:t>
            </a:r>
            <a:r>
              <a:rPr sz="1000" kern="0" spc="20" dirty="0">
                <a:solidFill>
                  <a:srgbClr val="000000">
                    <a:alpha val="100000"/>
                  </a:srgbClr>
                </a:solidFill>
                <a:latin typeface="SimSun"/>
                <a:ea typeface="SimSun"/>
                <a:cs typeface="SimSun"/>
              </a:rPr>
              <a:t>仿真饰品、优化处理饰品的除外） 、高档钟表</a:t>
            </a:r>
            <a:r>
              <a:rPr sz="1000" kern="0" spc="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和工艺品（单件商品标价三万元人民币以上） 等价格昂贵商品的商业店柜，</a:t>
            </a:r>
            <a:r>
              <a:rPr sz="1000" kern="0" spc="28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以及设置在超市、仓</a:t>
            </a:r>
            <a:r>
              <a:rPr sz="1000" kern="0" spc="0" dirty="0">
                <a:solidFill>
                  <a:srgbClr val="000000">
                    <a:alpha val="100000"/>
                  </a:srgbClr>
                </a:solidFill>
                <a:latin typeface="SimSun"/>
                <a:ea typeface="SimSun"/>
                <a:cs typeface="SimSun"/>
              </a:rPr>
              <a:t>储会员  </a:t>
            </a:r>
            <a:r>
              <a:rPr sz="1000" kern="0" spc="50" dirty="0">
                <a:solidFill>
                  <a:srgbClr val="000000">
                    <a:alpha val="100000"/>
                  </a:srgbClr>
                </a:solidFill>
                <a:latin typeface="SimSun"/>
                <a:ea typeface="SimSun"/>
                <a:cs typeface="SimSun"/>
              </a:rPr>
              <a:t>店、购物中心、百货店、商</a:t>
            </a:r>
            <a:r>
              <a:rPr sz="1000" kern="0" spc="40" dirty="0">
                <a:solidFill>
                  <a:srgbClr val="000000">
                    <a:alpha val="100000"/>
                  </a:srgbClr>
                </a:solidFill>
                <a:latin typeface="SimSun"/>
                <a:ea typeface="SimSun"/>
                <a:cs typeface="SimSun"/>
              </a:rPr>
              <a:t>品交易市场内经营贵重商品的商店或柜台。</a:t>
            </a:r>
            <a:endParaRPr lang="SimSun" altLang="SimSun" sz="1000" dirty="0"/>
          </a:p>
          <a:p>
            <a:pPr marL="12700" algn="l" rtl="0" eaLnBrk="0">
              <a:lnSpc>
                <a:spcPct val="83000"/>
              </a:lnSpc>
              <a:spcBef>
                <a:spcPts val="1307"/>
              </a:spcBef>
              <a:tabLst/>
            </a:pPr>
            <a:r>
              <a:rPr sz="1000" kern="0" spc="0" dirty="0">
                <a:solidFill>
                  <a:srgbClr val="000000">
                    <a:alpha val="100000"/>
                  </a:srgbClr>
                </a:solidFill>
                <a:latin typeface="SimHei"/>
                <a:ea typeface="SimHei"/>
                <a:cs typeface="SimHei"/>
              </a:rPr>
              <a:t>3.3</a:t>
            </a:r>
            <a:endParaRPr lang="SimHei" altLang="SimHei" sz="1000" dirty="0"/>
          </a:p>
          <a:p>
            <a:pPr marL="280034" algn="l" rtl="0" eaLnBrk="0">
              <a:lnSpc>
                <a:spcPct val="99000"/>
              </a:lnSpc>
              <a:spcBef>
                <a:spcPts val="1181"/>
              </a:spcBef>
              <a:tabLst/>
            </a:pPr>
            <a:r>
              <a:rPr sz="1000" kern="0" spc="70" dirty="0">
                <a:solidFill>
                  <a:srgbClr val="000000">
                    <a:alpha val="100000"/>
                  </a:srgbClr>
                </a:solidFill>
                <a:latin typeface="SimHei"/>
                <a:ea typeface="SimHei"/>
                <a:cs typeface="SimHei"/>
              </a:rPr>
              <a:t>加油加气充电站</a:t>
            </a:r>
            <a:r>
              <a:rPr sz="1000" kern="0" spc="70" dirty="0">
                <a:solidFill>
                  <a:srgbClr val="000000">
                    <a:alpha val="100000"/>
                  </a:srgbClr>
                </a:solidFill>
                <a:latin typeface="SimHei"/>
                <a:ea typeface="SimHei"/>
                <a:cs typeface="SimHei"/>
              </a:rPr>
              <a:t> </a:t>
            </a:r>
            <a:r>
              <a:rPr sz="1000" kern="0" spc="0" dirty="0">
                <a:solidFill>
                  <a:srgbClr val="000000">
                    <a:alpha val="100000"/>
                  </a:srgbClr>
                </a:solidFill>
                <a:latin typeface="SimHei"/>
                <a:ea typeface="SimHei"/>
                <a:cs typeface="SimHei"/>
              </a:rPr>
              <a:t>filling</a:t>
            </a:r>
            <a:r>
              <a:rPr sz="1000" kern="0" spc="70" dirty="0">
                <a:solidFill>
                  <a:srgbClr val="000000">
                    <a:alpha val="100000"/>
                  </a:srgbClr>
                </a:solidFill>
                <a:latin typeface="SimHei"/>
                <a:ea typeface="SimHei"/>
                <a:cs typeface="SimHei"/>
              </a:rPr>
              <a:t> </a:t>
            </a:r>
            <a:r>
              <a:rPr sz="1000" kern="0" spc="0" dirty="0">
                <a:solidFill>
                  <a:srgbClr val="000000">
                    <a:alpha val="100000"/>
                  </a:srgbClr>
                </a:solidFill>
                <a:latin typeface="SimHei"/>
                <a:ea typeface="SimHei"/>
                <a:cs typeface="SimHei"/>
              </a:rPr>
              <a:t>station</a:t>
            </a:r>
            <a:endParaRPr lang="SimHei" altLang="SimHei" sz="1000" dirty="0"/>
          </a:p>
          <a:p>
            <a:pPr marL="13970" indent="267970" algn="l" rtl="0" eaLnBrk="0">
              <a:lnSpc>
                <a:spcPct val="115000"/>
              </a:lnSpc>
              <a:spcBef>
                <a:spcPts val="376"/>
              </a:spcBef>
              <a:tabLst/>
            </a:pPr>
            <a:r>
              <a:rPr sz="1000" kern="0" spc="-10" dirty="0">
                <a:solidFill>
                  <a:srgbClr val="000000">
                    <a:alpha val="100000"/>
                  </a:srgbClr>
                </a:solidFill>
                <a:latin typeface="SimSun"/>
                <a:ea typeface="SimSun"/>
                <a:cs typeface="SimSun"/>
              </a:rPr>
              <a:t>具有储油（气） 设</a:t>
            </a:r>
            <a:r>
              <a:rPr sz="1000" kern="0" spc="-20" dirty="0">
                <a:solidFill>
                  <a:srgbClr val="000000">
                    <a:alpha val="100000"/>
                  </a:srgbClr>
                </a:solidFill>
                <a:latin typeface="SimSun"/>
                <a:ea typeface="SimSun"/>
                <a:cs typeface="SimSun"/>
              </a:rPr>
              <a:t>施、电能设施，</a:t>
            </a:r>
            <a:r>
              <a:rPr sz="1000" kern="0" spc="26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能为机动车加注燃油（气）</a:t>
            </a:r>
            <a:r>
              <a:rPr sz="1000" kern="0" spc="-13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、充电，</a:t>
            </a:r>
            <a:r>
              <a:rPr sz="1000" kern="0" spc="25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也可提供其他便利性服务的</a:t>
            </a:r>
            <a:r>
              <a:rPr sz="1000" kern="0" spc="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经营场所。</a:t>
            </a:r>
            <a:endParaRPr lang="SimSun" altLang="SimSun" sz="1000" dirty="0"/>
          </a:p>
          <a:p>
            <a:pPr marL="12700" algn="l" rtl="0" eaLnBrk="0">
              <a:lnSpc>
                <a:spcPct val="83000"/>
              </a:lnSpc>
              <a:spcBef>
                <a:spcPts val="1300"/>
              </a:spcBef>
              <a:tabLst/>
            </a:pPr>
            <a:r>
              <a:rPr sz="1000" kern="0" spc="0" dirty="0">
                <a:solidFill>
                  <a:srgbClr val="000000">
                    <a:alpha val="100000"/>
                  </a:srgbClr>
                </a:solidFill>
                <a:latin typeface="SimHei"/>
                <a:ea typeface="SimHei"/>
                <a:cs typeface="SimHei"/>
              </a:rPr>
              <a:t>3.4</a:t>
            </a:r>
            <a:endParaRPr lang="SimHei" altLang="SimHei" sz="1000" dirty="0"/>
          </a:p>
          <a:p>
            <a:pPr marL="279400" algn="l" rtl="0" eaLnBrk="0">
              <a:lnSpc>
                <a:spcPct val="89000"/>
              </a:lnSpc>
              <a:spcBef>
                <a:spcPts val="1186"/>
              </a:spcBef>
              <a:tabLst/>
            </a:pPr>
            <a:r>
              <a:rPr sz="1000" kern="0" spc="90" dirty="0">
                <a:solidFill>
                  <a:srgbClr val="000000">
                    <a:alpha val="100000"/>
                  </a:srgbClr>
                </a:solidFill>
                <a:latin typeface="SimHei"/>
                <a:ea typeface="SimHei"/>
                <a:cs typeface="SimHei"/>
              </a:rPr>
              <a:t>收银区柜台</a:t>
            </a:r>
            <a:r>
              <a:rPr sz="1000" kern="0" spc="90" dirty="0">
                <a:solidFill>
                  <a:srgbClr val="000000">
                    <a:alpha val="100000"/>
                  </a:srgbClr>
                </a:solidFill>
                <a:latin typeface="SimHei"/>
                <a:ea typeface="SimHei"/>
                <a:cs typeface="SimHei"/>
              </a:rPr>
              <a:t> </a:t>
            </a:r>
            <a:r>
              <a:rPr sz="1000" kern="0" spc="0" dirty="0">
                <a:solidFill>
                  <a:srgbClr val="000000">
                    <a:alpha val="100000"/>
                  </a:srgbClr>
                </a:solidFill>
                <a:latin typeface="SimHei"/>
                <a:ea typeface="SimHei"/>
                <a:cs typeface="SimHei"/>
              </a:rPr>
              <a:t>transaction</a:t>
            </a:r>
            <a:r>
              <a:rPr sz="1000" kern="0" spc="90" dirty="0">
                <a:solidFill>
                  <a:srgbClr val="000000">
                    <a:alpha val="100000"/>
                  </a:srgbClr>
                </a:solidFill>
                <a:latin typeface="SimHei"/>
                <a:ea typeface="SimHei"/>
                <a:cs typeface="SimHei"/>
              </a:rPr>
              <a:t> </a:t>
            </a:r>
            <a:r>
              <a:rPr sz="1000" kern="0" spc="0" dirty="0">
                <a:solidFill>
                  <a:srgbClr val="000000">
                    <a:alpha val="100000"/>
                  </a:srgbClr>
                </a:solidFill>
                <a:latin typeface="SimHei"/>
                <a:ea typeface="SimHei"/>
                <a:cs typeface="SimHei"/>
              </a:rPr>
              <a:t>area</a:t>
            </a:r>
            <a:endParaRPr lang="SimHei" altLang="SimHei" sz="1000" dirty="0"/>
          </a:p>
          <a:p>
            <a:pPr marL="282575" algn="l" rtl="0" eaLnBrk="0">
              <a:lnSpc>
                <a:spcPts val="1548"/>
              </a:lnSpc>
              <a:tabLst/>
            </a:pPr>
            <a:r>
              <a:rPr sz="1000" kern="0" spc="-10" dirty="0">
                <a:solidFill>
                  <a:srgbClr val="000000">
                    <a:alpha val="100000"/>
                  </a:srgbClr>
                </a:solidFill>
                <a:latin typeface="SimSun"/>
                <a:ea typeface="SimSun"/>
                <a:cs typeface="SimSun"/>
              </a:rPr>
              <a:t>实行统一收费的服务区域。</a:t>
            </a:r>
            <a:endParaRPr lang="SimSun" altLang="SimSun" sz="1000" dirty="0"/>
          </a:p>
          <a:p>
            <a:pPr marL="12700" algn="l" rtl="0" eaLnBrk="0">
              <a:lnSpc>
                <a:spcPct val="83000"/>
              </a:lnSpc>
              <a:spcBef>
                <a:spcPts val="1442"/>
              </a:spcBef>
              <a:tabLst/>
            </a:pPr>
            <a:r>
              <a:rPr sz="1000" kern="0" spc="0" dirty="0">
                <a:solidFill>
                  <a:srgbClr val="000000">
                    <a:alpha val="100000"/>
                  </a:srgbClr>
                </a:solidFill>
                <a:latin typeface="SimHei"/>
                <a:ea typeface="SimHei"/>
                <a:cs typeface="SimHei"/>
              </a:rPr>
              <a:t>3.5</a:t>
            </a:r>
            <a:endParaRPr lang="SimHei" altLang="SimHei" sz="1000" dirty="0"/>
          </a:p>
          <a:p>
            <a:pPr marL="279400" algn="l" rtl="0" eaLnBrk="0">
              <a:lnSpc>
                <a:spcPct val="99000"/>
              </a:lnSpc>
              <a:spcBef>
                <a:spcPts val="1180"/>
              </a:spcBef>
              <a:tabLst/>
            </a:pPr>
            <a:r>
              <a:rPr sz="1000" kern="0" spc="80" dirty="0">
                <a:solidFill>
                  <a:srgbClr val="000000">
                    <a:alpha val="100000"/>
                  </a:srgbClr>
                </a:solidFill>
                <a:latin typeface="SimHei"/>
                <a:ea typeface="SimHei"/>
                <a:cs typeface="SimHei"/>
              </a:rPr>
              <a:t>仓库</a:t>
            </a:r>
            <a:r>
              <a:rPr sz="1000" kern="0" spc="80" dirty="0">
                <a:solidFill>
                  <a:srgbClr val="000000">
                    <a:alpha val="100000"/>
                  </a:srgbClr>
                </a:solidFill>
                <a:latin typeface="SimHei"/>
                <a:ea typeface="SimHei"/>
                <a:cs typeface="SimHei"/>
              </a:rPr>
              <a:t> </a:t>
            </a:r>
            <a:r>
              <a:rPr sz="1000" kern="0" spc="0" dirty="0">
                <a:solidFill>
                  <a:srgbClr val="000000">
                    <a:alpha val="100000"/>
                  </a:srgbClr>
                </a:solidFill>
                <a:latin typeface="SimHei"/>
                <a:ea typeface="SimHei"/>
                <a:cs typeface="SimHei"/>
              </a:rPr>
              <a:t>warehouse</a:t>
            </a:r>
            <a:r>
              <a:rPr sz="1000" kern="0" spc="80" dirty="0">
                <a:solidFill>
                  <a:srgbClr val="000000">
                    <a:alpha val="100000"/>
                  </a:srgbClr>
                </a:solidFill>
                <a:latin typeface="SimHei"/>
                <a:ea typeface="SimHei"/>
                <a:cs typeface="SimHei"/>
              </a:rPr>
              <a:t> </a:t>
            </a:r>
            <a:r>
              <a:rPr sz="1000" kern="0" spc="80" dirty="0">
                <a:solidFill>
                  <a:srgbClr val="000000">
                    <a:alpha val="100000"/>
                  </a:srgbClr>
                </a:solidFill>
                <a:latin typeface="SimHei"/>
                <a:ea typeface="SimHei"/>
                <a:cs typeface="SimHei"/>
              </a:rPr>
              <a:t>&amp;</a:t>
            </a:r>
            <a:r>
              <a:rPr sz="1000" kern="0" spc="240" dirty="0">
                <a:solidFill>
                  <a:srgbClr val="000000">
                    <a:alpha val="100000"/>
                  </a:srgbClr>
                </a:solidFill>
                <a:latin typeface="SimHei"/>
                <a:ea typeface="SimHei"/>
                <a:cs typeface="SimHei"/>
              </a:rPr>
              <a:t> </a:t>
            </a:r>
            <a:r>
              <a:rPr sz="1000" kern="0" spc="0" dirty="0">
                <a:solidFill>
                  <a:srgbClr val="000000">
                    <a:alpha val="100000"/>
                  </a:srgbClr>
                </a:solidFill>
                <a:latin typeface="SimHei"/>
                <a:ea typeface="SimHei"/>
                <a:cs typeface="SimHei"/>
              </a:rPr>
              <a:t>Inventory</a:t>
            </a:r>
            <a:r>
              <a:rPr sz="1000" kern="0" spc="80" dirty="0">
                <a:solidFill>
                  <a:srgbClr val="000000">
                    <a:alpha val="100000"/>
                  </a:srgbClr>
                </a:solidFill>
                <a:latin typeface="SimHei"/>
                <a:ea typeface="SimHei"/>
                <a:cs typeface="SimHei"/>
              </a:rPr>
              <a:t> </a:t>
            </a:r>
            <a:r>
              <a:rPr sz="1000" kern="0" spc="0" dirty="0">
                <a:solidFill>
                  <a:srgbClr val="000000">
                    <a:alpha val="100000"/>
                  </a:srgbClr>
                </a:solidFill>
                <a:latin typeface="SimHei"/>
                <a:ea typeface="SimHei"/>
                <a:cs typeface="SimHei"/>
              </a:rPr>
              <a:t>area</a:t>
            </a:r>
            <a:endParaRPr lang="SimHei" altLang="SimHei" sz="1000" dirty="0"/>
          </a:p>
          <a:p>
            <a:pPr algn="l" rtl="0" eaLnBrk="0">
              <a:lnSpc>
                <a:spcPct val="102000"/>
              </a:lnSpc>
              <a:tabLst/>
            </a:pPr>
            <a:endParaRPr lang="Arial" altLang="Arial" sz="300" dirty="0"/>
          </a:p>
          <a:p>
            <a:pPr marL="281304" algn="l" rtl="0" eaLnBrk="0">
              <a:lnSpc>
                <a:spcPct val="100000"/>
              </a:lnSpc>
              <a:spcBef>
                <a:spcPts val="1"/>
              </a:spcBef>
              <a:tabLst/>
            </a:pPr>
            <a:r>
              <a:rPr sz="1000" kern="0" spc="20" dirty="0">
                <a:solidFill>
                  <a:srgbClr val="000000">
                    <a:alpha val="100000"/>
                  </a:srgbClr>
                </a:solidFill>
                <a:latin typeface="SimSun"/>
                <a:ea typeface="SimSun"/>
                <a:cs typeface="SimSun"/>
              </a:rPr>
              <a:t>为零售商业短期存放商</a:t>
            </a:r>
            <a:r>
              <a:rPr sz="1000" kern="0" spc="10" dirty="0">
                <a:solidFill>
                  <a:srgbClr val="000000">
                    <a:alpha val="100000"/>
                  </a:srgbClr>
                </a:solidFill>
                <a:latin typeface="SimSun"/>
                <a:ea typeface="SimSun"/>
                <a:cs typeface="SimSun"/>
              </a:rPr>
              <a:t>品、货物等物品的房间。</a:t>
            </a:r>
            <a:endParaRPr lang="SimSun" altLang="SimSun" sz="1000" dirty="0"/>
          </a:p>
        </p:txBody>
      </p:sp>
      <p:sp>
        <p:nvSpPr>
          <p:cNvPr id="38" name="textbox 38"/>
          <p:cNvSpPr/>
          <p:nvPr/>
        </p:nvSpPr>
        <p:spPr>
          <a:xfrm>
            <a:off x="1957954" y="1066913"/>
            <a:ext cx="3422015" cy="1960879"/>
          </a:xfrm>
          <a:prstGeom prst="rect">
            <a:avLst/>
          </a:prstGeom>
        </p:spPr>
        <p:txBody>
          <a:bodyPr vert="horz" wrap="square" lIns="0" tIns="0" rIns="0" bIns="0"/>
          <a:lstStyle/>
          <a:p>
            <a:pPr algn="l" rtl="0" eaLnBrk="0">
              <a:lnSpc>
                <a:spcPct val="86945"/>
              </a:lnSpc>
              <a:tabLst/>
            </a:pPr>
            <a:endParaRPr lang="Arial" altLang="Arial" sz="100" dirty="0"/>
          </a:p>
          <a:p>
            <a:pPr marL="15875" algn="l" rtl="0" eaLnBrk="0">
              <a:lnSpc>
                <a:spcPct val="88000"/>
              </a:lnSpc>
              <a:tabLst/>
            </a:pPr>
            <a:r>
              <a:rPr sz="1000" kern="0" spc="40" dirty="0">
                <a:solidFill>
                  <a:srgbClr val="000000">
                    <a:alpha val="100000"/>
                  </a:srgbClr>
                </a:solidFill>
                <a:latin typeface="SimSun"/>
                <a:ea typeface="SimSun"/>
                <a:cs typeface="SimSun"/>
              </a:rPr>
              <a:t>安全技术防范系统验收规则</a:t>
            </a:r>
            <a:endParaRPr lang="SimSun" altLang="SimSun" sz="1000" dirty="0"/>
          </a:p>
          <a:p>
            <a:pPr marL="12700" algn="l" rtl="0" eaLnBrk="0">
              <a:lnSpc>
                <a:spcPts val="1559"/>
              </a:lnSpc>
              <a:tabLst/>
            </a:pPr>
            <a:r>
              <a:rPr sz="1000" kern="0" spc="40" dirty="0">
                <a:solidFill>
                  <a:srgbClr val="000000">
                    <a:alpha val="100000"/>
                  </a:srgbClr>
                </a:solidFill>
                <a:latin typeface="SimSun"/>
                <a:ea typeface="SimSun"/>
                <a:cs typeface="SimSun"/>
              </a:rPr>
              <a:t>视频安防监控系统技术要求</a:t>
            </a:r>
            <a:endParaRPr lang="SimSun" altLang="SimSun" sz="1000" dirty="0"/>
          </a:p>
          <a:p>
            <a:pPr marL="24765" algn="l" rtl="0" eaLnBrk="0">
              <a:lnSpc>
                <a:spcPts val="1560"/>
              </a:lnSpc>
              <a:tabLst/>
            </a:pPr>
            <a:r>
              <a:rPr sz="1000" kern="0" spc="30" dirty="0">
                <a:solidFill>
                  <a:srgbClr val="000000">
                    <a:alpha val="100000"/>
                  </a:srgbClr>
                </a:solidFill>
                <a:latin typeface="SimSun"/>
                <a:ea typeface="SimSun"/>
                <a:cs typeface="SimSun"/>
              </a:rPr>
              <a:t>出入口控制系统技术要求</a:t>
            </a:r>
            <a:endParaRPr lang="SimSun" altLang="SimSun" sz="1000" dirty="0"/>
          </a:p>
          <a:p>
            <a:pPr marL="28575" algn="l" rtl="0" eaLnBrk="0">
              <a:lnSpc>
                <a:spcPct val="100000"/>
              </a:lnSpc>
              <a:spcBef>
                <a:spcPts val="499"/>
              </a:spcBef>
              <a:tabLst/>
            </a:pPr>
            <a:r>
              <a:rPr sz="1000" kern="0" spc="30" dirty="0">
                <a:solidFill>
                  <a:srgbClr val="000000">
                    <a:alpha val="100000"/>
                  </a:srgbClr>
                </a:solidFill>
                <a:latin typeface="SimSun"/>
                <a:ea typeface="SimSun"/>
                <a:cs typeface="SimSun"/>
              </a:rPr>
              <a:t>电子巡查系统技术要求</a:t>
            </a:r>
            <a:endParaRPr lang="SimSun" altLang="SimSun" sz="1000" dirty="0"/>
          </a:p>
          <a:p>
            <a:pPr marL="12700" algn="l" rtl="0" eaLnBrk="0">
              <a:lnSpc>
                <a:spcPct val="115000"/>
              </a:lnSpc>
              <a:spcBef>
                <a:spcPts val="360"/>
              </a:spcBef>
              <a:tabLst/>
            </a:pPr>
            <a:r>
              <a:rPr sz="1000" kern="0" spc="50" dirty="0">
                <a:solidFill>
                  <a:srgbClr val="000000">
                    <a:alpha val="100000"/>
                  </a:srgbClr>
                </a:solidFill>
                <a:latin typeface="SimSun"/>
                <a:ea typeface="SimSun"/>
                <a:cs typeface="SimSun"/>
              </a:rPr>
              <a:t>城市监控报警联网系统 技术标</a:t>
            </a:r>
            <a:r>
              <a:rPr sz="1000" kern="0" spc="40" dirty="0">
                <a:solidFill>
                  <a:srgbClr val="000000">
                    <a:alpha val="100000"/>
                  </a:srgbClr>
                </a:solidFill>
                <a:latin typeface="SimSun"/>
                <a:ea typeface="SimSun"/>
                <a:cs typeface="SimSun"/>
              </a:rPr>
              <a:t>准 第1部分：通用技术要求</a:t>
            </a:r>
            <a:r>
              <a:rPr sz="1000" kern="0" spc="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视频图像文字标注规范</a:t>
            </a:r>
            <a:endParaRPr lang="SimSun" altLang="SimSun" sz="1000" dirty="0"/>
          </a:p>
          <a:p>
            <a:pPr marL="13334" algn="l" rtl="0" eaLnBrk="0">
              <a:lnSpc>
                <a:spcPct val="100000"/>
              </a:lnSpc>
              <a:spcBef>
                <a:spcPts val="360"/>
              </a:spcBef>
              <a:tabLst/>
            </a:pPr>
            <a:r>
              <a:rPr sz="1000" kern="0" spc="40" dirty="0">
                <a:solidFill>
                  <a:srgbClr val="000000">
                    <a:alpha val="100000"/>
                  </a:srgbClr>
                </a:solidFill>
                <a:latin typeface="SimSun"/>
                <a:ea typeface="SimSun"/>
                <a:cs typeface="SimSun"/>
              </a:rPr>
              <a:t>停车库(场)安全管理系统技术要求</a:t>
            </a:r>
            <a:endParaRPr lang="SimSun" altLang="SimSun" sz="1000" dirty="0"/>
          </a:p>
          <a:p>
            <a:pPr marL="21590" algn="l" rtl="0" eaLnBrk="0">
              <a:lnSpc>
                <a:spcPct val="88000"/>
              </a:lnSpc>
              <a:spcBef>
                <a:spcPts val="366"/>
              </a:spcBef>
              <a:tabLst/>
            </a:pPr>
            <a:r>
              <a:rPr sz="1000" kern="0" spc="40" dirty="0">
                <a:solidFill>
                  <a:srgbClr val="000000">
                    <a:alpha val="100000"/>
                  </a:srgbClr>
                </a:solidFill>
                <a:latin typeface="SimSun"/>
                <a:ea typeface="SimSun"/>
                <a:cs typeface="SimSun"/>
              </a:rPr>
              <a:t>防砸复合玻璃通用技术要求</a:t>
            </a:r>
            <a:endParaRPr lang="SimSun" altLang="SimSun" sz="1000" dirty="0"/>
          </a:p>
          <a:p>
            <a:pPr marL="13334" algn="l" rtl="0" eaLnBrk="0">
              <a:lnSpc>
                <a:spcPts val="1559"/>
              </a:lnSpc>
              <a:tabLst/>
            </a:pPr>
            <a:r>
              <a:rPr sz="1000" kern="0" spc="40" dirty="0">
                <a:solidFill>
                  <a:srgbClr val="000000">
                    <a:alpha val="100000"/>
                  </a:srgbClr>
                </a:solidFill>
                <a:latin typeface="SimSun"/>
                <a:ea typeface="SimSun"/>
                <a:cs typeface="SimSun"/>
              </a:rPr>
              <a:t>银行业务库安全防范的要求</a:t>
            </a:r>
            <a:endParaRPr lang="SimSun" altLang="SimSun" sz="1000" dirty="0"/>
          </a:p>
          <a:p>
            <a:pPr algn="l" rtl="0" eaLnBrk="0">
              <a:lnSpc>
                <a:spcPct val="103000"/>
              </a:lnSpc>
              <a:tabLst/>
            </a:pPr>
            <a:endParaRPr lang="Arial" altLang="Arial" sz="400" dirty="0"/>
          </a:p>
          <a:p>
            <a:pPr marL="13334" algn="l" rtl="0" eaLnBrk="0">
              <a:lnSpc>
                <a:spcPct val="100000"/>
              </a:lnSpc>
              <a:spcBef>
                <a:spcPts val="4"/>
              </a:spcBef>
              <a:tabLst/>
            </a:pPr>
            <a:r>
              <a:rPr sz="1000" kern="0" spc="50" dirty="0">
                <a:solidFill>
                  <a:srgbClr val="000000">
                    <a:alpha val="100000"/>
                  </a:srgbClr>
                </a:solidFill>
                <a:latin typeface="SimSun"/>
                <a:ea typeface="SimSun"/>
                <a:cs typeface="SimSun"/>
              </a:rPr>
              <a:t>停车库（场）出入口控制设</a:t>
            </a:r>
            <a:r>
              <a:rPr sz="1000" kern="0" spc="40" dirty="0">
                <a:solidFill>
                  <a:srgbClr val="000000">
                    <a:alpha val="100000"/>
                  </a:srgbClr>
                </a:solidFill>
                <a:latin typeface="SimSun"/>
                <a:ea typeface="SimSun"/>
                <a:cs typeface="SimSun"/>
              </a:rPr>
              <a:t>备技术要求</a:t>
            </a:r>
            <a:endParaRPr lang="SimSun" altLang="SimSun" sz="1000" dirty="0"/>
          </a:p>
        </p:txBody>
      </p:sp>
      <p:sp>
        <p:nvSpPr>
          <p:cNvPr id="40" name="textbox 40"/>
          <p:cNvSpPr/>
          <p:nvPr/>
        </p:nvSpPr>
        <p:spPr>
          <a:xfrm>
            <a:off x="888777" y="902789"/>
            <a:ext cx="1023619" cy="2128520"/>
          </a:xfrm>
          <a:prstGeom prst="rect">
            <a:avLst/>
          </a:prstGeom>
        </p:spPr>
        <p:txBody>
          <a:bodyPr vert="horz" wrap="square" lIns="0" tIns="0" rIns="0" bIns="0"/>
          <a:lstStyle/>
          <a:p>
            <a:pPr algn="l" rtl="0" eaLnBrk="0">
              <a:lnSpc>
                <a:spcPct val="82831"/>
              </a:lnSpc>
              <a:tabLst/>
            </a:pPr>
            <a:endParaRPr lang="Arial" altLang="Arial" sz="100" dirty="0"/>
          </a:p>
          <a:p>
            <a:pPr marL="280670" indent="-267970" algn="l" rtl="0" eaLnBrk="0">
              <a:lnSpc>
                <a:spcPct val="107000"/>
              </a:lnSpc>
              <a:tabLst/>
            </a:pPr>
            <a:r>
              <a:rPr sz="900" kern="0" spc="0" dirty="0">
                <a:solidFill>
                  <a:srgbClr val="000000">
                    <a:alpha val="100000"/>
                  </a:srgbClr>
                </a:solidFill>
                <a:latin typeface="SimSun"/>
                <a:ea typeface="SimSun"/>
                <a:cs typeface="SimSun"/>
              </a:rPr>
              <a:t>DB31/T 329.9</a:t>
            </a:r>
            <a:r>
              <a:rPr sz="900" kern="0" spc="-10" dirty="0">
                <a:solidFill>
                  <a:srgbClr val="000000">
                    <a:alpha val="100000"/>
                  </a:srgbClr>
                </a:solidFill>
                <a:latin typeface="SimSun"/>
                <a:ea typeface="SimSun"/>
                <a:cs typeface="SimSun"/>
              </a:rPr>
              <a:t>-2018 </a:t>
            </a:r>
            <a:r>
              <a:rPr sz="1000" kern="0" spc="0" dirty="0">
                <a:solidFill>
                  <a:srgbClr val="000000">
                    <a:alpha val="100000"/>
                  </a:srgbClr>
                </a:solidFill>
                <a:latin typeface="SimSun"/>
                <a:ea typeface="SimSun"/>
                <a:cs typeface="SimSun"/>
              </a:rPr>
              <a:t>GA</a:t>
            </a:r>
            <a:r>
              <a:rPr sz="1000" kern="0" spc="7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308</a:t>
            </a:r>
            <a:endParaRPr lang="SimSun" altLang="SimSun" sz="1000" dirty="0"/>
          </a:p>
          <a:p>
            <a:pPr marL="280670" algn="l" rtl="0" eaLnBrk="0">
              <a:lnSpc>
                <a:spcPts val="1225"/>
              </a:lnSpc>
              <a:spcBef>
                <a:spcPts val="414"/>
              </a:spcBef>
              <a:tabLst/>
            </a:pPr>
            <a:r>
              <a:rPr sz="1000" kern="0" spc="0" dirty="0">
                <a:solidFill>
                  <a:srgbClr val="000000">
                    <a:alpha val="100000"/>
                  </a:srgbClr>
                </a:solidFill>
                <a:latin typeface="SimSun"/>
                <a:ea typeface="SimSun"/>
                <a:cs typeface="SimSun"/>
              </a:rPr>
              <a:t>GA</a:t>
            </a:r>
            <a:r>
              <a:rPr sz="1000" kern="0" spc="10" dirty="0">
                <a:solidFill>
                  <a:srgbClr val="000000">
                    <a:alpha val="100000"/>
                  </a:srgbClr>
                </a:solidFill>
                <a:latin typeface="SimSun"/>
                <a:ea typeface="SimSun"/>
                <a:cs typeface="SimSun"/>
              </a:rPr>
              <a:t>/T</a:t>
            </a:r>
            <a:r>
              <a:rPr sz="1000" kern="0" spc="10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367</a:t>
            </a:r>
            <a:endParaRPr lang="SimSun" altLang="SimSun" sz="1000" dirty="0"/>
          </a:p>
          <a:p>
            <a:pPr marL="280670" algn="l" rtl="0" eaLnBrk="0">
              <a:lnSpc>
                <a:spcPts val="1225"/>
              </a:lnSpc>
              <a:spcBef>
                <a:spcPts val="334"/>
              </a:spcBef>
              <a:tabLst/>
            </a:pPr>
            <a:r>
              <a:rPr sz="1000" kern="0" spc="0" dirty="0">
                <a:solidFill>
                  <a:srgbClr val="000000">
                    <a:alpha val="100000"/>
                  </a:srgbClr>
                </a:solidFill>
                <a:latin typeface="SimSun"/>
                <a:ea typeface="SimSun"/>
                <a:cs typeface="SimSun"/>
              </a:rPr>
              <a:t>GA</a:t>
            </a:r>
            <a:r>
              <a:rPr sz="1000" kern="0" spc="10" dirty="0">
                <a:solidFill>
                  <a:srgbClr val="000000">
                    <a:alpha val="100000"/>
                  </a:srgbClr>
                </a:solidFill>
                <a:latin typeface="SimSun"/>
                <a:ea typeface="SimSun"/>
                <a:cs typeface="SimSun"/>
              </a:rPr>
              <a:t>/T</a:t>
            </a:r>
            <a:r>
              <a:rPr sz="1000" kern="0" spc="10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394</a:t>
            </a:r>
            <a:endParaRPr lang="SimSun" altLang="SimSun" sz="1000" dirty="0"/>
          </a:p>
          <a:p>
            <a:pPr marL="280670" algn="l" rtl="0" eaLnBrk="0">
              <a:lnSpc>
                <a:spcPts val="1225"/>
              </a:lnSpc>
              <a:spcBef>
                <a:spcPts val="334"/>
              </a:spcBef>
              <a:tabLst/>
            </a:pPr>
            <a:r>
              <a:rPr sz="1000" kern="0" spc="0" dirty="0">
                <a:solidFill>
                  <a:srgbClr val="000000">
                    <a:alpha val="100000"/>
                  </a:srgbClr>
                </a:solidFill>
                <a:latin typeface="SimSun"/>
                <a:ea typeface="SimSun"/>
                <a:cs typeface="SimSun"/>
              </a:rPr>
              <a:t>GA</a:t>
            </a:r>
            <a:r>
              <a:rPr sz="1000" kern="0" spc="10" dirty="0">
                <a:solidFill>
                  <a:srgbClr val="000000">
                    <a:alpha val="100000"/>
                  </a:srgbClr>
                </a:solidFill>
                <a:latin typeface="SimSun"/>
                <a:ea typeface="SimSun"/>
                <a:cs typeface="SimSun"/>
              </a:rPr>
              <a:t>/T</a:t>
            </a:r>
            <a:r>
              <a:rPr sz="1000" kern="0" spc="10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644</a:t>
            </a:r>
            <a:endParaRPr lang="SimSun" altLang="SimSun" sz="1000" dirty="0"/>
          </a:p>
          <a:p>
            <a:pPr marL="280670" algn="l" rtl="0" eaLnBrk="0">
              <a:lnSpc>
                <a:spcPts val="1225"/>
              </a:lnSpc>
              <a:spcBef>
                <a:spcPts val="334"/>
              </a:spcBef>
              <a:tabLst/>
            </a:pPr>
            <a:r>
              <a:rPr sz="1000" kern="0" spc="0" dirty="0">
                <a:solidFill>
                  <a:srgbClr val="000000">
                    <a:alpha val="100000"/>
                  </a:srgbClr>
                </a:solidFill>
                <a:latin typeface="SimSun"/>
                <a:ea typeface="SimSun"/>
                <a:cs typeface="SimSun"/>
              </a:rPr>
              <a:t>GA</a:t>
            </a:r>
            <a:r>
              <a:rPr sz="1000" kern="0" spc="20" dirty="0">
                <a:solidFill>
                  <a:srgbClr val="000000">
                    <a:alpha val="100000"/>
                  </a:srgbClr>
                </a:solidFill>
                <a:latin typeface="SimSun"/>
                <a:ea typeface="SimSun"/>
                <a:cs typeface="SimSun"/>
              </a:rPr>
              <a:t>/T</a:t>
            </a:r>
            <a:r>
              <a:rPr sz="1000" kern="0" spc="6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669.1</a:t>
            </a:r>
            <a:endParaRPr lang="SimSun" altLang="SimSun" sz="1000" dirty="0"/>
          </a:p>
          <a:p>
            <a:pPr marL="280670" algn="l" rtl="0" eaLnBrk="0">
              <a:lnSpc>
                <a:spcPts val="1225"/>
              </a:lnSpc>
              <a:spcBef>
                <a:spcPts val="334"/>
              </a:spcBef>
              <a:tabLst/>
            </a:pPr>
            <a:r>
              <a:rPr sz="1000" kern="0" spc="0" dirty="0">
                <a:solidFill>
                  <a:srgbClr val="000000">
                    <a:alpha val="100000"/>
                  </a:srgbClr>
                </a:solidFill>
                <a:latin typeface="SimSun"/>
                <a:ea typeface="SimSun"/>
                <a:cs typeface="SimSun"/>
              </a:rPr>
              <a:t>GA</a:t>
            </a:r>
            <a:r>
              <a:rPr sz="1000" kern="0" spc="10" dirty="0">
                <a:solidFill>
                  <a:srgbClr val="000000">
                    <a:alpha val="100000"/>
                  </a:srgbClr>
                </a:solidFill>
                <a:latin typeface="SimSun"/>
                <a:ea typeface="SimSun"/>
                <a:cs typeface="SimSun"/>
              </a:rPr>
              <a:t>/T</a:t>
            </a:r>
            <a:r>
              <a:rPr sz="1000" kern="0" spc="10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751</a:t>
            </a:r>
            <a:endParaRPr lang="SimSun" altLang="SimSun" sz="1000" dirty="0"/>
          </a:p>
          <a:p>
            <a:pPr marL="280670" algn="l" rtl="0" eaLnBrk="0">
              <a:lnSpc>
                <a:spcPts val="1225"/>
              </a:lnSpc>
              <a:spcBef>
                <a:spcPts val="334"/>
              </a:spcBef>
              <a:tabLst/>
            </a:pPr>
            <a:r>
              <a:rPr sz="1000" kern="0" spc="0" dirty="0">
                <a:solidFill>
                  <a:srgbClr val="000000">
                    <a:alpha val="100000"/>
                  </a:srgbClr>
                </a:solidFill>
                <a:latin typeface="SimSun"/>
                <a:ea typeface="SimSun"/>
                <a:cs typeface="SimSun"/>
              </a:rPr>
              <a:t>GA</a:t>
            </a:r>
            <a:r>
              <a:rPr sz="1000" kern="0" spc="10" dirty="0">
                <a:solidFill>
                  <a:srgbClr val="000000">
                    <a:alpha val="100000"/>
                  </a:srgbClr>
                </a:solidFill>
                <a:latin typeface="SimSun"/>
                <a:ea typeface="SimSun"/>
                <a:cs typeface="SimSun"/>
              </a:rPr>
              <a:t>/T</a:t>
            </a:r>
            <a:r>
              <a:rPr sz="1000" kern="0" spc="10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761</a:t>
            </a:r>
            <a:endParaRPr lang="SimSun" altLang="SimSun" sz="1000" dirty="0"/>
          </a:p>
          <a:p>
            <a:pPr algn="r" rtl="0" eaLnBrk="0">
              <a:lnSpc>
                <a:spcPts val="740"/>
              </a:lnSpc>
              <a:spcBef>
                <a:spcPts val="492"/>
              </a:spcBef>
              <a:tabLst/>
            </a:pPr>
            <a:r>
              <a:rPr sz="1000" kern="0" spc="0" dirty="0">
                <a:solidFill>
                  <a:srgbClr val="000000">
                    <a:alpha val="100000"/>
                  </a:srgbClr>
                </a:solidFill>
                <a:latin typeface="SimSun"/>
                <a:ea typeface="SimSun"/>
                <a:cs typeface="SimSun"/>
              </a:rPr>
              <a:t>GA</a:t>
            </a:r>
            <a:r>
              <a:rPr sz="1000" kern="0" spc="20" dirty="0">
                <a:solidFill>
                  <a:srgbClr val="000000">
                    <a:alpha val="100000"/>
                  </a:srgbClr>
                </a:solidFill>
                <a:latin typeface="SimSun"/>
                <a:ea typeface="SimSun"/>
                <a:cs typeface="SimSun"/>
              </a:rPr>
              <a:t> 844-2009</a:t>
            </a:r>
            <a:endParaRPr lang="SimSun" altLang="SimSun" sz="1000" dirty="0"/>
          </a:p>
          <a:p>
            <a:pPr marL="280670" algn="l" rtl="0" eaLnBrk="0">
              <a:lnSpc>
                <a:spcPts val="1559"/>
              </a:lnSpc>
              <a:tabLst/>
            </a:pPr>
            <a:r>
              <a:rPr sz="1000" kern="0" spc="0" dirty="0">
                <a:solidFill>
                  <a:srgbClr val="000000">
                    <a:alpha val="100000"/>
                  </a:srgbClr>
                </a:solidFill>
                <a:latin typeface="SimSun"/>
                <a:ea typeface="SimSun"/>
                <a:cs typeface="SimSun"/>
              </a:rPr>
              <a:t>GA</a:t>
            </a:r>
            <a:r>
              <a:rPr sz="1000" kern="0" spc="7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858</a:t>
            </a:r>
            <a:endParaRPr lang="SimSun" altLang="SimSun" sz="1000" dirty="0"/>
          </a:p>
          <a:p>
            <a:pPr algn="l" rtl="0" eaLnBrk="0">
              <a:lnSpc>
                <a:spcPct val="110000"/>
              </a:lnSpc>
              <a:tabLst/>
            </a:pPr>
            <a:endParaRPr lang="Arial" altLang="Arial" sz="500" dirty="0"/>
          </a:p>
          <a:p>
            <a:pPr marL="280670" algn="l" rtl="0" eaLnBrk="0">
              <a:lnSpc>
                <a:spcPts val="1225"/>
              </a:lnSpc>
              <a:spcBef>
                <a:spcPts val="1"/>
              </a:spcBef>
              <a:tabLst/>
            </a:pPr>
            <a:r>
              <a:rPr sz="1000" kern="0" spc="0" dirty="0">
                <a:solidFill>
                  <a:srgbClr val="000000">
                    <a:alpha val="100000"/>
                  </a:srgbClr>
                </a:solidFill>
                <a:latin typeface="SimSun"/>
                <a:ea typeface="SimSun"/>
                <a:cs typeface="SimSun"/>
              </a:rPr>
              <a:t>GA</a:t>
            </a:r>
            <a:r>
              <a:rPr sz="1000" kern="0" spc="10" dirty="0">
                <a:solidFill>
                  <a:srgbClr val="000000">
                    <a:alpha val="100000"/>
                  </a:srgbClr>
                </a:solidFill>
                <a:latin typeface="SimSun"/>
                <a:ea typeface="SimSun"/>
                <a:cs typeface="SimSun"/>
              </a:rPr>
              <a:t>/T</a:t>
            </a:r>
            <a:r>
              <a:rPr sz="1000" kern="0" spc="10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992</a:t>
            </a:r>
            <a:endParaRPr lang="SimSun" altLang="SimSun" sz="1000" dirty="0"/>
          </a:p>
        </p:txBody>
      </p:sp>
      <p:sp>
        <p:nvSpPr>
          <p:cNvPr id="42" name="textbox 42"/>
          <p:cNvSpPr/>
          <p:nvPr/>
        </p:nvSpPr>
        <p:spPr>
          <a:xfrm>
            <a:off x="888892" y="9857674"/>
            <a:ext cx="81280" cy="131445"/>
          </a:xfrm>
          <a:prstGeom prst="rect">
            <a:avLst/>
          </a:prstGeom>
        </p:spPr>
        <p:txBody>
          <a:bodyPr vert="horz" wrap="square" lIns="0" tIns="0" rIns="0" bIns="0"/>
          <a:lstStyle/>
          <a:p>
            <a:pPr algn="l" rtl="0" eaLnBrk="0">
              <a:lnSpc>
                <a:spcPct val="84150"/>
              </a:lnSpc>
              <a:tabLst/>
            </a:pPr>
            <a:endParaRPr lang="Arial" altLang="Arial" sz="100" dirty="0"/>
          </a:p>
          <a:p>
            <a:pPr marL="12700" algn="l" rtl="0" eaLnBrk="0">
              <a:lnSpc>
                <a:spcPct val="77000"/>
              </a:lnSpc>
              <a:tabLst/>
            </a:pPr>
            <a:r>
              <a:rPr sz="900" kern="0" spc="-10" dirty="0">
                <a:solidFill>
                  <a:srgbClr val="000000">
                    <a:alpha val="100000"/>
                  </a:srgbClr>
                </a:solidFill>
                <a:latin typeface="Times New Roman"/>
                <a:ea typeface="Times New Roman"/>
                <a:cs typeface="Times New Roman"/>
              </a:rPr>
              <a:t>2</a:t>
            </a:r>
            <a:endParaRPr lang="Times New Roman" altLang="Times New Roman" sz="9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box 44"/>
          <p:cNvSpPr/>
          <p:nvPr/>
        </p:nvSpPr>
        <p:spPr>
          <a:xfrm>
            <a:off x="888069" y="902789"/>
            <a:ext cx="5964554" cy="4603750"/>
          </a:xfrm>
          <a:prstGeom prst="rect">
            <a:avLst/>
          </a:prstGeom>
        </p:spPr>
        <p:txBody>
          <a:bodyPr vert="horz" wrap="square" lIns="0" tIns="0" rIns="0" bIns="0"/>
          <a:lstStyle/>
          <a:p>
            <a:pPr algn="l" rtl="0" eaLnBrk="0">
              <a:lnSpc>
                <a:spcPct val="79785"/>
              </a:lnSpc>
              <a:tabLst/>
            </a:pPr>
            <a:endParaRPr lang="Arial" altLang="Arial" sz="100" dirty="0"/>
          </a:p>
          <a:p>
            <a:pPr marL="4981575" algn="l" rtl="0" eaLnBrk="0">
              <a:lnSpc>
                <a:spcPct val="99000"/>
              </a:lnSpc>
              <a:tabLst/>
            </a:pPr>
            <a:r>
              <a:rPr sz="900" kern="0" spc="0" dirty="0">
                <a:solidFill>
                  <a:srgbClr val="000000">
                    <a:alpha val="100000"/>
                  </a:srgbClr>
                </a:solidFill>
                <a:latin typeface="SimSun"/>
                <a:ea typeface="SimSun"/>
                <a:cs typeface="SimSun"/>
              </a:rPr>
              <a:t>DB31/T 329.9-2</a:t>
            </a:r>
            <a:r>
              <a:rPr sz="900" kern="0" spc="-10" dirty="0">
                <a:solidFill>
                  <a:srgbClr val="000000">
                    <a:alpha val="100000"/>
                  </a:srgbClr>
                </a:solidFill>
                <a:latin typeface="SimSun"/>
                <a:ea typeface="SimSun"/>
                <a:cs typeface="SimSun"/>
              </a:rPr>
              <a:t>018</a:t>
            </a:r>
            <a:endParaRPr lang="SimSun" altLang="SimSun" sz="900" dirty="0"/>
          </a:p>
          <a:p>
            <a:pPr marL="13970" algn="l" rtl="0" eaLnBrk="0">
              <a:lnSpc>
                <a:spcPct val="91000"/>
              </a:lnSpc>
              <a:spcBef>
                <a:spcPts val="254"/>
              </a:spcBef>
              <a:tabLst/>
            </a:pPr>
            <a:r>
              <a:rPr sz="1000" kern="0" spc="20" dirty="0">
                <a:solidFill>
                  <a:srgbClr val="000000">
                    <a:alpha val="100000"/>
                  </a:srgbClr>
                </a:solidFill>
                <a:latin typeface="Microsoft YaHei"/>
                <a:ea typeface="Microsoft YaHei"/>
                <a:cs typeface="Microsoft YaHei"/>
              </a:rPr>
              <a:t>4     系统设计和施</a:t>
            </a:r>
            <a:r>
              <a:rPr sz="1000" kern="0" spc="10" dirty="0">
                <a:solidFill>
                  <a:srgbClr val="000000">
                    <a:alpha val="100000"/>
                  </a:srgbClr>
                </a:solidFill>
                <a:latin typeface="Microsoft YaHei"/>
                <a:ea typeface="Microsoft YaHei"/>
                <a:cs typeface="Microsoft YaHei"/>
              </a:rPr>
              <a:t>⼯</a:t>
            </a:r>
            <a:endParaRPr lang="Microsoft YaHei" altLang="Microsoft YaHei" sz="1000" dirty="0"/>
          </a:p>
          <a:p>
            <a:pPr algn="l" rtl="0" eaLnBrk="0">
              <a:lnSpc>
                <a:spcPct val="144000"/>
              </a:lnSpc>
              <a:tabLst/>
            </a:pPr>
            <a:endParaRPr lang="Arial" altLang="Arial" sz="1000" dirty="0"/>
          </a:p>
          <a:p>
            <a:pPr marL="12700" algn="l" rtl="0" eaLnBrk="0">
              <a:lnSpc>
                <a:spcPct val="90000"/>
              </a:lnSpc>
              <a:spcBef>
                <a:spcPts val="309"/>
              </a:spcBef>
              <a:tabLst/>
            </a:pPr>
            <a:r>
              <a:rPr sz="1000" kern="0" spc="20" dirty="0">
                <a:solidFill>
                  <a:srgbClr val="000000">
                    <a:alpha val="100000"/>
                  </a:srgbClr>
                </a:solidFill>
                <a:latin typeface="SimHei"/>
                <a:ea typeface="SimHei"/>
                <a:cs typeface="SimHei"/>
              </a:rPr>
              <a:t>4.1</a:t>
            </a:r>
            <a:r>
              <a:rPr sz="1000" kern="0" spc="130" dirty="0">
                <a:solidFill>
                  <a:srgbClr val="000000">
                    <a:alpha val="100000"/>
                  </a:srgbClr>
                </a:solidFill>
                <a:latin typeface="SimHei"/>
                <a:ea typeface="SimHei"/>
                <a:cs typeface="SimHei"/>
              </a:rPr>
              <a:t> </a:t>
            </a:r>
            <a:r>
              <a:rPr sz="1000" kern="0" spc="20" dirty="0">
                <a:solidFill>
                  <a:srgbClr val="000000">
                    <a:alpha val="100000"/>
                  </a:srgbClr>
                </a:solidFill>
                <a:latin typeface="Microsoft YaHei"/>
                <a:ea typeface="Microsoft YaHei"/>
                <a:cs typeface="Microsoft YaHei"/>
              </a:rPr>
              <a:t>总体要求</a:t>
            </a:r>
            <a:endParaRPr lang="Microsoft YaHei" altLang="Microsoft YaHei" sz="1000" dirty="0"/>
          </a:p>
          <a:p>
            <a:pPr marL="22225" indent="-9525" algn="l" rtl="0" eaLnBrk="0">
              <a:lnSpc>
                <a:spcPct val="115000"/>
              </a:lnSpc>
              <a:spcBef>
                <a:spcPts val="1236"/>
              </a:spcBef>
              <a:tabLst/>
            </a:pPr>
            <a:r>
              <a:rPr sz="1000" kern="0" spc="50" dirty="0">
                <a:solidFill>
                  <a:srgbClr val="000000">
                    <a:alpha val="100000"/>
                  </a:srgbClr>
                </a:solidFill>
                <a:latin typeface="SimHei"/>
                <a:ea typeface="SimHei"/>
                <a:cs typeface="SimHei"/>
              </a:rPr>
              <a:t>4.1.1</a:t>
            </a:r>
            <a:r>
              <a:rPr sz="1000" kern="0" spc="470" dirty="0">
                <a:solidFill>
                  <a:srgbClr val="000000">
                    <a:alpha val="100000"/>
                  </a:srgbClr>
                </a:solidFill>
                <a:latin typeface="SimHei"/>
                <a:ea typeface="SimHei"/>
                <a:cs typeface="SimHei"/>
              </a:rPr>
              <a:t> </a:t>
            </a:r>
            <a:r>
              <a:rPr sz="1000" kern="0" spc="50" dirty="0">
                <a:solidFill>
                  <a:srgbClr val="000000">
                    <a:alpha val="100000"/>
                  </a:srgbClr>
                </a:solidFill>
                <a:latin typeface="SimSun"/>
                <a:ea typeface="SimSun"/>
                <a:cs typeface="SimSun"/>
              </a:rPr>
              <a:t>安全技术防范系统建设应纳入工程建设的总体规划，并应综合设计、同步施工、独立验</a:t>
            </a:r>
            <a:r>
              <a:rPr sz="1000" kern="0" spc="40" dirty="0">
                <a:solidFill>
                  <a:srgbClr val="000000">
                    <a:alpha val="100000"/>
                  </a:srgbClr>
                </a:solidFill>
                <a:latin typeface="SimSun"/>
                <a:ea typeface="SimSun"/>
                <a:cs typeface="SimSun"/>
              </a:rPr>
              <a:t>收，同</a:t>
            </a:r>
            <a:r>
              <a:rPr sz="1000" kern="0" spc="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时交付使用。</a:t>
            </a:r>
            <a:endParaRPr lang="SimSun" altLang="SimSun" sz="1000" dirty="0"/>
          </a:p>
          <a:p>
            <a:pPr marL="18415" indent="-5714" algn="l" rtl="0" eaLnBrk="0">
              <a:lnSpc>
                <a:spcPct val="120000"/>
              </a:lnSpc>
              <a:spcBef>
                <a:spcPts val="360"/>
              </a:spcBef>
              <a:tabLst/>
            </a:pPr>
            <a:r>
              <a:rPr sz="1000" kern="0" spc="40" dirty="0">
                <a:solidFill>
                  <a:srgbClr val="000000">
                    <a:alpha val="100000"/>
                  </a:srgbClr>
                </a:solidFill>
                <a:latin typeface="SimHei"/>
                <a:ea typeface="SimHei"/>
                <a:cs typeface="SimHei"/>
              </a:rPr>
              <a:t>4.1.2</a:t>
            </a:r>
            <a:r>
              <a:rPr sz="1000" kern="0" spc="480" dirty="0">
                <a:solidFill>
                  <a:srgbClr val="000000">
                    <a:alpha val="100000"/>
                  </a:srgbClr>
                </a:solidFill>
                <a:latin typeface="SimHei"/>
                <a:ea typeface="SimHei"/>
                <a:cs typeface="SimHei"/>
              </a:rPr>
              <a:t> </a:t>
            </a:r>
            <a:r>
              <a:rPr sz="1000" kern="0" spc="40" dirty="0">
                <a:solidFill>
                  <a:srgbClr val="000000">
                    <a:alpha val="100000"/>
                  </a:srgbClr>
                </a:solidFill>
                <a:latin typeface="SimSun"/>
                <a:ea typeface="SimSun"/>
                <a:cs typeface="SimSun"/>
              </a:rPr>
              <a:t>安全技术防范系统的设计、施工程序应符合</a:t>
            </a:r>
            <a:r>
              <a:rPr sz="1000" kern="0" spc="-13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GA</a:t>
            </a:r>
            <a:r>
              <a:rPr sz="1000" kern="0" spc="40" dirty="0">
                <a:solidFill>
                  <a:srgbClr val="000000">
                    <a:alpha val="100000"/>
                  </a:srgbClr>
                </a:solidFill>
                <a:latin typeface="SimSun"/>
                <a:ea typeface="SimSun"/>
                <a:cs typeface="SimSun"/>
              </a:rPr>
              <a:t>/T </a:t>
            </a:r>
            <a:r>
              <a:rPr sz="1000" kern="0" spc="30" dirty="0">
                <a:solidFill>
                  <a:srgbClr val="000000">
                    <a:alpha val="100000"/>
                  </a:srgbClr>
                </a:solidFill>
                <a:latin typeface="SimSun"/>
                <a:ea typeface="SimSun"/>
                <a:cs typeface="SimSun"/>
              </a:rPr>
              <a:t>75 的规定。安全技术防范系统的设计原则、</a:t>
            </a:r>
            <a:r>
              <a:rPr sz="1000" kern="0" spc="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设计要素、系统传输与布线、防雷与接地设计应符合</a:t>
            </a:r>
            <a:r>
              <a:rPr sz="1000" kern="0" spc="-18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GB</a:t>
            </a:r>
            <a:r>
              <a:rPr sz="1000" kern="0" spc="40" dirty="0">
                <a:solidFill>
                  <a:srgbClr val="000000">
                    <a:alpha val="100000"/>
                  </a:srgbClr>
                </a:solidFill>
                <a:latin typeface="SimSun"/>
                <a:ea typeface="SimSun"/>
                <a:cs typeface="SimSun"/>
              </a:rPr>
              <a:t> 50</a:t>
            </a:r>
            <a:r>
              <a:rPr sz="1000" kern="0" spc="30" dirty="0">
                <a:solidFill>
                  <a:srgbClr val="000000">
                    <a:alpha val="100000"/>
                  </a:srgbClr>
                </a:solidFill>
                <a:latin typeface="SimSun"/>
                <a:ea typeface="SimSun"/>
                <a:cs typeface="SimSun"/>
              </a:rPr>
              <a:t>348</a:t>
            </a:r>
            <a:r>
              <a:rPr sz="1000" kern="0" spc="-11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的相关规定，系统供电除符合</a:t>
            </a:r>
            <a:r>
              <a:rPr sz="1000" kern="0" spc="-21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GB</a:t>
            </a:r>
            <a:r>
              <a:rPr sz="1000" kern="0" spc="30" dirty="0">
                <a:solidFill>
                  <a:srgbClr val="000000">
                    <a:alpha val="100000"/>
                  </a:srgbClr>
                </a:solidFill>
                <a:latin typeface="SimSun"/>
                <a:ea typeface="SimSun"/>
                <a:cs typeface="SimSun"/>
              </a:rPr>
              <a:t> 50348</a:t>
            </a:r>
            <a:r>
              <a:rPr sz="1000" kern="0" spc="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的规定外，还应符合</a:t>
            </a:r>
            <a:r>
              <a:rPr sz="1000" kern="0" spc="-22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GB</a:t>
            </a:r>
            <a:r>
              <a:rPr sz="1000" kern="0" spc="30" dirty="0">
                <a:solidFill>
                  <a:srgbClr val="000000">
                    <a:alpha val="100000"/>
                  </a:srgbClr>
                </a:solidFill>
                <a:latin typeface="SimSun"/>
                <a:ea typeface="SimSun"/>
                <a:cs typeface="SimSun"/>
              </a:rPr>
              <a:t>/T 154</a:t>
            </a:r>
            <a:r>
              <a:rPr sz="1000" kern="0" spc="20" dirty="0">
                <a:solidFill>
                  <a:srgbClr val="000000">
                    <a:alpha val="100000"/>
                  </a:srgbClr>
                </a:solidFill>
                <a:latin typeface="SimSun"/>
                <a:ea typeface="SimSun"/>
                <a:cs typeface="SimSun"/>
              </a:rPr>
              <a:t>08</a:t>
            </a:r>
            <a:r>
              <a:rPr sz="1000" kern="0" spc="-11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的相关要求。</a:t>
            </a:r>
            <a:endParaRPr lang="SimSun" altLang="SimSun" sz="1000" dirty="0"/>
          </a:p>
          <a:p>
            <a:pPr marL="15875" indent="-3175" algn="l" rtl="0" eaLnBrk="0">
              <a:lnSpc>
                <a:spcPct val="115000"/>
              </a:lnSpc>
              <a:spcBef>
                <a:spcPts val="360"/>
              </a:spcBef>
              <a:tabLst/>
            </a:pPr>
            <a:r>
              <a:rPr sz="1000" kern="0" spc="50" dirty="0">
                <a:solidFill>
                  <a:srgbClr val="000000">
                    <a:alpha val="100000"/>
                  </a:srgbClr>
                </a:solidFill>
                <a:latin typeface="SimHei"/>
                <a:ea typeface="SimHei"/>
                <a:cs typeface="SimHei"/>
              </a:rPr>
              <a:t>4.1.3</a:t>
            </a:r>
            <a:r>
              <a:rPr sz="1000" kern="0" spc="470" dirty="0">
                <a:solidFill>
                  <a:srgbClr val="000000">
                    <a:alpha val="100000"/>
                  </a:srgbClr>
                </a:solidFill>
                <a:latin typeface="SimHei"/>
                <a:ea typeface="SimHei"/>
                <a:cs typeface="SimHei"/>
              </a:rPr>
              <a:t> </a:t>
            </a:r>
            <a:r>
              <a:rPr sz="1000" kern="0" spc="50" dirty="0">
                <a:solidFill>
                  <a:srgbClr val="000000">
                    <a:alpha val="100000"/>
                  </a:srgbClr>
                </a:solidFill>
                <a:latin typeface="SimSun"/>
                <a:ea typeface="SimSun"/>
                <a:cs typeface="SimSun"/>
              </a:rPr>
              <a:t>安全技术防范系统中使用的设备和产品应符合国家相关法规、标准和规范的要求，并经</a:t>
            </a:r>
            <a:r>
              <a:rPr sz="1000" kern="0" spc="40" dirty="0">
                <a:solidFill>
                  <a:srgbClr val="000000">
                    <a:alpha val="100000"/>
                  </a:srgbClr>
                </a:solidFill>
                <a:latin typeface="SimSun"/>
                <a:ea typeface="SimSun"/>
                <a:cs typeface="SimSun"/>
              </a:rPr>
              <a:t>检验或</a:t>
            </a:r>
            <a:r>
              <a:rPr sz="1000" kern="0" spc="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认证合格。</a:t>
            </a:r>
            <a:endParaRPr lang="SimSun" altLang="SimSun" sz="1000" dirty="0"/>
          </a:p>
          <a:p>
            <a:pPr marL="18415" indent="-5714" algn="l" rtl="0" eaLnBrk="0">
              <a:lnSpc>
                <a:spcPct val="115000"/>
              </a:lnSpc>
              <a:spcBef>
                <a:spcPts val="356"/>
              </a:spcBef>
              <a:tabLst/>
            </a:pPr>
            <a:r>
              <a:rPr sz="1000" kern="0" spc="50" dirty="0">
                <a:solidFill>
                  <a:srgbClr val="000000">
                    <a:alpha val="100000"/>
                  </a:srgbClr>
                </a:solidFill>
                <a:latin typeface="SimHei"/>
                <a:ea typeface="SimHei"/>
                <a:cs typeface="SimHei"/>
              </a:rPr>
              <a:t>4.1.4</a:t>
            </a:r>
            <a:r>
              <a:rPr sz="1000" kern="0" spc="470" dirty="0">
                <a:solidFill>
                  <a:srgbClr val="000000">
                    <a:alpha val="100000"/>
                  </a:srgbClr>
                </a:solidFill>
                <a:latin typeface="SimHei"/>
                <a:ea typeface="SimHei"/>
                <a:cs typeface="SimHei"/>
              </a:rPr>
              <a:t> </a:t>
            </a:r>
            <a:r>
              <a:rPr sz="1000" kern="0" spc="50" dirty="0">
                <a:solidFill>
                  <a:srgbClr val="000000">
                    <a:alpha val="100000"/>
                  </a:srgbClr>
                </a:solidFill>
                <a:latin typeface="SimSun"/>
                <a:ea typeface="SimSun"/>
                <a:cs typeface="SimSun"/>
              </a:rPr>
              <a:t>安全技术防范系统应具备与上一级管理系统联网功能，终端接口及通信协议应符合国家</a:t>
            </a:r>
            <a:r>
              <a:rPr sz="1000" kern="0" spc="40" dirty="0">
                <a:solidFill>
                  <a:srgbClr val="000000">
                    <a:alpha val="100000"/>
                  </a:srgbClr>
                </a:solidFill>
                <a:latin typeface="SimSun"/>
                <a:ea typeface="SimSun"/>
                <a:cs typeface="SimSun"/>
              </a:rPr>
              <a:t>现行有</a:t>
            </a:r>
            <a:r>
              <a:rPr sz="1000" kern="0" spc="0" dirty="0">
                <a:solidFill>
                  <a:srgbClr val="000000">
                    <a:alpha val="100000"/>
                  </a:srgbClr>
                </a:solidFill>
                <a:latin typeface="SimSun"/>
                <a:ea typeface="SimSun"/>
                <a:cs typeface="SimSun"/>
              </a:rPr>
              <a:t> </a:t>
            </a:r>
            <a:r>
              <a:rPr sz="1000" kern="0" spc="50" dirty="0">
                <a:solidFill>
                  <a:srgbClr val="000000">
                    <a:alpha val="100000"/>
                  </a:srgbClr>
                </a:solidFill>
                <a:latin typeface="SimSun"/>
                <a:ea typeface="SimSun"/>
                <a:cs typeface="SimSun"/>
              </a:rPr>
              <a:t>关标准规定；安全技</a:t>
            </a:r>
            <a:r>
              <a:rPr sz="1000" kern="0" spc="40" dirty="0">
                <a:solidFill>
                  <a:srgbClr val="000000">
                    <a:alpha val="100000"/>
                  </a:srgbClr>
                </a:solidFill>
                <a:latin typeface="SimSun"/>
                <a:ea typeface="SimSun"/>
                <a:cs typeface="SimSun"/>
              </a:rPr>
              <a:t>术防范系统应与“本市技防工程监督管理系统”联网。</a:t>
            </a:r>
            <a:endParaRPr lang="SimSun" altLang="SimSun" sz="1000" dirty="0"/>
          </a:p>
          <a:p>
            <a:pPr marL="18415" indent="-5714" algn="l" rtl="0" eaLnBrk="0">
              <a:lnSpc>
                <a:spcPct val="115000"/>
              </a:lnSpc>
              <a:spcBef>
                <a:spcPts val="364"/>
              </a:spcBef>
              <a:tabLst/>
            </a:pPr>
            <a:r>
              <a:rPr sz="1000" kern="0" spc="50" dirty="0">
                <a:solidFill>
                  <a:srgbClr val="000000">
                    <a:alpha val="100000"/>
                  </a:srgbClr>
                </a:solidFill>
                <a:latin typeface="SimHei"/>
                <a:ea typeface="SimHei"/>
                <a:cs typeface="SimHei"/>
              </a:rPr>
              <a:t>4.1.5</a:t>
            </a:r>
            <a:r>
              <a:rPr sz="1000" kern="0" spc="470" dirty="0">
                <a:solidFill>
                  <a:srgbClr val="000000">
                    <a:alpha val="100000"/>
                  </a:srgbClr>
                </a:solidFill>
                <a:latin typeface="SimHei"/>
                <a:ea typeface="SimHei"/>
                <a:cs typeface="SimHei"/>
              </a:rPr>
              <a:t> </a:t>
            </a:r>
            <a:r>
              <a:rPr sz="1000" kern="0" spc="50" dirty="0">
                <a:solidFill>
                  <a:srgbClr val="000000">
                    <a:alpha val="100000"/>
                  </a:srgbClr>
                </a:solidFill>
                <a:latin typeface="SimSun"/>
                <a:ea typeface="SimSun"/>
                <a:cs typeface="SimSun"/>
              </a:rPr>
              <a:t>安全技术防范系统的设计宜同上海市监控报警联网系统的建设相协调、配套，作为社会</a:t>
            </a:r>
            <a:r>
              <a:rPr sz="1000" kern="0" spc="40" dirty="0">
                <a:solidFill>
                  <a:srgbClr val="000000">
                    <a:alpha val="100000"/>
                  </a:srgbClr>
                </a:solidFill>
                <a:latin typeface="SimSun"/>
                <a:ea typeface="SimSun"/>
                <a:cs typeface="SimSun"/>
              </a:rPr>
              <a:t>监控报</a:t>
            </a:r>
            <a:r>
              <a:rPr sz="1000" kern="0" spc="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警接入资源时，其网络接口、性能要求应符合</a:t>
            </a:r>
            <a:r>
              <a:rPr sz="1000" kern="0" spc="-22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GB</a:t>
            </a:r>
            <a:r>
              <a:rPr sz="1000" kern="0" spc="40" dirty="0">
                <a:solidFill>
                  <a:srgbClr val="000000">
                    <a:alpha val="100000"/>
                  </a:srgbClr>
                </a:solidFill>
                <a:latin typeface="SimSun"/>
                <a:ea typeface="SimSun"/>
                <a:cs typeface="SimSun"/>
              </a:rPr>
              <a:t>/T 28181、</a:t>
            </a:r>
            <a:r>
              <a:rPr sz="1000" kern="0" spc="0" dirty="0">
                <a:solidFill>
                  <a:srgbClr val="000000">
                    <a:alpha val="100000"/>
                  </a:srgbClr>
                </a:solidFill>
                <a:latin typeface="SimSun"/>
                <a:ea typeface="SimSun"/>
                <a:cs typeface="SimSun"/>
              </a:rPr>
              <a:t>GA</a:t>
            </a:r>
            <a:r>
              <a:rPr sz="1000" kern="0" spc="30" dirty="0">
                <a:solidFill>
                  <a:srgbClr val="000000">
                    <a:alpha val="100000"/>
                  </a:srgbClr>
                </a:solidFill>
                <a:latin typeface="SimSun"/>
                <a:ea typeface="SimSun"/>
                <a:cs typeface="SimSun"/>
              </a:rPr>
              <a:t>/T 669.1</a:t>
            </a:r>
            <a:r>
              <a:rPr sz="1000" kern="0" spc="-19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等相关标准要求。</a:t>
            </a:r>
            <a:endParaRPr lang="SimSun" altLang="SimSun" sz="1000" dirty="0"/>
          </a:p>
          <a:p>
            <a:pPr marL="15875" indent="-3175" algn="l" rtl="0" eaLnBrk="0">
              <a:lnSpc>
                <a:spcPct val="122000"/>
              </a:lnSpc>
              <a:spcBef>
                <a:spcPts val="385"/>
              </a:spcBef>
              <a:tabLst/>
            </a:pPr>
            <a:r>
              <a:rPr sz="1000" kern="0" spc="40" dirty="0">
                <a:solidFill>
                  <a:srgbClr val="000000">
                    <a:alpha val="100000"/>
                  </a:srgbClr>
                </a:solidFill>
                <a:latin typeface="SimHei"/>
                <a:ea typeface="SimHei"/>
                <a:cs typeface="SimHei"/>
              </a:rPr>
              <a:t>4.1.6</a:t>
            </a:r>
            <a:r>
              <a:rPr sz="1000" kern="0" spc="450" dirty="0">
                <a:solidFill>
                  <a:srgbClr val="000000">
                    <a:alpha val="100000"/>
                  </a:srgbClr>
                </a:solidFill>
                <a:latin typeface="SimHei"/>
                <a:ea typeface="SimHei"/>
                <a:cs typeface="SimHei"/>
              </a:rPr>
              <a:t> </a:t>
            </a:r>
            <a:r>
              <a:rPr sz="1000" kern="0" spc="40" dirty="0">
                <a:solidFill>
                  <a:srgbClr val="000000">
                    <a:alpha val="100000"/>
                  </a:srgbClr>
                </a:solidFill>
                <a:latin typeface="SimSun"/>
                <a:ea typeface="SimSun"/>
                <a:cs typeface="SimSun"/>
              </a:rPr>
              <a:t>超市、仓储会员店、购物中心、百货店、商品交易市场重要部位应根</a:t>
            </a:r>
            <a:r>
              <a:rPr sz="1000" kern="0" spc="30" dirty="0">
                <a:solidFill>
                  <a:srgbClr val="000000">
                    <a:alpha val="100000"/>
                  </a:srgbClr>
                </a:solidFill>
                <a:latin typeface="SimSun"/>
                <a:ea typeface="SimSun"/>
                <a:cs typeface="SimSun"/>
              </a:rPr>
              <a:t>据表 1 的要求设置安全技</a:t>
            </a:r>
            <a:r>
              <a:rPr sz="1000" kern="0" spc="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术防范系统，</a:t>
            </a:r>
            <a:r>
              <a:rPr sz="1000" kern="0" spc="17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贵重商品店（柜）</a:t>
            </a:r>
            <a:r>
              <a:rPr sz="1000" kern="0" spc="-17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重要部位应根据表</a:t>
            </a:r>
            <a:r>
              <a:rPr sz="1000" kern="0" spc="-19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2</a:t>
            </a:r>
            <a:r>
              <a:rPr sz="1000" kern="0" spc="-11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的要求设置安</a:t>
            </a:r>
            <a:r>
              <a:rPr sz="1000" kern="0" spc="-10" dirty="0">
                <a:solidFill>
                  <a:srgbClr val="000000">
                    <a:alpha val="100000"/>
                  </a:srgbClr>
                </a:solidFill>
                <a:latin typeface="SimSun"/>
                <a:ea typeface="SimSun"/>
                <a:cs typeface="SimSun"/>
              </a:rPr>
              <a:t>全技术防范系统，</a:t>
            </a:r>
            <a:r>
              <a:rPr sz="1000" kern="0" spc="17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便利店重要部位应</a:t>
            </a:r>
            <a:r>
              <a:rPr sz="1000" kern="0" spc="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根据表</a:t>
            </a:r>
            <a:r>
              <a:rPr sz="1000" kern="0" spc="-18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3</a:t>
            </a:r>
            <a:r>
              <a:rPr sz="1000" kern="0" spc="-12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的要求设置安全技</a:t>
            </a:r>
            <a:r>
              <a:rPr sz="1000" kern="0" spc="20" dirty="0">
                <a:solidFill>
                  <a:srgbClr val="000000">
                    <a:alpha val="100000"/>
                  </a:srgbClr>
                </a:solidFill>
                <a:latin typeface="SimSun"/>
                <a:ea typeface="SimSun"/>
                <a:cs typeface="SimSun"/>
              </a:rPr>
              <a:t>术防范系统，</a:t>
            </a:r>
            <a:r>
              <a:rPr sz="1000" kern="0" spc="-19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加油加气充电站重要部位应根据表</a:t>
            </a:r>
            <a:r>
              <a:rPr sz="1000" kern="0" spc="-20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4</a:t>
            </a:r>
            <a:r>
              <a:rPr sz="1000" kern="0" spc="-12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的要求设置安全技术防范</a:t>
            </a:r>
            <a:r>
              <a:rPr sz="1000" kern="0" spc="0" dirty="0">
                <a:solidFill>
                  <a:srgbClr val="000000">
                    <a:alpha val="100000"/>
                  </a:srgbClr>
                </a:solidFill>
                <a:latin typeface="SimSun"/>
                <a:ea typeface="SimSun"/>
                <a:cs typeface="SimSun"/>
              </a:rPr>
              <a:t> </a:t>
            </a:r>
            <a:r>
              <a:rPr sz="1000" kern="0" spc="50" dirty="0">
                <a:solidFill>
                  <a:srgbClr val="000000">
                    <a:alpha val="100000"/>
                  </a:srgbClr>
                </a:solidFill>
                <a:latin typeface="SimSun"/>
                <a:ea typeface="SimSun"/>
                <a:cs typeface="SimSun"/>
              </a:rPr>
              <a:t>系统。零售商业场所内其他涉及重点单位重要部</a:t>
            </a:r>
            <a:r>
              <a:rPr sz="1000" kern="0" spc="40" dirty="0">
                <a:solidFill>
                  <a:srgbClr val="000000">
                    <a:alpha val="100000"/>
                  </a:srgbClr>
                </a:solidFill>
                <a:latin typeface="SimSun"/>
                <a:ea typeface="SimSun"/>
                <a:cs typeface="SimSun"/>
              </a:rPr>
              <a:t>位的，应按照相关标准要求设置安全技术防范系统。</a:t>
            </a:r>
            <a:endParaRPr lang="SimSun" altLang="SimSun" sz="1000" dirty="0"/>
          </a:p>
          <a:p>
            <a:pPr marL="15875" indent="-3810" algn="l" rtl="0" eaLnBrk="0">
              <a:lnSpc>
                <a:spcPct val="115000"/>
              </a:lnSpc>
              <a:spcBef>
                <a:spcPts val="364"/>
              </a:spcBef>
              <a:tabLst/>
            </a:pPr>
            <a:r>
              <a:rPr sz="1000" kern="0" spc="50" dirty="0">
                <a:solidFill>
                  <a:srgbClr val="000000">
                    <a:alpha val="100000"/>
                  </a:srgbClr>
                </a:solidFill>
                <a:latin typeface="SimHei"/>
                <a:ea typeface="SimHei"/>
                <a:cs typeface="SimHei"/>
              </a:rPr>
              <a:t>4.1.7</a:t>
            </a:r>
            <a:r>
              <a:rPr sz="1000" kern="0" spc="470" dirty="0">
                <a:solidFill>
                  <a:srgbClr val="000000">
                    <a:alpha val="100000"/>
                  </a:srgbClr>
                </a:solidFill>
                <a:latin typeface="SimHei"/>
                <a:ea typeface="SimHei"/>
                <a:cs typeface="SimHei"/>
              </a:rPr>
              <a:t> </a:t>
            </a:r>
            <a:r>
              <a:rPr sz="1000" kern="0" spc="50" dirty="0">
                <a:solidFill>
                  <a:srgbClr val="000000">
                    <a:alpha val="100000"/>
                  </a:srgbClr>
                </a:solidFill>
                <a:latin typeface="SimSun"/>
                <a:ea typeface="SimSun"/>
                <a:cs typeface="SimSun"/>
              </a:rPr>
              <a:t>安全技术防范系统工程的建设，除执行本标准外，还应符合国家现行工程建设标准及有</a:t>
            </a:r>
            <a:r>
              <a:rPr sz="1000" kern="0" spc="40" dirty="0">
                <a:solidFill>
                  <a:srgbClr val="000000">
                    <a:alpha val="100000"/>
                  </a:srgbClr>
                </a:solidFill>
                <a:latin typeface="SimSun"/>
                <a:ea typeface="SimSun"/>
                <a:cs typeface="SimSun"/>
              </a:rPr>
              <a:t>关技术</a:t>
            </a:r>
            <a:r>
              <a:rPr sz="1000" kern="0" spc="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标准、规范和规定。</a:t>
            </a:r>
            <a:endParaRPr lang="SimSun" altLang="SimSun" sz="1000" dirty="0"/>
          </a:p>
          <a:p>
            <a:pPr algn="l" rtl="0" eaLnBrk="0">
              <a:lnSpc>
                <a:spcPct val="135000"/>
              </a:lnSpc>
              <a:tabLst/>
            </a:pPr>
            <a:endParaRPr lang="Arial" altLang="Arial" sz="1000" dirty="0"/>
          </a:p>
          <a:p>
            <a:pPr algn="l" rtl="0" eaLnBrk="0">
              <a:lnSpc>
                <a:spcPct val="125000"/>
              </a:lnSpc>
              <a:tabLst/>
            </a:pPr>
            <a:endParaRPr lang="Arial" altLang="Arial" sz="200" dirty="0"/>
          </a:p>
          <a:p>
            <a:pPr marL="504190" algn="l" rtl="0" eaLnBrk="0">
              <a:lnSpc>
                <a:spcPct val="100000"/>
              </a:lnSpc>
              <a:tabLst/>
            </a:pPr>
            <a:r>
              <a:rPr sz="1000" kern="0" spc="50" dirty="0">
                <a:solidFill>
                  <a:srgbClr val="000000">
                    <a:alpha val="100000"/>
                  </a:srgbClr>
                </a:solidFill>
                <a:latin typeface="SimHei"/>
                <a:ea typeface="SimHei"/>
                <a:cs typeface="SimHei"/>
              </a:rPr>
              <a:t>表</a:t>
            </a:r>
            <a:r>
              <a:rPr sz="1000" kern="0" spc="-150" dirty="0">
                <a:solidFill>
                  <a:srgbClr val="000000">
                    <a:alpha val="100000"/>
                  </a:srgbClr>
                </a:solidFill>
                <a:latin typeface="SimHei"/>
                <a:ea typeface="SimHei"/>
                <a:cs typeface="SimHei"/>
              </a:rPr>
              <a:t> </a:t>
            </a:r>
            <a:r>
              <a:rPr sz="1000" kern="0" spc="50" dirty="0">
                <a:solidFill>
                  <a:srgbClr val="000000">
                    <a:alpha val="100000"/>
                  </a:srgbClr>
                </a:solidFill>
                <a:latin typeface="SimHei"/>
                <a:ea typeface="SimHei"/>
                <a:cs typeface="SimHei"/>
              </a:rPr>
              <a:t>1</a:t>
            </a:r>
            <a:r>
              <a:rPr sz="1000" kern="0" spc="50" dirty="0">
                <a:solidFill>
                  <a:srgbClr val="000000">
                    <a:alpha val="100000"/>
                  </a:srgbClr>
                </a:solidFill>
                <a:latin typeface="SimHei"/>
                <a:ea typeface="SimHei"/>
                <a:cs typeface="SimHei"/>
              </a:rPr>
              <a:t> </a:t>
            </a:r>
            <a:r>
              <a:rPr sz="1000" kern="0" spc="50" dirty="0">
                <a:solidFill>
                  <a:srgbClr val="000000">
                    <a:alpha val="100000"/>
                  </a:srgbClr>
                </a:solidFill>
                <a:latin typeface="SimHei"/>
                <a:ea typeface="SimHei"/>
                <a:cs typeface="SimHei"/>
              </a:rPr>
              <a:t>超市、仓储会员店、购物中心、</a:t>
            </a:r>
            <a:r>
              <a:rPr sz="1000" kern="0" spc="40" dirty="0">
                <a:solidFill>
                  <a:srgbClr val="000000">
                    <a:alpha val="100000"/>
                  </a:srgbClr>
                </a:solidFill>
                <a:latin typeface="SimHei"/>
                <a:ea typeface="SimHei"/>
                <a:cs typeface="SimHei"/>
              </a:rPr>
              <a:t>百货店、商品交易市场安全技术防范系统配置表</a:t>
            </a:r>
            <a:endParaRPr lang="SimHei" altLang="SimHei" sz="1000" dirty="0"/>
          </a:p>
        </p:txBody>
      </p:sp>
      <p:graphicFrame>
        <p:nvGraphicFramePr>
          <p:cNvPr id="46" name="table 46"/>
          <p:cNvGraphicFramePr>
            <a:graphicFrameLocks noGrp="1"/>
          </p:cNvGraphicFramePr>
          <p:nvPr/>
        </p:nvGraphicFramePr>
        <p:xfrm>
          <a:off x="981455" y="5605271"/>
          <a:ext cx="5769609" cy="3919219"/>
        </p:xfrm>
        <a:graphic>
          <a:graphicData uri="http://schemas.openxmlformats.org/drawingml/2006/table">
            <a:tbl>
              <a:tblPr/>
              <a:tblGrid>
                <a:gridCol w="394334"/>
                <a:gridCol w="414654"/>
                <a:gridCol w="1051560"/>
                <a:gridCol w="3371214"/>
                <a:gridCol w="537844"/>
              </a:tblGrid>
              <a:tr h="385445">
                <a:tc>
                  <a:txBody>
                    <a:bodyPr/>
                    <a:lstStyle/>
                    <a:p>
                      <a:pPr algn="l" rtl="0" eaLnBrk="0">
                        <a:lnSpc>
                          <a:spcPct val="100000"/>
                        </a:lnSpc>
                        <a:tabLst/>
                      </a:pPr>
                      <a:endParaRPr lang="Arial" altLang="Arial" sz="900" dirty="0"/>
                    </a:p>
                    <a:p>
                      <a:pPr algn="l" rtl="0" eaLnBrk="0">
                        <a:lnSpc>
                          <a:spcPct val="7036"/>
                        </a:lnSpc>
                        <a:tabLst/>
                      </a:pPr>
                      <a:endParaRPr lang="Arial" altLang="Arial" sz="100" dirty="0"/>
                    </a:p>
                    <a:p>
                      <a:pPr marL="90805" algn="l" rtl="0" eaLnBrk="0">
                        <a:lnSpc>
                          <a:spcPct val="97000"/>
                        </a:lnSpc>
                        <a:tabLst/>
                      </a:pPr>
                      <a:r>
                        <a:rPr sz="900" kern="0" spc="-10" dirty="0">
                          <a:solidFill>
                            <a:srgbClr val="000000">
                              <a:alpha val="100000"/>
                            </a:srgbClr>
                          </a:solidFill>
                          <a:latin typeface="SimSun"/>
                          <a:ea typeface="SimSun"/>
                          <a:cs typeface="SimSun"/>
                        </a:rPr>
                        <a:t>序号</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rtl="0" eaLnBrk="0">
                        <a:lnSpc>
                          <a:spcPct val="100000"/>
                        </a:lnSpc>
                        <a:tabLst/>
                      </a:pPr>
                      <a:endParaRPr lang="Arial" altLang="Arial" sz="900" dirty="0"/>
                    </a:p>
                    <a:p>
                      <a:pPr marL="629284" algn="l" rtl="0" eaLnBrk="0">
                        <a:lnSpc>
                          <a:spcPct val="97000"/>
                        </a:lnSpc>
                        <a:spcBef>
                          <a:spcPts val="5"/>
                        </a:spcBef>
                        <a:tabLst/>
                      </a:pPr>
                      <a:r>
                        <a:rPr sz="900" kern="0" spc="-20" dirty="0">
                          <a:solidFill>
                            <a:srgbClr val="000000">
                              <a:alpha val="100000"/>
                            </a:srgbClr>
                          </a:solidFill>
                          <a:latin typeface="SimSun"/>
                          <a:ea typeface="SimSun"/>
                          <a:cs typeface="SimSun"/>
                        </a:rPr>
                        <a:t>项目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900" dirty="0"/>
                    </a:p>
                    <a:p>
                      <a:pPr marL="1179830" algn="l" rtl="0" eaLnBrk="0">
                        <a:lnSpc>
                          <a:spcPct val="97000"/>
                        </a:lnSpc>
                        <a:spcBef>
                          <a:spcPts val="5"/>
                        </a:spcBef>
                        <a:tabLst/>
                      </a:pPr>
                      <a:r>
                        <a:rPr sz="900" kern="0" spc="-10" dirty="0">
                          <a:solidFill>
                            <a:srgbClr val="000000">
                              <a:alpha val="100000"/>
                            </a:srgbClr>
                          </a:solidFill>
                          <a:latin typeface="SimSun"/>
                          <a:ea typeface="SimSun"/>
                          <a:cs typeface="SimSun"/>
                        </a:rPr>
                        <a:t>安装区域或覆盖范围</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300" dirty="0"/>
                    </a:p>
                    <a:p>
                      <a:pPr marL="160654" algn="l" rtl="0" eaLnBrk="0">
                        <a:lnSpc>
                          <a:spcPct val="85000"/>
                        </a:lnSpc>
                        <a:tabLst/>
                      </a:pPr>
                      <a:r>
                        <a:rPr sz="900" kern="0" spc="-20" dirty="0">
                          <a:solidFill>
                            <a:srgbClr val="000000">
                              <a:alpha val="100000"/>
                            </a:srgbClr>
                          </a:solidFill>
                          <a:latin typeface="SimSun"/>
                          <a:ea typeface="SimSun"/>
                          <a:cs typeface="SimSun"/>
                        </a:rPr>
                        <a:t>配置</a:t>
                      </a:r>
                      <a:endParaRPr lang="SimSun" altLang="SimSun" sz="900" dirty="0"/>
                    </a:p>
                    <a:p>
                      <a:pPr marL="161289" algn="l" rtl="0" eaLnBrk="0">
                        <a:lnSpc>
                          <a:spcPts val="1320"/>
                        </a:lnSpc>
                        <a:tabLst/>
                      </a:pPr>
                      <a:r>
                        <a:rPr sz="900" kern="0" spc="-20" dirty="0">
                          <a:solidFill>
                            <a:srgbClr val="000000">
                              <a:alpha val="100000"/>
                            </a:srgbClr>
                          </a:solidFill>
                          <a:latin typeface="SimSun"/>
                          <a:ea typeface="SimSun"/>
                          <a:cs typeface="SimSun"/>
                        </a:rPr>
                        <a:t>要求</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4000"/>
                        </a:lnSpc>
                        <a:tabLst/>
                      </a:pPr>
                      <a:endParaRPr lang="Arial" altLang="Arial" sz="400" dirty="0"/>
                    </a:p>
                    <a:p>
                      <a:pPr marL="186054" algn="l" rtl="0" eaLnBrk="0">
                        <a:lnSpc>
                          <a:spcPct val="79000"/>
                        </a:lnSpc>
                        <a:spcBef>
                          <a:spcPts val="4"/>
                        </a:spcBef>
                        <a:tabLst/>
                      </a:pPr>
                      <a:r>
                        <a:rPr sz="900" kern="0" spc="-10" dirty="0">
                          <a:solidFill>
                            <a:srgbClr val="000000">
                              <a:alpha val="100000"/>
                            </a:srgbClr>
                          </a:solidFill>
                          <a:latin typeface="SimSun"/>
                          <a:ea typeface="SimSun"/>
                          <a:cs typeface="SimSun"/>
                        </a:rPr>
                        <a:t>1</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17">
                  <a:txBody>
                    <a:bodyPr/>
                    <a:lstStyle/>
                    <a:p>
                      <a:pPr algn="l" rtl="0" eaLnBrk="0">
                        <a:lnSpc>
                          <a:spcPct val="108000"/>
                        </a:lnSpc>
                        <a:tabLst/>
                      </a:pPr>
                      <a:endParaRPr lang="Arial" altLang="Arial" sz="1000" dirty="0"/>
                    </a:p>
                    <a:p>
                      <a:pPr algn="l" rtl="0" eaLnBrk="0">
                        <a:lnSpc>
                          <a:spcPct val="108000"/>
                        </a:lnSpc>
                        <a:tabLst/>
                      </a:pPr>
                      <a:endParaRPr lang="Arial" altLang="Arial" sz="1000" dirty="0"/>
                    </a:p>
                    <a:p>
                      <a:pPr algn="l" rtl="0" eaLnBrk="0">
                        <a:lnSpc>
                          <a:spcPct val="108000"/>
                        </a:lnSpc>
                        <a:tabLst/>
                      </a:pPr>
                      <a:endParaRPr lang="Arial" altLang="Arial" sz="1000" dirty="0"/>
                    </a:p>
                    <a:p>
                      <a:pPr algn="l" rtl="0" eaLnBrk="0">
                        <a:lnSpc>
                          <a:spcPct val="108000"/>
                        </a:lnSpc>
                        <a:tabLst/>
                      </a:pPr>
                      <a:endParaRPr lang="Arial" altLang="Arial" sz="1000" dirty="0"/>
                    </a:p>
                    <a:p>
                      <a:pPr algn="l" rtl="0" eaLnBrk="0">
                        <a:lnSpc>
                          <a:spcPct val="108000"/>
                        </a:lnSpc>
                        <a:tabLst/>
                      </a:pPr>
                      <a:endParaRPr lang="Arial" altLang="Arial" sz="1000" dirty="0"/>
                    </a:p>
                    <a:p>
                      <a:pPr algn="l" rtl="0" eaLnBrk="0">
                        <a:lnSpc>
                          <a:spcPct val="108000"/>
                        </a:lnSpc>
                        <a:tabLst/>
                      </a:pPr>
                      <a:endParaRPr lang="Arial" altLang="Arial" sz="1000" dirty="0"/>
                    </a:p>
                    <a:p>
                      <a:pPr algn="l" rtl="0" eaLnBrk="0">
                        <a:lnSpc>
                          <a:spcPct val="108000"/>
                        </a:lnSpc>
                        <a:tabLst/>
                      </a:pPr>
                      <a:endParaRPr lang="Arial" altLang="Arial" sz="1000" dirty="0"/>
                    </a:p>
                    <a:p>
                      <a:pPr algn="l" rtl="0" eaLnBrk="0">
                        <a:lnSpc>
                          <a:spcPct val="108000"/>
                        </a:lnSpc>
                        <a:tabLst/>
                      </a:pPr>
                      <a:endParaRPr lang="Arial" altLang="Arial" sz="1000" dirty="0"/>
                    </a:p>
                    <a:p>
                      <a:pPr algn="l" rtl="0" eaLnBrk="0">
                        <a:lnSpc>
                          <a:spcPct val="109000"/>
                        </a:lnSpc>
                        <a:tabLst/>
                      </a:pPr>
                      <a:endParaRPr lang="Arial" altLang="Arial" sz="1000" dirty="0"/>
                    </a:p>
                    <a:p>
                      <a:pPr algn="l" rtl="0" eaLnBrk="0">
                        <a:lnSpc>
                          <a:spcPct val="7028"/>
                        </a:lnSpc>
                        <a:tabLst/>
                      </a:pPr>
                      <a:endParaRPr lang="Arial" altLang="Arial" sz="100" dirty="0"/>
                    </a:p>
                    <a:p>
                      <a:pPr marL="100330" algn="l" rtl="0" eaLnBrk="0">
                        <a:lnSpc>
                          <a:spcPct val="85000"/>
                        </a:lnSpc>
                        <a:tabLst/>
                      </a:pPr>
                      <a:r>
                        <a:rPr sz="900" kern="0" spc="-10" dirty="0">
                          <a:solidFill>
                            <a:srgbClr val="000000">
                              <a:alpha val="100000"/>
                            </a:srgbClr>
                          </a:solidFill>
                          <a:latin typeface="SimSun"/>
                          <a:ea typeface="SimSun"/>
                          <a:cs typeface="SimSun"/>
                        </a:rPr>
                        <a:t>视频</a:t>
                      </a:r>
                      <a:endParaRPr lang="SimSun" altLang="SimSun" sz="900" dirty="0"/>
                    </a:p>
                    <a:p>
                      <a:pPr marL="102870" algn="l" rtl="0" eaLnBrk="0">
                        <a:lnSpc>
                          <a:spcPts val="1200"/>
                        </a:lnSpc>
                        <a:tabLst/>
                      </a:pPr>
                      <a:r>
                        <a:rPr sz="900" kern="0" spc="-20" dirty="0">
                          <a:solidFill>
                            <a:srgbClr val="000000">
                              <a:alpha val="100000"/>
                            </a:srgbClr>
                          </a:solidFill>
                          <a:latin typeface="SimSun"/>
                          <a:ea typeface="SimSun"/>
                          <a:cs typeface="SimSun"/>
                        </a:rPr>
                        <a:t>安防</a:t>
                      </a:r>
                      <a:endParaRPr lang="SimSun" altLang="SimSun" sz="900" dirty="0"/>
                    </a:p>
                    <a:p>
                      <a:pPr marL="100964" algn="l" rtl="0" eaLnBrk="0">
                        <a:lnSpc>
                          <a:spcPts val="1200"/>
                        </a:lnSpc>
                        <a:tabLst/>
                      </a:pPr>
                      <a:r>
                        <a:rPr sz="900" kern="0" spc="-20" dirty="0">
                          <a:solidFill>
                            <a:srgbClr val="000000">
                              <a:alpha val="100000"/>
                            </a:srgbClr>
                          </a:solidFill>
                          <a:latin typeface="SimSun"/>
                          <a:ea typeface="SimSun"/>
                          <a:cs typeface="SimSun"/>
                        </a:rPr>
                        <a:t>监控</a:t>
                      </a:r>
                      <a:endParaRPr lang="SimSun" altLang="SimSun" sz="900" dirty="0"/>
                    </a:p>
                    <a:p>
                      <a:pPr marL="102870" algn="l" rtl="0" eaLnBrk="0">
                        <a:lnSpc>
                          <a:spcPts val="1200"/>
                        </a:lnSpc>
                        <a:tabLst/>
                      </a:pPr>
                      <a:r>
                        <a:rPr sz="900" kern="0" spc="-20" dirty="0">
                          <a:solidFill>
                            <a:srgbClr val="000000">
                              <a:alpha val="100000"/>
                            </a:srgbClr>
                          </a:solidFill>
                          <a:latin typeface="SimSun"/>
                          <a:ea typeface="SimSun"/>
                          <a:cs typeface="SimSun"/>
                        </a:rPr>
                        <a:t>系统</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17">
                  <a:txBody>
                    <a:bodyPr/>
                    <a:lstStyle/>
                    <a:p>
                      <a:pPr algn="l" rtl="0" eaLnBrk="0">
                        <a:lnSpc>
                          <a:spcPct val="101000"/>
                        </a:lnSpc>
                        <a:tabLst/>
                      </a:pPr>
                      <a:endParaRPr lang="Arial" altLang="Arial" sz="1000" dirty="0"/>
                    </a:p>
                    <a:p>
                      <a:pPr algn="l" rtl="0" eaLnBrk="0">
                        <a:lnSpc>
                          <a:spcPct val="101000"/>
                        </a:lnSpc>
                        <a:tabLst/>
                      </a:pPr>
                      <a:endParaRPr lang="Arial" altLang="Arial" sz="1000" dirty="0"/>
                    </a:p>
                    <a:p>
                      <a:pPr algn="l" rtl="0" eaLnBrk="0">
                        <a:lnSpc>
                          <a:spcPct val="101000"/>
                        </a:lnSpc>
                        <a:tabLst/>
                      </a:pPr>
                      <a:endParaRPr lang="Arial" altLang="Arial" sz="1000" dirty="0"/>
                    </a:p>
                    <a:p>
                      <a:pPr algn="l" rtl="0" eaLnBrk="0">
                        <a:lnSpc>
                          <a:spcPct val="102000"/>
                        </a:lnSpc>
                        <a:tabLst/>
                      </a:pPr>
                      <a:endParaRPr lang="Arial" altLang="Arial" sz="1000" dirty="0"/>
                    </a:p>
                    <a:p>
                      <a:pPr algn="l" rtl="0" eaLnBrk="0">
                        <a:lnSpc>
                          <a:spcPct val="102000"/>
                        </a:lnSpc>
                        <a:tabLst/>
                      </a:pPr>
                      <a:endParaRPr lang="Arial" altLang="Arial" sz="1000" dirty="0"/>
                    </a:p>
                    <a:p>
                      <a:pPr algn="l" rtl="0" eaLnBrk="0">
                        <a:lnSpc>
                          <a:spcPct val="102000"/>
                        </a:lnSpc>
                        <a:tabLst/>
                      </a:pPr>
                      <a:endParaRPr lang="Arial" altLang="Arial" sz="1000" dirty="0"/>
                    </a:p>
                    <a:p>
                      <a:pPr algn="l" rtl="0" eaLnBrk="0">
                        <a:lnSpc>
                          <a:spcPct val="102000"/>
                        </a:lnSpc>
                        <a:tabLst/>
                      </a:pPr>
                      <a:endParaRPr lang="Arial" altLang="Arial" sz="1000" dirty="0"/>
                    </a:p>
                    <a:p>
                      <a:pPr algn="l" rtl="0" eaLnBrk="0">
                        <a:lnSpc>
                          <a:spcPct val="102000"/>
                        </a:lnSpc>
                        <a:tabLst/>
                      </a:pPr>
                      <a:endParaRPr lang="Arial" altLang="Arial" sz="1000" dirty="0"/>
                    </a:p>
                    <a:p>
                      <a:pPr algn="l" rtl="0" eaLnBrk="0">
                        <a:lnSpc>
                          <a:spcPct val="102000"/>
                        </a:lnSpc>
                        <a:tabLst/>
                      </a:pPr>
                      <a:endParaRPr lang="Arial" altLang="Arial" sz="1000" dirty="0"/>
                    </a:p>
                    <a:p>
                      <a:pPr algn="l" rtl="0" eaLnBrk="0">
                        <a:lnSpc>
                          <a:spcPct val="102000"/>
                        </a:lnSpc>
                        <a:tabLst/>
                      </a:pPr>
                      <a:endParaRPr lang="Arial" altLang="Arial" sz="1000" dirty="0"/>
                    </a:p>
                    <a:p>
                      <a:pPr algn="l" rtl="0" eaLnBrk="0">
                        <a:lnSpc>
                          <a:spcPct val="102000"/>
                        </a:lnSpc>
                        <a:tabLst/>
                      </a:pPr>
                      <a:endParaRPr lang="Arial" altLang="Arial" sz="1000" dirty="0"/>
                    </a:p>
                    <a:p>
                      <a:pPr algn="l" rtl="0" eaLnBrk="0">
                        <a:lnSpc>
                          <a:spcPct val="9058"/>
                        </a:lnSpc>
                        <a:tabLst/>
                      </a:pPr>
                      <a:endParaRPr lang="Arial" altLang="Arial" sz="100" dirty="0"/>
                    </a:p>
                    <a:p>
                      <a:pPr marL="248920" algn="l" rtl="0" eaLnBrk="0">
                        <a:lnSpc>
                          <a:spcPct val="96000"/>
                        </a:lnSpc>
                        <a:tabLst/>
                      </a:pPr>
                      <a:r>
                        <a:rPr sz="900" kern="0" spc="-10" dirty="0">
                          <a:solidFill>
                            <a:srgbClr val="000000">
                              <a:alpha val="100000"/>
                            </a:srgbClr>
                          </a:solidFill>
                          <a:latin typeface="SimSun"/>
                          <a:ea typeface="SimSun"/>
                          <a:cs typeface="SimSun"/>
                        </a:rPr>
                        <a:t>彩色摄像机</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78105" algn="l" rtl="0" eaLnBrk="0">
                        <a:lnSpc>
                          <a:spcPct val="96000"/>
                        </a:lnSpc>
                        <a:spcBef>
                          <a:spcPts val="1"/>
                        </a:spcBef>
                        <a:tabLst/>
                      </a:pPr>
                      <a:r>
                        <a:rPr sz="900" kern="0" spc="-10" dirty="0">
                          <a:solidFill>
                            <a:srgbClr val="000000">
                              <a:alpha val="100000"/>
                            </a:srgbClr>
                          </a:solidFill>
                          <a:latin typeface="SimSun"/>
                          <a:ea typeface="SimSun"/>
                          <a:cs typeface="SimSun"/>
                        </a:rPr>
                        <a:t>正门外周围50m范围街面</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103504"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5000"/>
                        </a:lnSpc>
                        <a:tabLst/>
                      </a:pPr>
                      <a:endParaRPr lang="Arial" altLang="Arial" sz="400" dirty="0"/>
                    </a:p>
                    <a:p>
                      <a:pPr marL="178435" algn="l" rtl="0" eaLnBrk="0">
                        <a:lnSpc>
                          <a:spcPct val="79000"/>
                        </a:lnSpc>
                        <a:spcBef>
                          <a:spcPts val="1"/>
                        </a:spcBef>
                        <a:tabLst/>
                      </a:pPr>
                      <a:r>
                        <a:rPr sz="900" kern="0" spc="-10" dirty="0">
                          <a:solidFill>
                            <a:srgbClr val="000000">
                              <a:alpha val="100000"/>
                            </a:srgbClr>
                          </a:solidFill>
                          <a:latin typeface="SimSun"/>
                          <a:ea typeface="SimSun"/>
                          <a:cs typeface="SimSun"/>
                        </a:rPr>
                        <a:t>2</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76200" algn="l" rtl="0" eaLnBrk="0">
                        <a:lnSpc>
                          <a:spcPct val="96000"/>
                        </a:lnSpc>
                        <a:spcBef>
                          <a:spcPts val="3"/>
                        </a:spcBef>
                        <a:tabLst/>
                      </a:pPr>
                      <a:r>
                        <a:rPr sz="900" kern="0" spc="-10" dirty="0">
                          <a:solidFill>
                            <a:srgbClr val="000000">
                              <a:alpha val="100000"/>
                            </a:srgbClr>
                          </a:solidFill>
                          <a:latin typeface="SimSun"/>
                          <a:ea typeface="SimSun"/>
                          <a:cs typeface="SimSun"/>
                        </a:rPr>
                        <a:t>地面集中停车场、广场</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103504" algn="l" rtl="0" eaLnBrk="0">
                        <a:lnSpc>
                          <a:spcPct val="97000"/>
                        </a:lnSpc>
                        <a:spcBef>
                          <a:spcPts val="3"/>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184">
                <a:tc>
                  <a:txBody>
                    <a:bodyPr/>
                    <a:lstStyle/>
                    <a:p>
                      <a:pPr algn="l" rtl="0" eaLnBrk="0">
                        <a:lnSpc>
                          <a:spcPct val="110000"/>
                        </a:lnSpc>
                        <a:tabLst/>
                      </a:pPr>
                      <a:endParaRPr lang="Arial" altLang="Arial" sz="400" dirty="0"/>
                    </a:p>
                    <a:p>
                      <a:pPr marL="179704" algn="l" rtl="0" eaLnBrk="0">
                        <a:lnSpc>
                          <a:spcPct val="79000"/>
                        </a:lnSpc>
                        <a:spcBef>
                          <a:spcPts val="4"/>
                        </a:spcBef>
                        <a:tabLst/>
                      </a:pPr>
                      <a:r>
                        <a:rPr sz="900" kern="0" spc="-10" dirty="0">
                          <a:solidFill>
                            <a:srgbClr val="000000">
                              <a:alpha val="100000"/>
                            </a:srgbClr>
                          </a:solidFill>
                          <a:latin typeface="SimSun"/>
                          <a:ea typeface="SimSun"/>
                          <a:cs typeface="SimSun"/>
                        </a:rPr>
                        <a:t>3</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8000"/>
                        </a:lnSpc>
                        <a:tabLst/>
                      </a:pPr>
                      <a:endParaRPr lang="Arial" altLang="Arial" sz="300" dirty="0"/>
                    </a:p>
                    <a:p>
                      <a:pPr marL="76200" algn="l" rtl="0" eaLnBrk="0">
                        <a:lnSpc>
                          <a:spcPct val="96000"/>
                        </a:lnSpc>
                        <a:tabLst/>
                      </a:pPr>
                      <a:r>
                        <a:rPr sz="900" kern="0" spc="0" dirty="0">
                          <a:solidFill>
                            <a:srgbClr val="000000">
                              <a:alpha val="100000"/>
                            </a:srgbClr>
                          </a:solidFill>
                          <a:latin typeface="SimSun"/>
                          <a:ea typeface="SimSun"/>
                          <a:cs typeface="SimSun"/>
                        </a:rPr>
                        <a:t>地面人（车）行主要通道，停车库/场</a:t>
                      </a:r>
                      <a:r>
                        <a:rPr sz="900" kern="0" spc="-10" dirty="0">
                          <a:solidFill>
                            <a:srgbClr val="000000">
                              <a:alpha val="100000"/>
                            </a:srgbClr>
                          </a:solidFill>
                          <a:latin typeface="SimSun"/>
                          <a:ea typeface="SimSun"/>
                          <a:cs typeface="SimSun"/>
                        </a:rPr>
                        <a:t>主要通道</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8000"/>
                        </a:lnSpc>
                        <a:tabLst/>
                      </a:pPr>
                      <a:endParaRPr lang="Arial" altLang="Arial" sz="300" dirty="0"/>
                    </a:p>
                    <a:p>
                      <a:pPr marL="103504" algn="l" rtl="0" eaLnBrk="0">
                        <a:lnSpc>
                          <a:spcPct val="97000"/>
                        </a:lnSpc>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5000"/>
                        </a:lnSpc>
                        <a:tabLst/>
                      </a:pPr>
                      <a:endParaRPr lang="Arial" altLang="Arial" sz="400" dirty="0"/>
                    </a:p>
                    <a:p>
                      <a:pPr marL="176529" algn="l" rtl="0" eaLnBrk="0">
                        <a:lnSpc>
                          <a:spcPct val="79000"/>
                        </a:lnSpc>
                        <a:spcBef>
                          <a:spcPts val="4"/>
                        </a:spcBef>
                        <a:tabLst/>
                      </a:pPr>
                      <a:r>
                        <a:rPr sz="900" kern="0" spc="-10" dirty="0">
                          <a:solidFill>
                            <a:srgbClr val="000000">
                              <a:alpha val="100000"/>
                            </a:srgbClr>
                          </a:solidFill>
                          <a:latin typeface="SimSun"/>
                          <a:ea typeface="SimSun"/>
                          <a:cs typeface="SimSun"/>
                        </a:rPr>
                        <a:t>4</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77469" algn="l" rtl="0" eaLnBrk="0">
                        <a:lnSpc>
                          <a:spcPct val="96000"/>
                        </a:lnSpc>
                        <a:spcBef>
                          <a:spcPts val="3"/>
                        </a:spcBef>
                        <a:tabLst/>
                      </a:pPr>
                      <a:r>
                        <a:rPr sz="900" kern="0" spc="0" dirty="0">
                          <a:solidFill>
                            <a:srgbClr val="000000">
                              <a:alpha val="100000"/>
                            </a:srgbClr>
                          </a:solidFill>
                          <a:latin typeface="SimSun"/>
                          <a:ea typeface="SimSun"/>
                          <a:cs typeface="SimSun"/>
                        </a:rPr>
                        <a:t>建筑物（含停车库/场）与室外界相</a:t>
                      </a:r>
                      <a:r>
                        <a:rPr sz="900" kern="0" spc="-10" dirty="0">
                          <a:solidFill>
                            <a:srgbClr val="000000">
                              <a:alpha val="100000"/>
                            </a:srgbClr>
                          </a:solidFill>
                          <a:latin typeface="SimSun"/>
                          <a:ea typeface="SimSun"/>
                          <a:cs typeface="SimSun"/>
                        </a:rPr>
                        <a:t>通的出入口</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103504" algn="l" rtl="0" eaLnBrk="0">
                        <a:lnSpc>
                          <a:spcPct val="97000"/>
                        </a:lnSpc>
                        <a:spcBef>
                          <a:spcPts val="2"/>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6000"/>
                        </a:lnSpc>
                        <a:tabLst/>
                      </a:pPr>
                      <a:endParaRPr lang="Arial" altLang="Arial" sz="400" dirty="0"/>
                    </a:p>
                    <a:p>
                      <a:pPr marL="179704" algn="l" rtl="0" eaLnBrk="0">
                        <a:lnSpc>
                          <a:spcPct val="79000"/>
                        </a:lnSpc>
                        <a:spcBef>
                          <a:spcPts val="2"/>
                        </a:spcBef>
                        <a:tabLst/>
                      </a:pPr>
                      <a:r>
                        <a:rPr sz="900" kern="0" spc="-10" dirty="0">
                          <a:solidFill>
                            <a:srgbClr val="000000">
                              <a:alpha val="100000"/>
                            </a:srgbClr>
                          </a:solidFill>
                          <a:latin typeface="SimSun"/>
                          <a:ea typeface="SimSun"/>
                          <a:cs typeface="SimSun"/>
                        </a:rPr>
                        <a:t>5</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78105" algn="l" rtl="0" eaLnBrk="0">
                        <a:lnSpc>
                          <a:spcPct val="97000"/>
                        </a:lnSpc>
                        <a:spcBef>
                          <a:spcPts val="1"/>
                        </a:spcBef>
                        <a:tabLst/>
                      </a:pPr>
                      <a:r>
                        <a:rPr sz="900" kern="0" spc="-10" dirty="0">
                          <a:solidFill>
                            <a:srgbClr val="000000">
                              <a:alpha val="100000"/>
                            </a:srgbClr>
                          </a:solidFill>
                          <a:latin typeface="SimSun"/>
                          <a:ea typeface="SimSun"/>
                          <a:cs typeface="SimSun"/>
                        </a:rPr>
                        <a:t>商店（场）与外界相通出入口</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300" dirty="0"/>
                    </a:p>
                    <a:p>
                      <a:pPr marL="103504"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6000"/>
                        </a:lnSpc>
                        <a:tabLst/>
                      </a:pPr>
                      <a:endParaRPr lang="Arial" altLang="Arial" sz="400" dirty="0"/>
                    </a:p>
                    <a:p>
                      <a:pPr marL="178435" algn="l" rtl="0" eaLnBrk="0">
                        <a:lnSpc>
                          <a:spcPct val="79000"/>
                        </a:lnSpc>
                        <a:spcBef>
                          <a:spcPts val="4"/>
                        </a:spcBef>
                        <a:tabLst/>
                      </a:pPr>
                      <a:r>
                        <a:rPr sz="900" kern="0" spc="-10" dirty="0">
                          <a:solidFill>
                            <a:srgbClr val="000000">
                              <a:alpha val="100000"/>
                            </a:srgbClr>
                          </a:solidFill>
                          <a:latin typeface="SimSun"/>
                          <a:ea typeface="SimSun"/>
                          <a:cs typeface="SimSun"/>
                        </a:rPr>
                        <a:t>6</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300" dirty="0"/>
                    </a:p>
                    <a:p>
                      <a:pPr marL="78105" algn="l" rtl="0" eaLnBrk="0">
                        <a:lnSpc>
                          <a:spcPct val="96000"/>
                        </a:lnSpc>
                        <a:spcBef>
                          <a:spcPts val="3"/>
                        </a:spcBef>
                        <a:tabLst/>
                      </a:pPr>
                      <a:r>
                        <a:rPr sz="900" kern="0" spc="-40" dirty="0">
                          <a:solidFill>
                            <a:srgbClr val="000000">
                              <a:alpha val="100000"/>
                            </a:srgbClr>
                          </a:solidFill>
                          <a:latin typeface="SimSun"/>
                          <a:ea typeface="SimSun"/>
                          <a:cs typeface="SimSun"/>
                        </a:rPr>
                        <a:t>前厅（大堂）、服务台的</a:t>
                      </a:r>
                      <a:r>
                        <a:rPr sz="900" kern="0" spc="-50" dirty="0">
                          <a:solidFill>
                            <a:srgbClr val="000000">
                              <a:alpha val="100000"/>
                            </a:srgbClr>
                          </a:solidFill>
                          <a:latin typeface="SimSun"/>
                          <a:ea typeface="SimSun"/>
                          <a:cs typeface="SimSun"/>
                        </a:rPr>
                        <a:t>区域</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300" dirty="0"/>
                    </a:p>
                    <a:p>
                      <a:pPr marL="103504" algn="l" rtl="0" eaLnBrk="0">
                        <a:lnSpc>
                          <a:spcPct val="97000"/>
                        </a:lnSpc>
                        <a:spcBef>
                          <a:spcPts val="3"/>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7000"/>
                        </a:lnSpc>
                        <a:tabLst/>
                      </a:pPr>
                      <a:endParaRPr lang="Arial" altLang="Arial" sz="400" dirty="0"/>
                    </a:p>
                    <a:p>
                      <a:pPr marL="179704" algn="l" rtl="0" eaLnBrk="0">
                        <a:lnSpc>
                          <a:spcPct val="79000"/>
                        </a:lnSpc>
                        <a:spcBef>
                          <a:spcPts val="1"/>
                        </a:spcBef>
                        <a:tabLst/>
                      </a:pPr>
                      <a:r>
                        <a:rPr sz="900" kern="0" spc="-10" dirty="0">
                          <a:solidFill>
                            <a:srgbClr val="000000">
                              <a:alpha val="100000"/>
                            </a:srgbClr>
                          </a:solidFill>
                          <a:latin typeface="SimSun"/>
                          <a:ea typeface="SimSun"/>
                          <a:cs typeface="SimSun"/>
                        </a:rPr>
                        <a:t>7</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300" dirty="0"/>
                    </a:p>
                    <a:p>
                      <a:pPr marL="76200" algn="l" rtl="0" eaLnBrk="0">
                        <a:lnSpc>
                          <a:spcPct val="96000"/>
                        </a:lnSpc>
                        <a:spcBef>
                          <a:spcPts val="1"/>
                        </a:spcBef>
                        <a:tabLst/>
                      </a:pPr>
                      <a:r>
                        <a:rPr sz="900" kern="0" spc="-10" dirty="0">
                          <a:solidFill>
                            <a:srgbClr val="000000">
                              <a:alpha val="100000"/>
                            </a:srgbClr>
                          </a:solidFill>
                          <a:latin typeface="SimSun"/>
                          <a:ea typeface="SimSun"/>
                          <a:cs typeface="SimSun"/>
                        </a:rPr>
                        <a:t>举办商品促销活动固定区域</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300" dirty="0"/>
                    </a:p>
                    <a:p>
                      <a:pPr marL="103504"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6000"/>
                        </a:lnSpc>
                        <a:tabLst/>
                      </a:pPr>
                      <a:endParaRPr lang="Arial" altLang="Arial" sz="400" dirty="0"/>
                    </a:p>
                    <a:p>
                      <a:pPr marL="177800" algn="l" rtl="0" eaLnBrk="0">
                        <a:lnSpc>
                          <a:spcPct val="79000"/>
                        </a:lnSpc>
                        <a:spcBef>
                          <a:spcPts val="3"/>
                        </a:spcBef>
                        <a:tabLst/>
                      </a:pPr>
                      <a:r>
                        <a:rPr sz="900" kern="0" spc="-10" dirty="0">
                          <a:solidFill>
                            <a:srgbClr val="000000">
                              <a:alpha val="100000"/>
                            </a:srgbClr>
                          </a:solidFill>
                          <a:latin typeface="SimSun"/>
                          <a:ea typeface="SimSun"/>
                          <a:cs typeface="SimSun"/>
                        </a:rPr>
                        <a:t>8</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300" dirty="0"/>
                    </a:p>
                    <a:p>
                      <a:pPr marL="77469" algn="l" rtl="0" eaLnBrk="0">
                        <a:lnSpc>
                          <a:spcPct val="96000"/>
                        </a:lnSpc>
                        <a:spcBef>
                          <a:spcPts val="2"/>
                        </a:spcBef>
                        <a:tabLst/>
                      </a:pPr>
                      <a:r>
                        <a:rPr sz="900" kern="0" spc="0" dirty="0">
                          <a:solidFill>
                            <a:srgbClr val="000000">
                              <a:alpha val="100000"/>
                            </a:srgbClr>
                          </a:solidFill>
                          <a:latin typeface="SimSun"/>
                          <a:ea typeface="SimSun"/>
                          <a:cs typeface="SimSun"/>
                        </a:rPr>
                        <a:t>各楼层（含停车库/场）电梯厅、楼梯（含自</a:t>
                      </a:r>
                      <a:r>
                        <a:rPr sz="900" kern="0" spc="-10" dirty="0">
                          <a:solidFill>
                            <a:srgbClr val="000000">
                              <a:alpha val="100000"/>
                            </a:srgbClr>
                          </a:solidFill>
                          <a:latin typeface="SimSun"/>
                          <a:ea typeface="SimSun"/>
                          <a:cs typeface="SimSun"/>
                        </a:rPr>
                        <a:t>动扶梯）口</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300" dirty="0"/>
                    </a:p>
                    <a:p>
                      <a:pPr marL="103504" algn="l" rtl="0" eaLnBrk="0">
                        <a:lnSpc>
                          <a:spcPct val="97000"/>
                        </a:lnSpc>
                        <a:spcBef>
                          <a:spcPts val="2"/>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7000"/>
                        </a:lnSpc>
                        <a:tabLst/>
                      </a:pPr>
                      <a:endParaRPr lang="Arial" altLang="Arial" sz="400" dirty="0"/>
                    </a:p>
                    <a:p>
                      <a:pPr marL="177800" algn="l" rtl="0" eaLnBrk="0">
                        <a:lnSpc>
                          <a:spcPct val="79000"/>
                        </a:lnSpc>
                        <a:tabLst/>
                      </a:pPr>
                      <a:r>
                        <a:rPr sz="900" kern="0" spc="-10" dirty="0">
                          <a:solidFill>
                            <a:srgbClr val="000000">
                              <a:alpha val="100000"/>
                            </a:srgbClr>
                          </a:solidFill>
                          <a:latin typeface="SimSun"/>
                          <a:ea typeface="SimSun"/>
                          <a:cs typeface="SimSun"/>
                        </a:rPr>
                        <a:t>9</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300" dirty="0"/>
                    </a:p>
                    <a:p>
                      <a:pPr marL="78105" algn="l" rtl="0" eaLnBrk="0">
                        <a:lnSpc>
                          <a:spcPct val="96000"/>
                        </a:lnSpc>
                        <a:tabLst/>
                      </a:pPr>
                      <a:r>
                        <a:rPr sz="900" kern="0" spc="-10" dirty="0">
                          <a:solidFill>
                            <a:srgbClr val="000000">
                              <a:alpha val="100000"/>
                            </a:srgbClr>
                          </a:solidFill>
                          <a:latin typeface="SimSun"/>
                          <a:ea typeface="SimSun"/>
                          <a:cs typeface="SimSun"/>
                        </a:rPr>
                        <a:t>商店（场）内营业区域主要通道</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300" dirty="0"/>
                    </a:p>
                    <a:p>
                      <a:pPr marL="103504" algn="l" rtl="0" eaLnBrk="0">
                        <a:lnSpc>
                          <a:spcPct val="97000"/>
                        </a:lnSpc>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4000"/>
                        </a:lnSpc>
                        <a:tabLst/>
                      </a:pPr>
                      <a:endParaRPr lang="Arial" altLang="Arial" sz="400" dirty="0"/>
                    </a:p>
                    <a:p>
                      <a:pPr marL="157479" algn="l" rtl="0" eaLnBrk="0">
                        <a:lnSpc>
                          <a:spcPct val="80000"/>
                        </a:lnSpc>
                        <a:spcBef>
                          <a:spcPts val="1"/>
                        </a:spcBef>
                        <a:tabLst/>
                      </a:pPr>
                      <a:r>
                        <a:rPr sz="900" kern="0" spc="-30" dirty="0">
                          <a:solidFill>
                            <a:srgbClr val="000000">
                              <a:alpha val="100000"/>
                            </a:srgbClr>
                          </a:solidFill>
                          <a:latin typeface="SimSun"/>
                          <a:ea typeface="SimSun"/>
                          <a:cs typeface="SimSun"/>
                        </a:rPr>
                        <a:t>10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300" dirty="0"/>
                    </a:p>
                    <a:p>
                      <a:pPr marL="78105" algn="l" rtl="0" eaLnBrk="0">
                        <a:lnSpc>
                          <a:spcPct val="96000"/>
                        </a:lnSpc>
                        <a:spcBef>
                          <a:spcPts val="1"/>
                        </a:spcBef>
                        <a:tabLst/>
                      </a:pPr>
                      <a:r>
                        <a:rPr sz="900" kern="0" spc="0" dirty="0">
                          <a:solidFill>
                            <a:srgbClr val="000000">
                              <a:alpha val="100000"/>
                            </a:srgbClr>
                          </a:solidFill>
                          <a:latin typeface="SimSun"/>
                          <a:ea typeface="SimSun"/>
                          <a:cs typeface="SimSun"/>
                        </a:rPr>
                        <a:t>商店（场）内营业区域</a:t>
                      </a:r>
                      <a:r>
                        <a:rPr sz="900" kern="0" spc="-10" dirty="0">
                          <a:solidFill>
                            <a:srgbClr val="000000">
                              <a:alpha val="100000"/>
                            </a:srgbClr>
                          </a:solidFill>
                          <a:latin typeface="SimSun"/>
                          <a:ea typeface="SimSun"/>
                          <a:cs typeface="SimSun"/>
                        </a:rPr>
                        <a:t>非主要通道</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106045" algn="l" rtl="0" eaLnBrk="0">
                        <a:lnSpc>
                          <a:spcPct val="98000"/>
                        </a:lnSpc>
                        <a:spcBef>
                          <a:spcPts val="1"/>
                        </a:spcBef>
                        <a:tabLst/>
                      </a:pPr>
                      <a:r>
                        <a:rPr sz="900" kern="0" spc="-20" dirty="0">
                          <a:solidFill>
                            <a:srgbClr val="000000">
                              <a:alpha val="100000"/>
                            </a:srgbClr>
                          </a:solidFill>
                          <a:latin typeface="SimSun"/>
                          <a:ea typeface="SimSun"/>
                          <a:cs typeface="SimSun"/>
                        </a:rPr>
                        <a:t>宜配置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184">
                <a:tc>
                  <a:txBody>
                    <a:bodyPr/>
                    <a:lstStyle/>
                    <a:p>
                      <a:pPr algn="l" rtl="0" eaLnBrk="0">
                        <a:lnSpc>
                          <a:spcPct val="110000"/>
                        </a:lnSpc>
                        <a:tabLst/>
                      </a:pPr>
                      <a:endParaRPr lang="Arial" altLang="Arial" sz="400" dirty="0"/>
                    </a:p>
                    <a:p>
                      <a:pPr marL="157479" algn="l" rtl="0" eaLnBrk="0">
                        <a:lnSpc>
                          <a:spcPct val="79000"/>
                        </a:lnSpc>
                        <a:spcBef>
                          <a:spcPts val="3"/>
                        </a:spcBef>
                        <a:tabLst/>
                      </a:pPr>
                      <a:r>
                        <a:rPr sz="900" kern="0" spc="-30" dirty="0">
                          <a:solidFill>
                            <a:srgbClr val="000000">
                              <a:alpha val="100000"/>
                            </a:srgbClr>
                          </a:solidFill>
                          <a:latin typeface="SimSun"/>
                          <a:ea typeface="SimSun"/>
                          <a:cs typeface="SimSun"/>
                        </a:rPr>
                        <a:t>11</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8000"/>
                        </a:lnSpc>
                        <a:tabLst/>
                      </a:pPr>
                      <a:endParaRPr lang="Arial" altLang="Arial" sz="300" dirty="0"/>
                    </a:p>
                    <a:p>
                      <a:pPr marL="75564" algn="l" rtl="0" eaLnBrk="0">
                        <a:lnSpc>
                          <a:spcPct val="96000"/>
                        </a:lnSpc>
                        <a:tabLst/>
                      </a:pPr>
                      <a:r>
                        <a:rPr sz="900" kern="0" spc="-10" dirty="0">
                          <a:solidFill>
                            <a:srgbClr val="000000">
                              <a:alpha val="100000"/>
                            </a:srgbClr>
                          </a:solidFill>
                          <a:latin typeface="SimSun"/>
                          <a:ea typeface="SimSun"/>
                          <a:cs typeface="SimSun"/>
                        </a:rPr>
                        <a:t>楼群之间建筑连廊</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8000"/>
                        </a:lnSpc>
                        <a:tabLst/>
                      </a:pPr>
                      <a:endParaRPr lang="Arial" altLang="Arial" sz="300" dirty="0"/>
                    </a:p>
                    <a:p>
                      <a:pPr marL="103504" algn="l" rtl="0" eaLnBrk="0">
                        <a:lnSpc>
                          <a:spcPct val="97000"/>
                        </a:lnSpc>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5000"/>
                        </a:lnSpc>
                        <a:tabLst/>
                      </a:pPr>
                      <a:endParaRPr lang="Arial" altLang="Arial" sz="400" dirty="0"/>
                    </a:p>
                    <a:p>
                      <a:pPr marL="157479" algn="l" rtl="0" eaLnBrk="0">
                        <a:lnSpc>
                          <a:spcPct val="79000"/>
                        </a:lnSpc>
                        <a:spcBef>
                          <a:spcPts val="4"/>
                        </a:spcBef>
                        <a:tabLst/>
                      </a:pPr>
                      <a:r>
                        <a:rPr sz="900" kern="0" spc="-30" dirty="0">
                          <a:solidFill>
                            <a:srgbClr val="000000">
                              <a:alpha val="100000"/>
                            </a:srgbClr>
                          </a:solidFill>
                          <a:latin typeface="SimSun"/>
                          <a:ea typeface="SimSun"/>
                          <a:cs typeface="SimSun"/>
                        </a:rPr>
                        <a:t>12</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76200" algn="l" rtl="0" eaLnBrk="0">
                        <a:lnSpc>
                          <a:spcPct val="96000"/>
                        </a:lnSpc>
                        <a:spcBef>
                          <a:spcPts val="3"/>
                        </a:spcBef>
                        <a:tabLst/>
                      </a:pPr>
                      <a:r>
                        <a:rPr sz="900" kern="0" spc="0" dirty="0">
                          <a:solidFill>
                            <a:srgbClr val="000000">
                              <a:alpha val="100000"/>
                            </a:srgbClr>
                          </a:solidFill>
                          <a:latin typeface="SimSun"/>
                          <a:ea typeface="SimSun"/>
                          <a:cs typeface="SimSun"/>
                        </a:rPr>
                        <a:t>顶层平台（含裙楼顶层平台</a:t>
                      </a:r>
                      <a:r>
                        <a:rPr sz="900" kern="0" spc="-10" dirty="0">
                          <a:solidFill>
                            <a:srgbClr val="000000">
                              <a:alpha val="100000"/>
                            </a:srgbClr>
                          </a:solidFill>
                          <a:latin typeface="SimSun"/>
                          <a:ea typeface="SimSun"/>
                          <a:cs typeface="SimSun"/>
                        </a:rPr>
                        <a:t>）出入口</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103504" algn="l" rtl="0" eaLnBrk="0">
                        <a:lnSpc>
                          <a:spcPct val="97000"/>
                        </a:lnSpc>
                        <a:spcBef>
                          <a:spcPts val="2"/>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4000"/>
                        </a:lnSpc>
                        <a:tabLst/>
                      </a:pPr>
                      <a:endParaRPr lang="Arial" altLang="Arial" sz="400" dirty="0"/>
                    </a:p>
                    <a:p>
                      <a:pPr marL="157479" algn="l" rtl="0" eaLnBrk="0">
                        <a:lnSpc>
                          <a:spcPct val="80000"/>
                        </a:lnSpc>
                        <a:spcBef>
                          <a:spcPts val="1"/>
                        </a:spcBef>
                        <a:tabLst/>
                      </a:pPr>
                      <a:r>
                        <a:rPr sz="900" kern="0" spc="-30" dirty="0">
                          <a:solidFill>
                            <a:srgbClr val="000000">
                              <a:alpha val="100000"/>
                            </a:srgbClr>
                          </a:solidFill>
                          <a:latin typeface="SimSun"/>
                          <a:ea typeface="SimSun"/>
                          <a:cs typeface="SimSun"/>
                        </a:rPr>
                        <a:t>13</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89535" algn="l" rtl="0" eaLnBrk="0">
                        <a:lnSpc>
                          <a:spcPct val="97000"/>
                        </a:lnSpc>
                        <a:spcBef>
                          <a:spcPts val="1"/>
                        </a:spcBef>
                        <a:tabLst/>
                      </a:pPr>
                      <a:r>
                        <a:rPr sz="900" kern="0" spc="-30" dirty="0">
                          <a:solidFill>
                            <a:srgbClr val="000000">
                              <a:alpha val="100000"/>
                            </a:srgbClr>
                          </a:solidFill>
                          <a:latin typeface="SimSun"/>
                          <a:ea typeface="SimSun"/>
                          <a:cs typeface="SimSun"/>
                        </a:rPr>
                        <a:t>电梯轿厢</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300" dirty="0"/>
                    </a:p>
                    <a:p>
                      <a:pPr marL="103504"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5000"/>
                        </a:lnSpc>
                        <a:tabLst/>
                      </a:pPr>
                      <a:endParaRPr lang="Arial" altLang="Arial" sz="400" dirty="0"/>
                    </a:p>
                    <a:p>
                      <a:pPr marL="157479" algn="l" rtl="0" eaLnBrk="0">
                        <a:lnSpc>
                          <a:spcPct val="79000"/>
                        </a:lnSpc>
                        <a:spcBef>
                          <a:spcPts val="3"/>
                        </a:spcBef>
                        <a:tabLst/>
                      </a:pPr>
                      <a:r>
                        <a:rPr sz="900" kern="0" spc="-30" dirty="0">
                          <a:solidFill>
                            <a:srgbClr val="000000">
                              <a:alpha val="100000"/>
                            </a:srgbClr>
                          </a:solidFill>
                          <a:latin typeface="SimSun"/>
                          <a:ea typeface="SimSun"/>
                          <a:cs typeface="SimSun"/>
                        </a:rPr>
                        <a:t>14</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76200" algn="l" rtl="0" eaLnBrk="0">
                        <a:lnSpc>
                          <a:spcPct val="96000"/>
                        </a:lnSpc>
                        <a:spcBef>
                          <a:spcPts val="2"/>
                        </a:spcBef>
                        <a:tabLst/>
                      </a:pPr>
                      <a:r>
                        <a:rPr sz="900" kern="0" spc="-10" dirty="0">
                          <a:solidFill>
                            <a:srgbClr val="000000">
                              <a:alpha val="100000"/>
                            </a:srgbClr>
                          </a:solidFill>
                          <a:latin typeface="SimSun"/>
                          <a:ea typeface="SimSun"/>
                          <a:cs typeface="SimSun"/>
                        </a:rPr>
                        <a:t>顾客物品寄存箱区域</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103504"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3000"/>
                        </a:lnSpc>
                        <a:tabLst/>
                      </a:pPr>
                      <a:endParaRPr lang="Arial" altLang="Arial" sz="400" dirty="0"/>
                    </a:p>
                    <a:p>
                      <a:pPr marL="157479" algn="l" rtl="0" eaLnBrk="0">
                        <a:lnSpc>
                          <a:spcPct val="80000"/>
                        </a:lnSpc>
                        <a:spcBef>
                          <a:spcPts val="4"/>
                        </a:spcBef>
                        <a:tabLst/>
                      </a:pPr>
                      <a:r>
                        <a:rPr sz="900" kern="0" spc="-30" dirty="0">
                          <a:solidFill>
                            <a:srgbClr val="000000">
                              <a:alpha val="100000"/>
                            </a:srgbClr>
                          </a:solidFill>
                          <a:latin typeface="SimSun"/>
                          <a:ea typeface="SimSun"/>
                          <a:cs typeface="SimSun"/>
                        </a:rPr>
                        <a:t>15</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78739" algn="l" rtl="0" eaLnBrk="0">
                        <a:lnSpc>
                          <a:spcPct val="96000"/>
                        </a:lnSpc>
                        <a:spcBef>
                          <a:spcPts val="4"/>
                        </a:spcBef>
                        <a:tabLst/>
                      </a:pPr>
                      <a:r>
                        <a:rPr sz="900" kern="0" spc="-10" dirty="0">
                          <a:solidFill>
                            <a:srgbClr val="000000">
                              <a:alpha val="100000"/>
                            </a:srgbClr>
                          </a:solidFill>
                          <a:latin typeface="SimSun"/>
                          <a:ea typeface="SimSun"/>
                          <a:cs typeface="SimSun"/>
                        </a:rPr>
                        <a:t>纠纷接待处、客户服务中心</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103504" algn="l" rtl="0" eaLnBrk="0">
                        <a:lnSpc>
                          <a:spcPct val="97000"/>
                        </a:lnSpc>
                        <a:spcBef>
                          <a:spcPts val="3"/>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3000"/>
                        </a:lnSpc>
                        <a:tabLst/>
                      </a:pPr>
                      <a:endParaRPr lang="Arial" altLang="Arial" sz="400" dirty="0"/>
                    </a:p>
                    <a:p>
                      <a:pPr marL="157479" algn="l" rtl="0" eaLnBrk="0">
                        <a:lnSpc>
                          <a:spcPct val="80000"/>
                        </a:lnSpc>
                        <a:spcBef>
                          <a:spcPts val="1"/>
                        </a:spcBef>
                        <a:tabLst/>
                      </a:pPr>
                      <a:r>
                        <a:rPr sz="900" kern="0" spc="-30" dirty="0">
                          <a:solidFill>
                            <a:srgbClr val="000000">
                              <a:alpha val="100000"/>
                            </a:srgbClr>
                          </a:solidFill>
                          <a:latin typeface="SimSun"/>
                          <a:ea typeface="SimSun"/>
                          <a:cs typeface="SimSun"/>
                        </a:rPr>
                        <a:t>16</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80010" algn="l" rtl="0" eaLnBrk="0">
                        <a:lnSpc>
                          <a:spcPct val="96000"/>
                        </a:lnSpc>
                        <a:spcBef>
                          <a:spcPts val="1"/>
                        </a:spcBef>
                        <a:tabLst/>
                      </a:pPr>
                      <a:r>
                        <a:rPr sz="900" kern="0" spc="-20" dirty="0">
                          <a:solidFill>
                            <a:srgbClr val="000000">
                              <a:alpha val="100000"/>
                            </a:srgbClr>
                          </a:solidFill>
                          <a:latin typeface="SimSun"/>
                          <a:ea typeface="SimSun"/>
                          <a:cs typeface="SimSun"/>
                        </a:rPr>
                        <a:t>收银柜台</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103504" algn="l" rtl="0" eaLnBrk="0">
                        <a:lnSpc>
                          <a:spcPct val="97000"/>
                        </a:lnSpc>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2089">
                <a:tc>
                  <a:txBody>
                    <a:bodyPr/>
                    <a:lstStyle/>
                    <a:p>
                      <a:pPr algn="l" rtl="0" eaLnBrk="0">
                        <a:lnSpc>
                          <a:spcPct val="103000"/>
                        </a:lnSpc>
                        <a:tabLst/>
                      </a:pPr>
                      <a:endParaRPr lang="Arial" altLang="Arial" sz="400" dirty="0"/>
                    </a:p>
                    <a:p>
                      <a:pPr marL="157479" algn="l" rtl="0" eaLnBrk="0">
                        <a:lnSpc>
                          <a:spcPct val="80000"/>
                        </a:lnSpc>
                        <a:spcBef>
                          <a:spcPts val="3"/>
                        </a:spcBef>
                        <a:tabLst/>
                      </a:pPr>
                      <a:r>
                        <a:rPr sz="900" kern="0" spc="-30" dirty="0">
                          <a:solidFill>
                            <a:srgbClr val="000000">
                              <a:alpha val="100000"/>
                            </a:srgbClr>
                          </a:solidFill>
                          <a:latin typeface="SimSun"/>
                          <a:ea typeface="SimSun"/>
                          <a:cs typeface="SimSun"/>
                        </a:rPr>
                        <a:t>17</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76835" algn="l" rtl="0" eaLnBrk="0">
                        <a:lnSpc>
                          <a:spcPct val="96000"/>
                        </a:lnSpc>
                        <a:spcBef>
                          <a:spcPts val="3"/>
                        </a:spcBef>
                        <a:tabLst/>
                      </a:pPr>
                      <a:r>
                        <a:rPr sz="900" kern="0" spc="-10" dirty="0">
                          <a:solidFill>
                            <a:srgbClr val="000000">
                              <a:alpha val="100000"/>
                            </a:srgbClr>
                          </a:solidFill>
                          <a:latin typeface="SimSun"/>
                          <a:ea typeface="SimSun"/>
                          <a:cs typeface="SimSun"/>
                        </a:rPr>
                        <a:t>现金暂存处、现金交接处</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103504" algn="l" rtl="0" eaLnBrk="0">
                        <a:lnSpc>
                          <a:spcPct val="97000"/>
                        </a:lnSpc>
                        <a:spcBef>
                          <a:spcPts val="2"/>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48" name="textbox 48"/>
          <p:cNvSpPr/>
          <p:nvPr/>
        </p:nvSpPr>
        <p:spPr>
          <a:xfrm>
            <a:off x="6640498" y="9857674"/>
            <a:ext cx="69214" cy="113664"/>
          </a:xfrm>
          <a:prstGeom prst="rect">
            <a:avLst/>
          </a:prstGeom>
        </p:spPr>
        <p:txBody>
          <a:bodyPr vert="horz" wrap="square" lIns="0" tIns="0" rIns="0" bIns="0"/>
          <a:lstStyle/>
          <a:p>
            <a:pPr algn="l" rtl="0" eaLnBrk="0">
              <a:lnSpc>
                <a:spcPct val="83341"/>
              </a:lnSpc>
              <a:tabLst/>
            </a:pPr>
            <a:endParaRPr lang="Arial" altLang="Arial" sz="100" dirty="0"/>
          </a:p>
          <a:p>
            <a:pPr marL="12700" algn="l" rtl="0" eaLnBrk="0">
              <a:lnSpc>
                <a:spcPts val="692"/>
              </a:lnSpc>
              <a:tabLst/>
            </a:pPr>
            <a:r>
              <a:rPr sz="900" kern="0" spc="80" dirty="0">
                <a:solidFill>
                  <a:srgbClr val="000000">
                    <a:alpha val="100000"/>
                  </a:srgbClr>
                </a:solidFill>
                <a:latin typeface="Times New Roman"/>
                <a:ea typeface="Times New Roman"/>
                <a:cs typeface="Times New Roman"/>
              </a:rPr>
              <a:t>;</a:t>
            </a:r>
            <a:endParaRPr lang="Times New Roman" altLang="Times New Roman" sz="9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0" name="table 50"/>
          <p:cNvGraphicFramePr>
            <a:graphicFrameLocks noGrp="1"/>
          </p:cNvGraphicFramePr>
          <p:nvPr/>
        </p:nvGraphicFramePr>
        <p:xfrm>
          <a:off x="981455" y="1347215"/>
          <a:ext cx="5769610" cy="7955278"/>
        </p:xfrm>
        <a:graphic>
          <a:graphicData uri="http://schemas.openxmlformats.org/drawingml/2006/table">
            <a:tbl>
              <a:tblPr/>
              <a:tblGrid>
                <a:gridCol w="394969"/>
                <a:gridCol w="414019"/>
                <a:gridCol w="1051560"/>
                <a:gridCol w="3371215"/>
                <a:gridCol w="537844"/>
              </a:tblGrid>
              <a:tr h="385445">
                <a:tc>
                  <a:txBody>
                    <a:bodyPr/>
                    <a:lstStyle/>
                    <a:p>
                      <a:pPr algn="l" rtl="0" eaLnBrk="0">
                        <a:lnSpc>
                          <a:spcPct val="110000"/>
                        </a:lnSpc>
                        <a:tabLst/>
                      </a:pPr>
                      <a:endParaRPr lang="Arial" altLang="Arial" sz="800" dirty="0"/>
                    </a:p>
                    <a:p>
                      <a:pPr algn="l" rtl="0" eaLnBrk="0">
                        <a:lnSpc>
                          <a:spcPct val="7035"/>
                        </a:lnSpc>
                        <a:tabLst/>
                      </a:pPr>
                      <a:endParaRPr lang="Arial" altLang="Arial" sz="100" dirty="0"/>
                    </a:p>
                    <a:p>
                      <a:pPr marL="90805" algn="l" rtl="0" eaLnBrk="0">
                        <a:lnSpc>
                          <a:spcPct val="97000"/>
                        </a:lnSpc>
                        <a:tabLst/>
                      </a:pPr>
                      <a:r>
                        <a:rPr sz="900" kern="0" spc="-10" dirty="0">
                          <a:solidFill>
                            <a:srgbClr val="000000">
                              <a:alpha val="100000"/>
                            </a:srgbClr>
                          </a:solidFill>
                          <a:latin typeface="SimSun"/>
                          <a:ea typeface="SimSun"/>
                          <a:cs typeface="SimSun"/>
                        </a:rPr>
                        <a:t>序号</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rtl="0" eaLnBrk="0">
                        <a:lnSpc>
                          <a:spcPct val="110000"/>
                        </a:lnSpc>
                        <a:tabLst/>
                      </a:pPr>
                      <a:endParaRPr lang="Arial" altLang="Arial" sz="800" dirty="0"/>
                    </a:p>
                    <a:p>
                      <a:pPr marL="628650" algn="l" rtl="0" eaLnBrk="0">
                        <a:lnSpc>
                          <a:spcPct val="97000"/>
                        </a:lnSpc>
                        <a:spcBef>
                          <a:spcPts val="5"/>
                        </a:spcBef>
                        <a:tabLst/>
                      </a:pPr>
                      <a:r>
                        <a:rPr sz="900" kern="0" spc="-20" dirty="0">
                          <a:solidFill>
                            <a:srgbClr val="000000">
                              <a:alpha val="100000"/>
                            </a:srgbClr>
                          </a:solidFill>
                          <a:latin typeface="SimSun"/>
                          <a:ea typeface="SimSun"/>
                          <a:cs typeface="SimSun"/>
                        </a:rPr>
                        <a:t>项目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0000"/>
                        </a:lnSpc>
                        <a:tabLst/>
                      </a:pPr>
                      <a:endParaRPr lang="Arial" altLang="Arial" sz="800" dirty="0"/>
                    </a:p>
                    <a:p>
                      <a:pPr marL="1179830" algn="l" rtl="0" eaLnBrk="0">
                        <a:lnSpc>
                          <a:spcPct val="97000"/>
                        </a:lnSpc>
                        <a:spcBef>
                          <a:spcPts val="5"/>
                        </a:spcBef>
                        <a:tabLst/>
                      </a:pPr>
                      <a:r>
                        <a:rPr sz="900" kern="0" spc="-10" dirty="0">
                          <a:solidFill>
                            <a:srgbClr val="000000">
                              <a:alpha val="100000"/>
                            </a:srgbClr>
                          </a:solidFill>
                          <a:latin typeface="SimSun"/>
                          <a:ea typeface="SimSun"/>
                          <a:cs typeface="SimSun"/>
                        </a:rPr>
                        <a:t>安装区域或覆盖范围</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300" dirty="0"/>
                    </a:p>
                    <a:p>
                      <a:pPr marL="160654" algn="l" rtl="0" eaLnBrk="0">
                        <a:lnSpc>
                          <a:spcPct val="85000"/>
                        </a:lnSpc>
                        <a:tabLst/>
                      </a:pPr>
                      <a:r>
                        <a:rPr sz="900" kern="0" spc="-20" dirty="0">
                          <a:solidFill>
                            <a:srgbClr val="000000">
                              <a:alpha val="100000"/>
                            </a:srgbClr>
                          </a:solidFill>
                          <a:latin typeface="SimSun"/>
                          <a:ea typeface="SimSun"/>
                          <a:cs typeface="SimSun"/>
                        </a:rPr>
                        <a:t>配置</a:t>
                      </a:r>
                      <a:endParaRPr lang="SimSun" altLang="SimSun" sz="900" dirty="0"/>
                    </a:p>
                    <a:p>
                      <a:pPr marL="161289" algn="l" rtl="0" eaLnBrk="0">
                        <a:lnSpc>
                          <a:spcPts val="1296"/>
                        </a:lnSpc>
                        <a:tabLst/>
                      </a:pPr>
                      <a:r>
                        <a:rPr sz="900" kern="0" spc="-20" dirty="0">
                          <a:solidFill>
                            <a:srgbClr val="000000">
                              <a:alpha val="100000"/>
                            </a:srgbClr>
                          </a:solidFill>
                          <a:latin typeface="SimSun"/>
                          <a:ea typeface="SimSun"/>
                          <a:cs typeface="SimSun"/>
                        </a:rPr>
                        <a:t>要求</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2000"/>
                        </a:lnSpc>
                        <a:tabLst/>
                      </a:pPr>
                      <a:endParaRPr lang="Arial" altLang="Arial" sz="400" dirty="0"/>
                    </a:p>
                    <a:p>
                      <a:pPr marL="157479" algn="l" rtl="0" eaLnBrk="0">
                        <a:lnSpc>
                          <a:spcPct val="80000"/>
                        </a:lnSpc>
                        <a:spcBef>
                          <a:spcPts val="3"/>
                        </a:spcBef>
                        <a:tabLst/>
                      </a:pPr>
                      <a:r>
                        <a:rPr sz="900" kern="0" spc="-30" dirty="0">
                          <a:solidFill>
                            <a:srgbClr val="000000">
                              <a:alpha val="100000"/>
                            </a:srgbClr>
                          </a:solidFill>
                          <a:latin typeface="SimSun"/>
                          <a:ea typeface="SimSun"/>
                          <a:cs typeface="SimSun"/>
                        </a:rPr>
                        <a:t>18</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l" rtl="0" eaLnBrk="0">
                        <a:lnSpc>
                          <a:spcPct val="120000"/>
                        </a:lnSpc>
                        <a:tabLst/>
                      </a:pPr>
                      <a:endParaRPr lang="Arial" altLang="Arial" sz="1000" dirty="0"/>
                    </a:p>
                    <a:p>
                      <a:pPr algn="l" rtl="0" eaLnBrk="0">
                        <a:lnSpc>
                          <a:spcPct val="121000"/>
                        </a:lnSpc>
                        <a:tabLst/>
                      </a:pPr>
                      <a:endParaRPr lang="Arial" altLang="Arial" sz="1000" dirty="0"/>
                    </a:p>
                    <a:p>
                      <a:pPr algn="l" rtl="0" eaLnBrk="0">
                        <a:lnSpc>
                          <a:spcPct val="6337"/>
                        </a:lnSpc>
                        <a:tabLst/>
                      </a:pPr>
                      <a:endParaRPr lang="Arial" altLang="Arial" sz="100" dirty="0"/>
                    </a:p>
                    <a:p>
                      <a:pPr marL="99694" algn="l" rtl="0" eaLnBrk="0">
                        <a:lnSpc>
                          <a:spcPct val="85000"/>
                        </a:lnSpc>
                        <a:tabLst/>
                      </a:pPr>
                      <a:r>
                        <a:rPr sz="900" kern="0" spc="-10" dirty="0">
                          <a:solidFill>
                            <a:srgbClr val="000000">
                              <a:alpha val="100000"/>
                            </a:srgbClr>
                          </a:solidFill>
                          <a:latin typeface="SimSun"/>
                          <a:ea typeface="SimSun"/>
                          <a:cs typeface="SimSun"/>
                        </a:rPr>
                        <a:t>视频</a:t>
                      </a:r>
                      <a:endParaRPr lang="SimSun" altLang="SimSun" sz="900" dirty="0"/>
                    </a:p>
                    <a:p>
                      <a:pPr marL="102235" algn="l" rtl="0" eaLnBrk="0">
                        <a:lnSpc>
                          <a:spcPts val="1200"/>
                        </a:lnSpc>
                        <a:tabLst/>
                      </a:pPr>
                      <a:r>
                        <a:rPr sz="900" kern="0" spc="-20" dirty="0">
                          <a:solidFill>
                            <a:srgbClr val="000000">
                              <a:alpha val="100000"/>
                            </a:srgbClr>
                          </a:solidFill>
                          <a:latin typeface="SimSun"/>
                          <a:ea typeface="SimSun"/>
                          <a:cs typeface="SimSun"/>
                        </a:rPr>
                        <a:t>安防</a:t>
                      </a:r>
                      <a:endParaRPr lang="SimSun" altLang="SimSun" sz="900" dirty="0"/>
                    </a:p>
                    <a:p>
                      <a:pPr marL="100330" algn="l" rtl="0" eaLnBrk="0">
                        <a:lnSpc>
                          <a:spcPts val="1200"/>
                        </a:lnSpc>
                        <a:tabLst/>
                      </a:pPr>
                      <a:r>
                        <a:rPr sz="900" kern="0" spc="-20" dirty="0">
                          <a:solidFill>
                            <a:srgbClr val="000000">
                              <a:alpha val="100000"/>
                            </a:srgbClr>
                          </a:solidFill>
                          <a:latin typeface="SimSun"/>
                          <a:ea typeface="SimSun"/>
                          <a:cs typeface="SimSun"/>
                        </a:rPr>
                        <a:t>监控</a:t>
                      </a:r>
                      <a:endParaRPr lang="SimSun" altLang="SimSun" sz="900" dirty="0"/>
                    </a:p>
                    <a:p>
                      <a:pPr marL="102235" algn="l" rtl="0" eaLnBrk="0">
                        <a:lnSpc>
                          <a:spcPts val="1200"/>
                        </a:lnSpc>
                        <a:tabLst/>
                      </a:pPr>
                      <a:r>
                        <a:rPr sz="900" kern="0" spc="-20" dirty="0">
                          <a:solidFill>
                            <a:srgbClr val="000000">
                              <a:alpha val="100000"/>
                            </a:srgbClr>
                          </a:solidFill>
                          <a:latin typeface="SimSun"/>
                          <a:ea typeface="SimSun"/>
                          <a:cs typeface="SimSun"/>
                        </a:rPr>
                        <a:t>系统</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l" rtl="0" eaLnBrk="0">
                        <a:lnSpc>
                          <a:spcPct val="129000"/>
                        </a:lnSpc>
                        <a:tabLst/>
                      </a:pPr>
                      <a:endParaRPr lang="Arial" altLang="Arial" sz="1000" dirty="0"/>
                    </a:p>
                    <a:p>
                      <a:pPr algn="l" rtl="0" eaLnBrk="0">
                        <a:lnSpc>
                          <a:spcPct val="129000"/>
                        </a:lnSpc>
                        <a:tabLst/>
                      </a:pPr>
                      <a:endParaRPr lang="Arial" altLang="Arial" sz="1000" dirty="0"/>
                    </a:p>
                    <a:p>
                      <a:pPr algn="l" rtl="0" eaLnBrk="0">
                        <a:lnSpc>
                          <a:spcPct val="129000"/>
                        </a:lnSpc>
                        <a:tabLst/>
                      </a:pPr>
                      <a:endParaRPr lang="Arial" altLang="Arial" sz="1000" dirty="0"/>
                    </a:p>
                    <a:p>
                      <a:pPr algn="l" rtl="0" eaLnBrk="0">
                        <a:lnSpc>
                          <a:spcPct val="8363"/>
                        </a:lnSpc>
                        <a:tabLst/>
                      </a:pPr>
                      <a:endParaRPr lang="Arial" altLang="Arial" sz="100" dirty="0"/>
                    </a:p>
                    <a:p>
                      <a:pPr marL="248920" algn="l" rtl="0" eaLnBrk="0">
                        <a:lnSpc>
                          <a:spcPct val="96000"/>
                        </a:lnSpc>
                        <a:tabLst/>
                      </a:pPr>
                      <a:r>
                        <a:rPr sz="900" kern="0" spc="-10" dirty="0">
                          <a:solidFill>
                            <a:srgbClr val="000000">
                              <a:alpha val="100000"/>
                            </a:srgbClr>
                          </a:solidFill>
                          <a:latin typeface="SimSun"/>
                          <a:ea typeface="SimSun"/>
                          <a:cs typeface="SimSun"/>
                        </a:rPr>
                        <a:t>彩色摄像机</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76200" algn="l" rtl="0" eaLnBrk="0">
                        <a:lnSpc>
                          <a:spcPct val="96000"/>
                        </a:lnSpc>
                        <a:spcBef>
                          <a:spcPts val="1"/>
                        </a:spcBef>
                        <a:tabLst/>
                      </a:pPr>
                      <a:r>
                        <a:rPr sz="900" kern="0" spc="-50" dirty="0">
                          <a:solidFill>
                            <a:srgbClr val="000000">
                              <a:alpha val="100000"/>
                            </a:srgbClr>
                          </a:solidFill>
                          <a:latin typeface="SimSun"/>
                          <a:ea typeface="SimSun"/>
                          <a:cs typeface="SimSun"/>
                        </a:rPr>
                        <a:t>运钞车交接款处、</a:t>
                      </a:r>
                      <a:r>
                        <a:rPr sz="900" kern="0" spc="160" dirty="0">
                          <a:solidFill>
                            <a:srgbClr val="000000">
                              <a:alpha val="100000"/>
                            </a:srgbClr>
                          </a:solidFill>
                          <a:latin typeface="SimSun"/>
                          <a:ea typeface="SimSun"/>
                          <a:cs typeface="SimSun"/>
                        </a:rPr>
                        <a:t> </a:t>
                      </a:r>
                      <a:r>
                        <a:rPr sz="900" kern="0" spc="-50" dirty="0">
                          <a:solidFill>
                            <a:srgbClr val="000000">
                              <a:alpha val="100000"/>
                            </a:srgbClr>
                          </a:solidFill>
                          <a:latin typeface="SimSun"/>
                          <a:ea typeface="SimSun"/>
                          <a:cs typeface="SimSun"/>
                        </a:rPr>
                        <a:t>押运款通道</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103504"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2000"/>
                        </a:lnSpc>
                        <a:tabLst/>
                      </a:pPr>
                      <a:endParaRPr lang="Arial" altLang="Arial" sz="400" dirty="0"/>
                    </a:p>
                    <a:p>
                      <a:pPr marL="157479" algn="l" rtl="0" eaLnBrk="0">
                        <a:lnSpc>
                          <a:spcPct val="80000"/>
                        </a:lnSpc>
                        <a:tabLst/>
                      </a:pPr>
                      <a:r>
                        <a:rPr sz="900" kern="0" spc="-30" dirty="0">
                          <a:solidFill>
                            <a:srgbClr val="000000">
                              <a:alpha val="100000"/>
                            </a:srgbClr>
                          </a:solidFill>
                          <a:latin typeface="SimSun"/>
                          <a:ea typeface="SimSun"/>
                          <a:cs typeface="SimSun"/>
                        </a:rPr>
                        <a:t>19</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9000"/>
                        </a:lnSpc>
                        <a:tabLst/>
                      </a:pPr>
                      <a:endParaRPr lang="Arial" altLang="Arial" sz="200" dirty="0"/>
                    </a:p>
                    <a:p>
                      <a:pPr marL="75564" algn="l" rtl="0" eaLnBrk="0">
                        <a:lnSpc>
                          <a:spcPct val="96000"/>
                        </a:lnSpc>
                        <a:spcBef>
                          <a:spcPts val="1"/>
                        </a:spcBef>
                        <a:tabLst/>
                      </a:pPr>
                      <a:r>
                        <a:rPr sz="900" kern="0" spc="-10" dirty="0">
                          <a:solidFill>
                            <a:srgbClr val="000000">
                              <a:alpha val="100000"/>
                            </a:srgbClr>
                          </a:solidFill>
                          <a:latin typeface="SimSun"/>
                          <a:ea typeface="SimSun"/>
                          <a:cs typeface="SimSun"/>
                        </a:rPr>
                        <a:t>仓库与外界相通出入口</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9000"/>
                        </a:lnSpc>
                        <a:tabLst/>
                      </a:pPr>
                      <a:endParaRPr lang="Arial" altLang="Arial" sz="200" dirty="0"/>
                    </a:p>
                    <a:p>
                      <a:pPr marL="103504" algn="l" rtl="0" eaLnBrk="0">
                        <a:lnSpc>
                          <a:spcPct val="97000"/>
                        </a:lnSpc>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4000"/>
                        </a:lnSpc>
                        <a:tabLst/>
                      </a:pPr>
                      <a:endParaRPr lang="Arial" altLang="Arial" sz="400" dirty="0"/>
                    </a:p>
                    <a:p>
                      <a:pPr marL="149860" algn="l" rtl="0" eaLnBrk="0">
                        <a:lnSpc>
                          <a:spcPct val="79000"/>
                        </a:lnSpc>
                        <a:spcBef>
                          <a:spcPts val="3"/>
                        </a:spcBef>
                        <a:tabLst/>
                      </a:pPr>
                      <a:r>
                        <a:rPr sz="900" kern="0" spc="-20" dirty="0">
                          <a:solidFill>
                            <a:srgbClr val="000000">
                              <a:alpha val="100000"/>
                            </a:srgbClr>
                          </a:solidFill>
                          <a:latin typeface="SimSun"/>
                          <a:ea typeface="SimSun"/>
                          <a:cs typeface="SimSun"/>
                        </a:rPr>
                        <a:t>20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76835" algn="l" rtl="0" eaLnBrk="0">
                        <a:lnSpc>
                          <a:spcPct val="96000"/>
                        </a:lnSpc>
                        <a:tabLst/>
                      </a:pPr>
                      <a:r>
                        <a:rPr sz="900" kern="0" spc="-10" dirty="0">
                          <a:solidFill>
                            <a:srgbClr val="000000">
                              <a:alpha val="100000"/>
                            </a:srgbClr>
                          </a:solidFill>
                          <a:latin typeface="SimSun"/>
                          <a:ea typeface="SimSun"/>
                          <a:cs typeface="SimSun"/>
                        </a:rPr>
                        <a:t>财务室防盗保险柜存放处</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8000"/>
                        </a:lnSpc>
                        <a:tabLst/>
                      </a:pPr>
                      <a:endParaRPr lang="Arial" altLang="Arial" sz="200" dirty="0"/>
                    </a:p>
                    <a:p>
                      <a:pPr marL="106045" algn="l" rtl="0" eaLnBrk="0">
                        <a:lnSpc>
                          <a:spcPct val="98000"/>
                        </a:lnSpc>
                        <a:spcBef>
                          <a:spcPts val="1"/>
                        </a:spcBef>
                        <a:tabLst/>
                      </a:pPr>
                      <a:r>
                        <a:rPr sz="900" kern="0" spc="-20" dirty="0">
                          <a:solidFill>
                            <a:srgbClr val="000000">
                              <a:alpha val="100000"/>
                            </a:srgbClr>
                          </a:solidFill>
                          <a:latin typeface="SimSun"/>
                          <a:ea typeface="SimSun"/>
                          <a:cs typeface="SimSun"/>
                        </a:rPr>
                        <a:t>宜配置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9265">
                <a:tc>
                  <a:txBody>
                    <a:bodyPr/>
                    <a:lstStyle/>
                    <a:p>
                      <a:pPr algn="l" rtl="0" eaLnBrk="0">
                        <a:lnSpc>
                          <a:spcPct val="127000"/>
                        </a:lnSpc>
                        <a:tabLst/>
                      </a:pPr>
                      <a:endParaRPr lang="Arial" altLang="Arial" sz="1000" dirty="0"/>
                    </a:p>
                    <a:p>
                      <a:pPr algn="l" rtl="0" eaLnBrk="0">
                        <a:lnSpc>
                          <a:spcPct val="6234"/>
                        </a:lnSpc>
                        <a:tabLst/>
                      </a:pPr>
                      <a:endParaRPr lang="Arial" altLang="Arial" sz="100" dirty="0"/>
                    </a:p>
                    <a:p>
                      <a:pPr marL="149860" algn="l" rtl="0" eaLnBrk="0">
                        <a:lnSpc>
                          <a:spcPct val="79000"/>
                        </a:lnSpc>
                        <a:tabLst/>
                      </a:pPr>
                      <a:r>
                        <a:rPr sz="900" kern="0" spc="-20" dirty="0">
                          <a:solidFill>
                            <a:srgbClr val="000000">
                              <a:alpha val="100000"/>
                            </a:srgbClr>
                          </a:solidFill>
                          <a:latin typeface="SimSun"/>
                          <a:ea typeface="SimSun"/>
                          <a:cs typeface="SimSun"/>
                        </a:rPr>
                        <a:t>21</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7000"/>
                        </a:lnSpc>
                        <a:tabLst/>
                      </a:pPr>
                      <a:endParaRPr lang="Arial" altLang="Arial" sz="300" dirty="0"/>
                    </a:p>
                    <a:p>
                      <a:pPr marL="75564" indent="1905" algn="l" rtl="0" eaLnBrk="0">
                        <a:lnSpc>
                          <a:spcPct val="95000"/>
                        </a:lnSpc>
                        <a:spcBef>
                          <a:spcPts val="3"/>
                        </a:spcBef>
                        <a:tabLst/>
                      </a:pPr>
                      <a:r>
                        <a:rPr sz="900" kern="0" spc="0" dirty="0">
                          <a:solidFill>
                            <a:srgbClr val="000000">
                              <a:alpha val="100000"/>
                            </a:srgbClr>
                          </a:solidFill>
                          <a:latin typeface="SimSun"/>
                          <a:ea typeface="SimSun"/>
                          <a:cs typeface="SimSun"/>
                        </a:rPr>
                        <a:t>发电机、油库、变（配）电、两次供水设施设备</a:t>
                      </a:r>
                      <a:r>
                        <a:rPr sz="900" kern="0" spc="-10" dirty="0">
                          <a:solidFill>
                            <a:srgbClr val="000000">
                              <a:alpha val="100000"/>
                            </a:srgbClr>
                          </a:solidFill>
                          <a:latin typeface="SimSun"/>
                          <a:ea typeface="SimSun"/>
                          <a:cs typeface="SimSun"/>
                        </a:rPr>
                        <a:t>房、电梯机房、  </a:t>
                      </a:r>
                      <a:r>
                        <a:rPr sz="900" kern="0" spc="10" dirty="0">
                          <a:solidFill>
                            <a:srgbClr val="000000">
                              <a:alpha val="100000"/>
                            </a:srgbClr>
                          </a:solidFill>
                          <a:latin typeface="SimSun"/>
                          <a:ea typeface="SimSun"/>
                          <a:cs typeface="SimSun"/>
                        </a:rPr>
                        <a:t>通信机房、信息中心、空调机房、安防设备等重要</a:t>
                      </a:r>
                      <a:r>
                        <a:rPr sz="900" kern="0" spc="0" dirty="0">
                          <a:solidFill>
                            <a:srgbClr val="000000">
                              <a:alpha val="100000"/>
                            </a:srgbClr>
                          </a:solidFill>
                          <a:latin typeface="SimSun"/>
                          <a:ea typeface="SimSun"/>
                          <a:cs typeface="SimSun"/>
                        </a:rPr>
                        <a:t>设备机房的出</a:t>
                      </a:r>
                      <a:r>
                        <a:rPr sz="900" kern="0" spc="-10" dirty="0">
                          <a:solidFill>
                            <a:srgbClr val="000000">
                              <a:alpha val="100000"/>
                            </a:srgbClr>
                          </a:solidFill>
                          <a:latin typeface="SimSun"/>
                          <a:ea typeface="SimSun"/>
                          <a:cs typeface="SimSun"/>
                        </a:rPr>
                        <a:t>  </a:t>
                      </a:r>
                      <a:r>
                        <a:rPr sz="900" kern="0" spc="-10" dirty="0">
                          <a:solidFill>
                            <a:srgbClr val="000000">
                              <a:alpha val="100000"/>
                            </a:srgbClr>
                          </a:solidFill>
                          <a:latin typeface="SimSun"/>
                          <a:ea typeface="SimSun"/>
                          <a:cs typeface="SimSun"/>
                        </a:rPr>
                        <a:t>入口</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1000" dirty="0"/>
                    </a:p>
                    <a:p>
                      <a:pPr algn="l" rtl="0" eaLnBrk="0">
                        <a:lnSpc>
                          <a:spcPct val="7497"/>
                        </a:lnSpc>
                        <a:tabLst/>
                      </a:pPr>
                      <a:endParaRPr lang="Arial" altLang="Arial" sz="100" dirty="0"/>
                    </a:p>
                    <a:p>
                      <a:pPr marL="103504" algn="l" rtl="0" eaLnBrk="0">
                        <a:lnSpc>
                          <a:spcPct val="97000"/>
                        </a:lnSpc>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4000"/>
                        </a:lnSpc>
                        <a:tabLst/>
                      </a:pPr>
                      <a:endParaRPr lang="Arial" altLang="Arial" sz="400" dirty="0"/>
                    </a:p>
                    <a:p>
                      <a:pPr marL="149860" algn="l" rtl="0" eaLnBrk="0">
                        <a:lnSpc>
                          <a:spcPct val="79000"/>
                        </a:lnSpc>
                        <a:spcBef>
                          <a:spcPts val="1"/>
                        </a:spcBef>
                        <a:tabLst/>
                      </a:pPr>
                      <a:r>
                        <a:rPr sz="900" kern="0" spc="-20" dirty="0">
                          <a:solidFill>
                            <a:srgbClr val="000000">
                              <a:alpha val="100000"/>
                            </a:srgbClr>
                          </a:solidFill>
                          <a:latin typeface="SimSun"/>
                          <a:ea typeface="SimSun"/>
                          <a:cs typeface="SimSun"/>
                        </a:rPr>
                        <a:t>22</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6000"/>
                        </a:lnSpc>
                        <a:tabLst/>
                      </a:pPr>
                      <a:endParaRPr lang="Arial" altLang="Arial" sz="200" dirty="0"/>
                    </a:p>
                    <a:p>
                      <a:pPr marL="78105" algn="l" rtl="0" eaLnBrk="0">
                        <a:lnSpc>
                          <a:spcPct val="97000"/>
                        </a:lnSpc>
                        <a:tabLst/>
                      </a:pPr>
                      <a:r>
                        <a:rPr sz="900" kern="0" spc="-10" dirty="0">
                          <a:solidFill>
                            <a:srgbClr val="000000">
                              <a:alpha val="100000"/>
                            </a:srgbClr>
                          </a:solidFill>
                          <a:latin typeface="SimSun"/>
                          <a:ea typeface="SimSun"/>
                          <a:cs typeface="SimSun"/>
                        </a:rPr>
                        <a:t>安防中心控制室</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9000"/>
                        </a:lnSpc>
                        <a:tabLst/>
                      </a:pPr>
                      <a:endParaRPr lang="Arial" altLang="Arial" sz="200" dirty="0"/>
                    </a:p>
                    <a:p>
                      <a:pPr marL="103504" algn="l" rtl="0" eaLnBrk="0">
                        <a:lnSpc>
                          <a:spcPct val="97000"/>
                        </a:lnSpc>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4000"/>
                        </a:lnSpc>
                        <a:tabLst/>
                      </a:pPr>
                      <a:endParaRPr lang="Arial" altLang="Arial" sz="400" dirty="0"/>
                    </a:p>
                    <a:p>
                      <a:pPr marL="149860" algn="l" rtl="0" eaLnBrk="0">
                        <a:lnSpc>
                          <a:spcPct val="79000"/>
                        </a:lnSpc>
                        <a:spcBef>
                          <a:spcPts val="3"/>
                        </a:spcBef>
                        <a:tabLst/>
                      </a:pPr>
                      <a:r>
                        <a:rPr sz="900" kern="0" spc="-20" dirty="0">
                          <a:solidFill>
                            <a:srgbClr val="000000">
                              <a:alpha val="100000"/>
                            </a:srgbClr>
                          </a:solidFill>
                          <a:latin typeface="SimSun"/>
                          <a:ea typeface="SimSun"/>
                          <a:cs typeface="SimSun"/>
                        </a:rPr>
                        <a:t>23</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17">
                  <a:txBody>
                    <a:bodyPr/>
                    <a:lstStyle/>
                    <a:p>
                      <a:pPr algn="l" rtl="0" eaLnBrk="0">
                        <a:lnSpc>
                          <a:spcPct val="100000"/>
                        </a:lnSpc>
                        <a:tabLst/>
                      </a:pPr>
                      <a:endParaRPr lang="Arial" altLang="Arial" sz="1000" dirty="0"/>
                    </a:p>
                    <a:p>
                      <a:pPr algn="l" rtl="0" eaLnBrk="0">
                        <a:lnSpc>
                          <a:spcPct val="101000"/>
                        </a:lnSpc>
                        <a:tabLst/>
                      </a:pPr>
                      <a:endParaRPr lang="Arial" altLang="Arial" sz="1000" dirty="0"/>
                    </a:p>
                    <a:p>
                      <a:pPr algn="l" rtl="0" eaLnBrk="0">
                        <a:lnSpc>
                          <a:spcPct val="101000"/>
                        </a:lnSpc>
                        <a:tabLst/>
                      </a:pPr>
                      <a:endParaRPr lang="Arial" altLang="Arial" sz="1000" dirty="0"/>
                    </a:p>
                    <a:p>
                      <a:pPr algn="l" rtl="0" eaLnBrk="0">
                        <a:lnSpc>
                          <a:spcPct val="101000"/>
                        </a:lnSpc>
                        <a:tabLst/>
                      </a:pPr>
                      <a:endParaRPr lang="Arial" altLang="Arial" sz="1000" dirty="0"/>
                    </a:p>
                    <a:p>
                      <a:pPr algn="l" rtl="0" eaLnBrk="0">
                        <a:lnSpc>
                          <a:spcPct val="101000"/>
                        </a:lnSpc>
                        <a:tabLst/>
                      </a:pPr>
                      <a:endParaRPr lang="Arial" altLang="Arial" sz="1000" dirty="0"/>
                    </a:p>
                    <a:p>
                      <a:pPr algn="l" rtl="0" eaLnBrk="0">
                        <a:lnSpc>
                          <a:spcPct val="101000"/>
                        </a:lnSpc>
                        <a:tabLst/>
                      </a:pPr>
                      <a:endParaRPr lang="Arial" altLang="Arial" sz="1000" dirty="0"/>
                    </a:p>
                    <a:p>
                      <a:pPr algn="l" rtl="0" eaLnBrk="0">
                        <a:lnSpc>
                          <a:spcPct val="101000"/>
                        </a:lnSpc>
                        <a:tabLst/>
                      </a:pPr>
                      <a:endParaRPr lang="Arial" altLang="Arial" sz="1000" dirty="0"/>
                    </a:p>
                    <a:p>
                      <a:pPr algn="l" rtl="0" eaLnBrk="0">
                        <a:lnSpc>
                          <a:spcPct val="101000"/>
                        </a:lnSpc>
                        <a:tabLst/>
                      </a:pPr>
                      <a:endParaRPr lang="Arial" altLang="Arial" sz="1000" dirty="0"/>
                    </a:p>
                    <a:p>
                      <a:pPr algn="l" rtl="0" eaLnBrk="0">
                        <a:lnSpc>
                          <a:spcPct val="101000"/>
                        </a:lnSpc>
                        <a:tabLst/>
                      </a:pPr>
                      <a:endParaRPr lang="Arial" altLang="Arial" sz="1000" dirty="0"/>
                    </a:p>
                    <a:p>
                      <a:pPr algn="l" rtl="0" eaLnBrk="0">
                        <a:lnSpc>
                          <a:spcPct val="101000"/>
                        </a:lnSpc>
                        <a:tabLst/>
                      </a:pPr>
                      <a:endParaRPr lang="Arial" altLang="Arial" sz="1000" dirty="0"/>
                    </a:p>
                    <a:p>
                      <a:pPr algn="l" rtl="0" eaLnBrk="0">
                        <a:lnSpc>
                          <a:spcPct val="7918"/>
                        </a:lnSpc>
                        <a:tabLst/>
                      </a:pPr>
                      <a:endParaRPr lang="Arial" altLang="Arial" sz="100" dirty="0"/>
                    </a:p>
                    <a:p>
                      <a:pPr marL="99694" algn="l" rtl="0" eaLnBrk="0">
                        <a:lnSpc>
                          <a:spcPct val="97000"/>
                        </a:lnSpc>
                        <a:tabLst/>
                      </a:pPr>
                      <a:r>
                        <a:rPr sz="900" kern="0" spc="-10" dirty="0">
                          <a:solidFill>
                            <a:srgbClr val="000000">
                              <a:alpha val="100000"/>
                            </a:srgbClr>
                          </a:solidFill>
                          <a:latin typeface="SimSun"/>
                          <a:ea typeface="SimSun"/>
                          <a:cs typeface="SimSun"/>
                        </a:rPr>
                        <a:t>入侵</a:t>
                      </a:r>
                      <a:endParaRPr lang="SimSun" altLang="SimSun" sz="900" dirty="0"/>
                    </a:p>
                    <a:p>
                      <a:pPr marL="100330" algn="l" rtl="0" eaLnBrk="0">
                        <a:lnSpc>
                          <a:spcPct val="96000"/>
                        </a:lnSpc>
                        <a:spcBef>
                          <a:spcPts val="156"/>
                        </a:spcBef>
                        <a:tabLst/>
                      </a:pPr>
                      <a:r>
                        <a:rPr sz="900" kern="0" spc="-20" dirty="0">
                          <a:solidFill>
                            <a:srgbClr val="000000">
                              <a:alpha val="100000"/>
                            </a:srgbClr>
                          </a:solidFill>
                          <a:latin typeface="SimSun"/>
                          <a:ea typeface="SimSun"/>
                          <a:cs typeface="SimSun"/>
                        </a:rPr>
                        <a:t>和紧</a:t>
                      </a:r>
                      <a:endParaRPr lang="SimSun" altLang="SimSun" sz="900" dirty="0"/>
                    </a:p>
                    <a:p>
                      <a:pPr marL="103504" algn="l" rtl="0" eaLnBrk="0">
                        <a:lnSpc>
                          <a:spcPct val="96000"/>
                        </a:lnSpc>
                        <a:spcBef>
                          <a:spcPts val="163"/>
                        </a:spcBef>
                        <a:tabLst/>
                      </a:pPr>
                      <a:r>
                        <a:rPr sz="900" kern="0" spc="-40" dirty="0">
                          <a:solidFill>
                            <a:srgbClr val="000000">
                              <a:alpha val="100000"/>
                            </a:srgbClr>
                          </a:solidFill>
                          <a:latin typeface="SimSun"/>
                          <a:ea typeface="SimSun"/>
                          <a:cs typeface="SimSun"/>
                        </a:rPr>
                        <a:t>急报</a:t>
                      </a:r>
                      <a:endParaRPr lang="SimSun" altLang="SimSun" sz="900" dirty="0"/>
                    </a:p>
                    <a:p>
                      <a:pPr marL="101600" algn="l" rtl="0" eaLnBrk="0">
                        <a:lnSpc>
                          <a:spcPct val="97000"/>
                        </a:lnSpc>
                        <a:spcBef>
                          <a:spcPts val="156"/>
                        </a:spcBef>
                        <a:tabLst/>
                      </a:pPr>
                      <a:r>
                        <a:rPr sz="900" kern="0" spc="-20" dirty="0">
                          <a:solidFill>
                            <a:srgbClr val="000000">
                              <a:alpha val="100000"/>
                            </a:srgbClr>
                          </a:solidFill>
                          <a:latin typeface="SimSun"/>
                          <a:ea typeface="SimSun"/>
                          <a:cs typeface="SimSun"/>
                        </a:rPr>
                        <a:t>警系</a:t>
                      </a:r>
                      <a:endParaRPr lang="SimSun" altLang="SimSun" sz="900" dirty="0"/>
                    </a:p>
                    <a:p>
                      <a:pPr marL="160020" algn="l" rtl="0" eaLnBrk="0">
                        <a:lnSpc>
                          <a:spcPct val="97000"/>
                        </a:lnSpc>
                        <a:spcBef>
                          <a:spcPts val="156"/>
                        </a:spcBef>
                        <a:tabLst/>
                      </a:pPr>
                      <a:r>
                        <a:rPr sz="900" kern="0" spc="-10" dirty="0">
                          <a:solidFill>
                            <a:srgbClr val="000000">
                              <a:alpha val="100000"/>
                            </a:srgbClr>
                          </a:solidFill>
                          <a:latin typeface="SimSun"/>
                          <a:ea typeface="SimSun"/>
                          <a:cs typeface="SimSun"/>
                        </a:rPr>
                        <a:t>统</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11">
                  <a:txBody>
                    <a:bodyPr/>
                    <a:lstStyle/>
                    <a:p>
                      <a:pPr algn="l" rtl="0" eaLnBrk="0">
                        <a:lnSpc>
                          <a:spcPct val="113000"/>
                        </a:lnSpc>
                        <a:tabLst/>
                      </a:pPr>
                      <a:endParaRPr lang="Arial" altLang="Arial" sz="1000" dirty="0"/>
                    </a:p>
                    <a:p>
                      <a:pPr algn="l" rtl="0" eaLnBrk="0">
                        <a:lnSpc>
                          <a:spcPct val="114000"/>
                        </a:lnSpc>
                        <a:tabLst/>
                      </a:pPr>
                      <a:endParaRPr lang="Arial" altLang="Arial" sz="1000" dirty="0"/>
                    </a:p>
                    <a:p>
                      <a:pPr algn="l" rtl="0" eaLnBrk="0">
                        <a:lnSpc>
                          <a:spcPct val="114000"/>
                        </a:lnSpc>
                        <a:tabLst/>
                      </a:pPr>
                      <a:endParaRPr lang="Arial" altLang="Arial" sz="1000" dirty="0"/>
                    </a:p>
                    <a:p>
                      <a:pPr algn="l" rtl="0" eaLnBrk="0">
                        <a:lnSpc>
                          <a:spcPct val="114000"/>
                        </a:lnSpc>
                        <a:tabLst/>
                      </a:pPr>
                      <a:endParaRPr lang="Arial" altLang="Arial" sz="1000" dirty="0"/>
                    </a:p>
                    <a:p>
                      <a:pPr algn="l" rtl="0" eaLnBrk="0">
                        <a:lnSpc>
                          <a:spcPct val="114000"/>
                        </a:lnSpc>
                        <a:tabLst/>
                      </a:pPr>
                      <a:endParaRPr lang="Arial" altLang="Arial" sz="1000" dirty="0"/>
                    </a:p>
                    <a:p>
                      <a:pPr algn="l" rtl="0" eaLnBrk="0">
                        <a:lnSpc>
                          <a:spcPct val="114000"/>
                        </a:lnSpc>
                        <a:tabLst/>
                      </a:pPr>
                      <a:endParaRPr lang="Arial" altLang="Arial" sz="1000" dirty="0"/>
                    </a:p>
                    <a:p>
                      <a:pPr algn="l" rtl="0" eaLnBrk="0">
                        <a:lnSpc>
                          <a:spcPct val="114000"/>
                        </a:lnSpc>
                        <a:tabLst/>
                      </a:pPr>
                      <a:endParaRPr lang="Arial" altLang="Arial" sz="1000" dirty="0"/>
                    </a:p>
                    <a:p>
                      <a:pPr algn="l" rtl="0" eaLnBrk="0">
                        <a:lnSpc>
                          <a:spcPct val="7716"/>
                        </a:lnSpc>
                        <a:tabLst/>
                      </a:pPr>
                      <a:endParaRPr lang="Arial" altLang="Arial" sz="100" dirty="0"/>
                    </a:p>
                    <a:p>
                      <a:pPr marL="248284" algn="l" rtl="0" eaLnBrk="0">
                        <a:lnSpc>
                          <a:spcPct val="97000"/>
                        </a:lnSpc>
                        <a:tabLst/>
                      </a:pPr>
                      <a:r>
                        <a:rPr sz="900" kern="0" spc="-10" dirty="0">
                          <a:solidFill>
                            <a:srgbClr val="000000">
                              <a:alpha val="100000"/>
                            </a:srgbClr>
                          </a:solidFill>
                          <a:latin typeface="SimSun"/>
                          <a:ea typeface="SimSun"/>
                          <a:cs typeface="SimSun"/>
                        </a:rPr>
                        <a:t>入侵探测器</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7000"/>
                        </a:lnSpc>
                        <a:tabLst/>
                      </a:pPr>
                      <a:endParaRPr lang="Arial" altLang="Arial" sz="200" dirty="0"/>
                    </a:p>
                    <a:p>
                      <a:pPr marL="78105" algn="l" rtl="0" eaLnBrk="0">
                        <a:lnSpc>
                          <a:spcPct val="97000"/>
                        </a:lnSpc>
                        <a:tabLst/>
                      </a:pPr>
                      <a:r>
                        <a:rPr sz="900" kern="0" spc="-10" dirty="0">
                          <a:solidFill>
                            <a:srgbClr val="000000">
                              <a:alpha val="100000"/>
                            </a:srgbClr>
                          </a:solidFill>
                          <a:latin typeface="SimSun"/>
                          <a:ea typeface="SimSun"/>
                          <a:cs typeface="SimSun"/>
                        </a:rPr>
                        <a:t>商店（场）与外界相通出入口</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9000"/>
                        </a:lnSpc>
                        <a:tabLst/>
                      </a:pPr>
                      <a:endParaRPr lang="Arial" altLang="Arial" sz="200" dirty="0"/>
                    </a:p>
                    <a:p>
                      <a:pPr marL="103504" algn="l" rtl="0" eaLnBrk="0">
                        <a:lnSpc>
                          <a:spcPct val="97000"/>
                        </a:lnSpc>
                        <a:spcBef>
                          <a:spcPts val="2"/>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5000"/>
                        </a:lnSpc>
                        <a:tabLst/>
                      </a:pPr>
                      <a:endParaRPr lang="Arial" altLang="Arial" sz="400" dirty="0"/>
                    </a:p>
                    <a:p>
                      <a:pPr marL="149860" algn="l" rtl="0" eaLnBrk="0">
                        <a:lnSpc>
                          <a:spcPct val="79000"/>
                        </a:lnSpc>
                        <a:tabLst/>
                      </a:pPr>
                      <a:r>
                        <a:rPr sz="900" kern="0" spc="-20" dirty="0">
                          <a:solidFill>
                            <a:srgbClr val="000000">
                              <a:alpha val="100000"/>
                            </a:srgbClr>
                          </a:solidFill>
                          <a:latin typeface="SimSun"/>
                          <a:ea typeface="SimSun"/>
                          <a:cs typeface="SimSun"/>
                        </a:rPr>
                        <a:t>24</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78105" algn="l" rtl="0" eaLnBrk="0">
                        <a:lnSpc>
                          <a:spcPct val="96000"/>
                        </a:lnSpc>
                        <a:spcBef>
                          <a:spcPts val="2"/>
                        </a:spcBef>
                        <a:tabLst/>
                      </a:pPr>
                      <a:r>
                        <a:rPr sz="900" kern="0" spc="-10" dirty="0">
                          <a:solidFill>
                            <a:srgbClr val="000000">
                              <a:alpha val="100000"/>
                            </a:srgbClr>
                          </a:solidFill>
                          <a:latin typeface="SimSun"/>
                          <a:ea typeface="SimSun"/>
                          <a:cs typeface="SimSun"/>
                        </a:rPr>
                        <a:t>5m以下一、二层商店（场）与外界相通的窗户、风口</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103504" algn="l" rtl="0" eaLnBrk="0">
                        <a:lnSpc>
                          <a:spcPct val="97000"/>
                        </a:lnSpc>
                        <a:spcBef>
                          <a:spcPts val="2"/>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184">
                <a:tc>
                  <a:txBody>
                    <a:bodyPr/>
                    <a:lstStyle/>
                    <a:p>
                      <a:pPr algn="l" rtl="0" eaLnBrk="0">
                        <a:lnSpc>
                          <a:spcPct val="110000"/>
                        </a:lnSpc>
                        <a:tabLst/>
                      </a:pPr>
                      <a:endParaRPr lang="Arial" altLang="Arial" sz="400" dirty="0"/>
                    </a:p>
                    <a:p>
                      <a:pPr marL="149860" algn="l" rtl="0" eaLnBrk="0">
                        <a:lnSpc>
                          <a:spcPct val="79000"/>
                        </a:lnSpc>
                        <a:spcBef>
                          <a:spcPts val="3"/>
                        </a:spcBef>
                        <a:tabLst/>
                      </a:pPr>
                      <a:r>
                        <a:rPr sz="900" kern="0" spc="-20" dirty="0">
                          <a:solidFill>
                            <a:srgbClr val="000000">
                              <a:alpha val="100000"/>
                            </a:srgbClr>
                          </a:solidFill>
                          <a:latin typeface="SimSun"/>
                          <a:ea typeface="SimSun"/>
                          <a:cs typeface="SimSun"/>
                        </a:rPr>
                        <a:t>25</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7000"/>
                        </a:lnSpc>
                        <a:tabLst/>
                      </a:pPr>
                      <a:endParaRPr lang="Arial" altLang="Arial" sz="300" dirty="0"/>
                    </a:p>
                    <a:p>
                      <a:pPr marL="78105" algn="l" rtl="0" eaLnBrk="0">
                        <a:lnSpc>
                          <a:spcPct val="96000"/>
                        </a:lnSpc>
                        <a:spcBef>
                          <a:spcPts val="3"/>
                        </a:spcBef>
                        <a:tabLst/>
                      </a:pPr>
                      <a:r>
                        <a:rPr sz="900" kern="0" spc="0" dirty="0">
                          <a:solidFill>
                            <a:srgbClr val="000000">
                              <a:alpha val="100000"/>
                            </a:srgbClr>
                          </a:solidFill>
                          <a:latin typeface="SimSun"/>
                          <a:ea typeface="SimSun"/>
                          <a:cs typeface="SimSun"/>
                        </a:rPr>
                        <a:t>商店（场）内与出入</a:t>
                      </a:r>
                      <a:r>
                        <a:rPr sz="900" kern="0" spc="-10" dirty="0">
                          <a:solidFill>
                            <a:srgbClr val="000000">
                              <a:alpha val="100000"/>
                            </a:srgbClr>
                          </a:solidFill>
                          <a:latin typeface="SimSun"/>
                          <a:ea typeface="SimSun"/>
                          <a:cs typeface="SimSun"/>
                        </a:rPr>
                        <a:t>口相连通道</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300" dirty="0"/>
                    </a:p>
                    <a:p>
                      <a:pPr marL="106045" algn="l" rtl="0" eaLnBrk="0">
                        <a:lnSpc>
                          <a:spcPct val="98000"/>
                        </a:lnSpc>
                        <a:spcBef>
                          <a:spcPts val="3"/>
                        </a:spcBef>
                        <a:tabLst/>
                      </a:pPr>
                      <a:r>
                        <a:rPr sz="900" kern="0" spc="-20" dirty="0">
                          <a:solidFill>
                            <a:srgbClr val="000000">
                              <a:alpha val="100000"/>
                            </a:srgbClr>
                          </a:solidFill>
                          <a:latin typeface="SimSun"/>
                          <a:ea typeface="SimSun"/>
                          <a:cs typeface="SimSun"/>
                        </a:rPr>
                        <a:t>宜配置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5000"/>
                        </a:lnSpc>
                        <a:tabLst/>
                      </a:pPr>
                      <a:endParaRPr lang="Arial" altLang="Arial" sz="400" dirty="0"/>
                    </a:p>
                    <a:p>
                      <a:pPr marL="149860" algn="l" rtl="0" eaLnBrk="0">
                        <a:lnSpc>
                          <a:spcPct val="79000"/>
                        </a:lnSpc>
                        <a:spcBef>
                          <a:spcPts val="4"/>
                        </a:spcBef>
                        <a:tabLst/>
                      </a:pPr>
                      <a:r>
                        <a:rPr sz="900" kern="0" spc="-20" dirty="0">
                          <a:solidFill>
                            <a:srgbClr val="000000">
                              <a:alpha val="100000"/>
                            </a:srgbClr>
                          </a:solidFill>
                          <a:latin typeface="SimSun"/>
                          <a:ea typeface="SimSun"/>
                          <a:cs typeface="SimSun"/>
                        </a:rPr>
                        <a:t>26</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77469" algn="l" rtl="0" eaLnBrk="0">
                        <a:lnSpc>
                          <a:spcPct val="96000"/>
                        </a:lnSpc>
                        <a:spcBef>
                          <a:spcPts val="2"/>
                        </a:spcBef>
                        <a:tabLst/>
                      </a:pPr>
                      <a:r>
                        <a:rPr sz="900" kern="0" spc="0" dirty="0">
                          <a:solidFill>
                            <a:srgbClr val="000000">
                              <a:alpha val="100000"/>
                            </a:srgbClr>
                          </a:solidFill>
                          <a:latin typeface="SimSun"/>
                          <a:ea typeface="SimSun"/>
                          <a:cs typeface="SimSun"/>
                        </a:rPr>
                        <a:t>各楼层（含停车库/场）电梯厅、楼梯（含自</a:t>
                      </a:r>
                      <a:r>
                        <a:rPr sz="900" kern="0" spc="-10" dirty="0">
                          <a:solidFill>
                            <a:srgbClr val="000000">
                              <a:alpha val="100000"/>
                            </a:srgbClr>
                          </a:solidFill>
                          <a:latin typeface="SimSun"/>
                          <a:ea typeface="SimSun"/>
                          <a:cs typeface="SimSun"/>
                        </a:rPr>
                        <a:t>动扶梯）口</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106045" algn="l" rtl="0" eaLnBrk="0">
                        <a:lnSpc>
                          <a:spcPct val="98000"/>
                        </a:lnSpc>
                        <a:spcBef>
                          <a:spcPts val="1"/>
                        </a:spcBef>
                        <a:tabLst/>
                      </a:pPr>
                      <a:r>
                        <a:rPr sz="900" kern="0" spc="-20" dirty="0">
                          <a:solidFill>
                            <a:srgbClr val="000000">
                              <a:alpha val="100000"/>
                            </a:srgbClr>
                          </a:solidFill>
                          <a:latin typeface="SimSun"/>
                          <a:ea typeface="SimSun"/>
                          <a:cs typeface="SimSun"/>
                        </a:rPr>
                        <a:t>宜配置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6000"/>
                        </a:lnSpc>
                        <a:tabLst/>
                      </a:pPr>
                      <a:endParaRPr lang="Arial" altLang="Arial" sz="400" dirty="0"/>
                    </a:p>
                    <a:p>
                      <a:pPr marL="149860" algn="l" rtl="0" eaLnBrk="0">
                        <a:lnSpc>
                          <a:spcPct val="79000"/>
                        </a:lnSpc>
                        <a:spcBef>
                          <a:spcPts val="1"/>
                        </a:spcBef>
                        <a:tabLst/>
                      </a:pPr>
                      <a:r>
                        <a:rPr sz="900" kern="0" spc="-20" dirty="0">
                          <a:solidFill>
                            <a:srgbClr val="000000">
                              <a:alpha val="100000"/>
                            </a:srgbClr>
                          </a:solidFill>
                          <a:latin typeface="SimSun"/>
                          <a:ea typeface="SimSun"/>
                          <a:cs typeface="SimSun"/>
                        </a:rPr>
                        <a:t>27</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75564" algn="l" rtl="0" eaLnBrk="0">
                        <a:lnSpc>
                          <a:spcPct val="96000"/>
                        </a:lnSpc>
                        <a:spcBef>
                          <a:spcPts val="4"/>
                        </a:spcBef>
                        <a:tabLst/>
                      </a:pPr>
                      <a:r>
                        <a:rPr sz="900" kern="0" spc="-10" dirty="0">
                          <a:solidFill>
                            <a:srgbClr val="000000">
                              <a:alpha val="100000"/>
                            </a:srgbClr>
                          </a:solidFill>
                          <a:latin typeface="SimSun"/>
                          <a:ea typeface="SimSun"/>
                          <a:cs typeface="SimSun"/>
                        </a:rPr>
                        <a:t>楼群之间建筑连廊</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103504" algn="l" rtl="0" eaLnBrk="0">
                        <a:lnSpc>
                          <a:spcPct val="97000"/>
                        </a:lnSpc>
                        <a:spcBef>
                          <a:spcPts val="3"/>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5000"/>
                        </a:lnSpc>
                        <a:tabLst/>
                      </a:pPr>
                      <a:endParaRPr lang="Arial" altLang="Arial" sz="400" dirty="0"/>
                    </a:p>
                    <a:p>
                      <a:pPr marL="149860" algn="l" rtl="0" eaLnBrk="0">
                        <a:lnSpc>
                          <a:spcPct val="79000"/>
                        </a:lnSpc>
                        <a:spcBef>
                          <a:spcPts val="3"/>
                        </a:spcBef>
                        <a:tabLst/>
                      </a:pPr>
                      <a:r>
                        <a:rPr sz="900" kern="0" spc="-20" dirty="0">
                          <a:solidFill>
                            <a:srgbClr val="000000">
                              <a:alpha val="100000"/>
                            </a:srgbClr>
                          </a:solidFill>
                          <a:latin typeface="SimSun"/>
                          <a:ea typeface="SimSun"/>
                          <a:cs typeface="SimSun"/>
                        </a:rPr>
                        <a:t>28</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76200" algn="l" rtl="0" eaLnBrk="0">
                        <a:lnSpc>
                          <a:spcPct val="96000"/>
                        </a:lnSpc>
                        <a:spcBef>
                          <a:spcPts val="1"/>
                        </a:spcBef>
                        <a:tabLst/>
                      </a:pPr>
                      <a:r>
                        <a:rPr sz="900" kern="0" spc="0" dirty="0">
                          <a:solidFill>
                            <a:srgbClr val="000000">
                              <a:alpha val="100000"/>
                            </a:srgbClr>
                          </a:solidFill>
                          <a:latin typeface="SimSun"/>
                          <a:ea typeface="SimSun"/>
                          <a:cs typeface="SimSun"/>
                        </a:rPr>
                        <a:t>顶层平台（含裙楼顶层平台</a:t>
                      </a:r>
                      <a:r>
                        <a:rPr sz="900" kern="0" spc="-10" dirty="0">
                          <a:solidFill>
                            <a:srgbClr val="000000">
                              <a:alpha val="100000"/>
                            </a:srgbClr>
                          </a:solidFill>
                          <a:latin typeface="SimSun"/>
                          <a:ea typeface="SimSun"/>
                          <a:cs typeface="SimSun"/>
                        </a:rPr>
                        <a:t>）出入口</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103504" algn="l" rtl="0" eaLnBrk="0">
                        <a:lnSpc>
                          <a:spcPct val="97000"/>
                        </a:lnSpc>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4000"/>
                        </a:lnSpc>
                        <a:tabLst/>
                      </a:pPr>
                      <a:endParaRPr lang="Arial" altLang="Arial" sz="400" dirty="0"/>
                    </a:p>
                    <a:p>
                      <a:pPr marL="149860" algn="l" rtl="0" eaLnBrk="0">
                        <a:lnSpc>
                          <a:spcPct val="79000"/>
                        </a:lnSpc>
                        <a:spcBef>
                          <a:spcPts val="4"/>
                        </a:spcBef>
                        <a:tabLst/>
                      </a:pPr>
                      <a:r>
                        <a:rPr sz="900" kern="0" spc="-20" dirty="0">
                          <a:solidFill>
                            <a:srgbClr val="000000">
                              <a:alpha val="100000"/>
                            </a:srgbClr>
                          </a:solidFill>
                          <a:latin typeface="SimSun"/>
                          <a:ea typeface="SimSun"/>
                          <a:cs typeface="SimSun"/>
                        </a:rPr>
                        <a:t>29</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76835" algn="l" rtl="0" eaLnBrk="0">
                        <a:lnSpc>
                          <a:spcPct val="96000"/>
                        </a:lnSpc>
                        <a:spcBef>
                          <a:spcPts val="1"/>
                        </a:spcBef>
                        <a:tabLst/>
                      </a:pPr>
                      <a:r>
                        <a:rPr sz="900" kern="0" spc="-10" dirty="0">
                          <a:solidFill>
                            <a:srgbClr val="000000">
                              <a:alpha val="100000"/>
                            </a:srgbClr>
                          </a:solidFill>
                          <a:latin typeface="SimSun"/>
                          <a:ea typeface="SimSun"/>
                          <a:cs typeface="SimSun"/>
                        </a:rPr>
                        <a:t>无人值守现金暂存处</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103504"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5000"/>
                        </a:lnSpc>
                        <a:tabLst/>
                      </a:pPr>
                      <a:endParaRPr lang="Arial" altLang="Arial" sz="400" dirty="0"/>
                    </a:p>
                    <a:p>
                      <a:pPr marL="151129" algn="l" rtl="0" eaLnBrk="0">
                        <a:lnSpc>
                          <a:spcPct val="79000"/>
                        </a:lnSpc>
                        <a:spcBef>
                          <a:spcPts val="2"/>
                        </a:spcBef>
                        <a:tabLst/>
                      </a:pPr>
                      <a:r>
                        <a:rPr sz="900" kern="0" spc="-20" dirty="0">
                          <a:solidFill>
                            <a:srgbClr val="000000">
                              <a:alpha val="100000"/>
                            </a:srgbClr>
                          </a:solidFill>
                          <a:latin typeface="SimSun"/>
                          <a:ea typeface="SimSun"/>
                          <a:cs typeface="SimSun"/>
                        </a:rPr>
                        <a:t>30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75564" algn="l" rtl="0" eaLnBrk="0">
                        <a:lnSpc>
                          <a:spcPct val="96000"/>
                        </a:lnSpc>
                        <a:spcBef>
                          <a:spcPts val="3"/>
                        </a:spcBef>
                        <a:tabLst/>
                      </a:pPr>
                      <a:r>
                        <a:rPr sz="900" kern="0" spc="-10" dirty="0">
                          <a:solidFill>
                            <a:srgbClr val="000000">
                              <a:alpha val="100000"/>
                            </a:srgbClr>
                          </a:solidFill>
                          <a:latin typeface="SimSun"/>
                          <a:ea typeface="SimSun"/>
                          <a:cs typeface="SimSun"/>
                        </a:rPr>
                        <a:t>仓库与外界相通出入口</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103504" algn="l" rtl="0" eaLnBrk="0">
                        <a:lnSpc>
                          <a:spcPct val="97000"/>
                        </a:lnSpc>
                        <a:spcBef>
                          <a:spcPts val="3"/>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2000"/>
                        </a:lnSpc>
                        <a:tabLst/>
                      </a:pPr>
                      <a:endParaRPr lang="Arial" altLang="Arial" sz="400" dirty="0"/>
                    </a:p>
                    <a:p>
                      <a:pPr marL="151129" algn="l" rtl="0" eaLnBrk="0">
                        <a:lnSpc>
                          <a:spcPct val="80000"/>
                        </a:lnSpc>
                        <a:spcBef>
                          <a:spcPts val="2"/>
                        </a:spcBef>
                        <a:tabLst/>
                      </a:pPr>
                      <a:r>
                        <a:rPr sz="900" kern="0" spc="-20" dirty="0">
                          <a:solidFill>
                            <a:srgbClr val="000000">
                              <a:alpha val="100000"/>
                            </a:srgbClr>
                          </a:solidFill>
                          <a:latin typeface="SimSun"/>
                          <a:ea typeface="SimSun"/>
                          <a:cs typeface="SimSun"/>
                        </a:rPr>
                        <a:t>31</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76835" algn="l" rtl="0" eaLnBrk="0">
                        <a:lnSpc>
                          <a:spcPct val="96000"/>
                        </a:lnSpc>
                        <a:tabLst/>
                      </a:pPr>
                      <a:r>
                        <a:rPr sz="900" kern="0" spc="-10" dirty="0">
                          <a:solidFill>
                            <a:srgbClr val="000000">
                              <a:alpha val="100000"/>
                            </a:srgbClr>
                          </a:solidFill>
                          <a:latin typeface="SimSun"/>
                          <a:ea typeface="SimSun"/>
                          <a:cs typeface="SimSun"/>
                        </a:rPr>
                        <a:t>财务室防盗保险柜存放处</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9000"/>
                        </a:lnSpc>
                        <a:tabLst/>
                      </a:pPr>
                      <a:endParaRPr lang="Arial" altLang="Arial" sz="200" dirty="0"/>
                    </a:p>
                    <a:p>
                      <a:pPr marL="103504" algn="l" rtl="0" eaLnBrk="0">
                        <a:lnSpc>
                          <a:spcPct val="97000"/>
                        </a:lnSpc>
                        <a:spcBef>
                          <a:spcPts val="2"/>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9265">
                <a:tc>
                  <a:txBody>
                    <a:bodyPr/>
                    <a:lstStyle/>
                    <a:p>
                      <a:pPr algn="l" rtl="0" eaLnBrk="0">
                        <a:lnSpc>
                          <a:spcPct val="128000"/>
                        </a:lnSpc>
                        <a:tabLst/>
                      </a:pPr>
                      <a:endParaRPr lang="Arial" altLang="Arial" sz="1000" dirty="0"/>
                    </a:p>
                    <a:p>
                      <a:pPr marL="151129" algn="l" rtl="0" eaLnBrk="0">
                        <a:lnSpc>
                          <a:spcPct val="79000"/>
                        </a:lnSpc>
                        <a:spcBef>
                          <a:spcPts val="1"/>
                        </a:spcBef>
                        <a:tabLst/>
                      </a:pPr>
                      <a:r>
                        <a:rPr sz="900" kern="0" spc="-20" dirty="0">
                          <a:solidFill>
                            <a:srgbClr val="000000">
                              <a:alpha val="100000"/>
                            </a:srgbClr>
                          </a:solidFill>
                          <a:latin typeface="SimSun"/>
                          <a:ea typeface="SimSun"/>
                          <a:cs typeface="SimSun"/>
                        </a:rPr>
                        <a:t>32</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8000"/>
                        </a:lnSpc>
                        <a:tabLst/>
                      </a:pPr>
                      <a:endParaRPr lang="Arial" altLang="Arial" sz="300" dirty="0"/>
                    </a:p>
                    <a:p>
                      <a:pPr marL="76835" algn="l" rtl="0" eaLnBrk="0">
                        <a:lnSpc>
                          <a:spcPct val="94000"/>
                        </a:lnSpc>
                        <a:spcBef>
                          <a:spcPts val="1"/>
                        </a:spcBef>
                        <a:tabLst/>
                      </a:pPr>
                      <a:r>
                        <a:rPr sz="900" kern="0" spc="0" dirty="0">
                          <a:solidFill>
                            <a:srgbClr val="000000">
                              <a:alpha val="100000"/>
                            </a:srgbClr>
                          </a:solidFill>
                          <a:latin typeface="SimSun"/>
                          <a:ea typeface="SimSun"/>
                          <a:cs typeface="SimSun"/>
                        </a:rPr>
                        <a:t>无人值守的发电机、油库、变（配）电、两次供水</a:t>
                      </a:r>
                      <a:r>
                        <a:rPr sz="900" kern="0" spc="-10" dirty="0">
                          <a:solidFill>
                            <a:srgbClr val="000000">
                              <a:alpha val="100000"/>
                            </a:srgbClr>
                          </a:solidFill>
                          <a:latin typeface="SimSun"/>
                          <a:ea typeface="SimSun"/>
                          <a:cs typeface="SimSun"/>
                        </a:rPr>
                        <a:t>设施设备房、  </a:t>
                      </a:r>
                      <a:r>
                        <a:rPr sz="900" kern="0" spc="-10" dirty="0">
                          <a:solidFill>
                            <a:srgbClr val="000000">
                              <a:alpha val="100000"/>
                            </a:srgbClr>
                          </a:solidFill>
                          <a:latin typeface="SimSun"/>
                          <a:ea typeface="SimSun"/>
                          <a:cs typeface="SimSun"/>
                        </a:rPr>
                        <a:t>电梯机房、通信机房、信息</a:t>
                      </a:r>
                      <a:r>
                        <a:rPr sz="900" kern="0" spc="-20" dirty="0">
                          <a:solidFill>
                            <a:srgbClr val="000000">
                              <a:alpha val="100000"/>
                            </a:srgbClr>
                          </a:solidFill>
                          <a:latin typeface="SimSun"/>
                          <a:ea typeface="SimSun"/>
                          <a:cs typeface="SimSun"/>
                        </a:rPr>
                        <a:t>中心、空调机房、</a:t>
                      </a:r>
                      <a:r>
                        <a:rPr sz="900" kern="0" spc="190" dirty="0">
                          <a:solidFill>
                            <a:srgbClr val="000000">
                              <a:alpha val="100000"/>
                            </a:srgbClr>
                          </a:solidFill>
                          <a:latin typeface="SimSun"/>
                          <a:ea typeface="SimSun"/>
                          <a:cs typeface="SimSun"/>
                        </a:rPr>
                        <a:t> </a:t>
                      </a:r>
                      <a:r>
                        <a:rPr sz="900" kern="0" spc="-20" dirty="0">
                          <a:solidFill>
                            <a:srgbClr val="000000">
                              <a:alpha val="100000"/>
                            </a:srgbClr>
                          </a:solidFill>
                          <a:latin typeface="SimSun"/>
                          <a:ea typeface="SimSun"/>
                          <a:cs typeface="SimSun"/>
                        </a:rPr>
                        <a:t>安防设备等重要设</a:t>
                      </a:r>
                      <a:r>
                        <a:rPr sz="900" kern="0" spc="0" dirty="0">
                          <a:solidFill>
                            <a:srgbClr val="000000">
                              <a:alpha val="100000"/>
                            </a:srgbClr>
                          </a:solidFill>
                          <a:latin typeface="SimSun"/>
                          <a:ea typeface="SimSun"/>
                          <a:cs typeface="SimSun"/>
                        </a:rPr>
                        <a:t>  </a:t>
                      </a:r>
                      <a:r>
                        <a:rPr sz="900" kern="0" spc="-20" dirty="0">
                          <a:solidFill>
                            <a:srgbClr val="000000">
                              <a:alpha val="100000"/>
                            </a:srgbClr>
                          </a:solidFill>
                          <a:latin typeface="SimSun"/>
                          <a:ea typeface="SimSun"/>
                          <a:cs typeface="SimSun"/>
                        </a:rPr>
                        <a:t>备机房</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1000" dirty="0"/>
                    </a:p>
                    <a:p>
                      <a:pPr marL="103504" algn="l" rtl="0" eaLnBrk="0">
                        <a:lnSpc>
                          <a:spcPct val="97000"/>
                        </a:lnSpc>
                        <a:spcBef>
                          <a:spcPts val="2"/>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5000"/>
                        </a:lnSpc>
                        <a:tabLst/>
                      </a:pPr>
                      <a:endParaRPr lang="Arial" altLang="Arial" sz="400" dirty="0"/>
                    </a:p>
                    <a:p>
                      <a:pPr marL="151129" algn="l" rtl="0" eaLnBrk="0">
                        <a:lnSpc>
                          <a:spcPct val="79000"/>
                        </a:lnSpc>
                        <a:spcBef>
                          <a:spcPts val="2"/>
                        </a:spcBef>
                        <a:tabLst/>
                      </a:pPr>
                      <a:r>
                        <a:rPr sz="900" kern="0" spc="-20" dirty="0">
                          <a:solidFill>
                            <a:srgbClr val="000000">
                              <a:alpha val="100000"/>
                            </a:srgbClr>
                          </a:solidFill>
                          <a:latin typeface="SimSun"/>
                          <a:ea typeface="SimSun"/>
                          <a:cs typeface="SimSun"/>
                        </a:rPr>
                        <a:t>33</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76835" algn="l" rtl="0" eaLnBrk="0">
                        <a:lnSpc>
                          <a:spcPct val="96000"/>
                        </a:lnSpc>
                        <a:spcBef>
                          <a:spcPts val="3"/>
                        </a:spcBef>
                        <a:tabLst/>
                      </a:pPr>
                      <a:r>
                        <a:rPr sz="900" kern="0" spc="-10" dirty="0">
                          <a:solidFill>
                            <a:srgbClr val="000000">
                              <a:alpha val="100000"/>
                            </a:srgbClr>
                          </a:solidFill>
                          <a:latin typeface="SimSun"/>
                          <a:ea typeface="SimSun"/>
                          <a:cs typeface="SimSun"/>
                        </a:rPr>
                        <a:t>无人值守安防中心控制室</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103504" algn="l" rtl="0" eaLnBrk="0">
                        <a:lnSpc>
                          <a:spcPct val="97000"/>
                        </a:lnSpc>
                        <a:spcBef>
                          <a:spcPts val="3"/>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184">
                <a:tc>
                  <a:txBody>
                    <a:bodyPr/>
                    <a:lstStyle/>
                    <a:p>
                      <a:pPr algn="l" rtl="0" eaLnBrk="0">
                        <a:lnSpc>
                          <a:spcPct val="109000"/>
                        </a:lnSpc>
                        <a:tabLst/>
                      </a:pPr>
                      <a:endParaRPr lang="Arial" altLang="Arial" sz="400" dirty="0"/>
                    </a:p>
                    <a:p>
                      <a:pPr marL="151129" algn="l" rtl="0" eaLnBrk="0">
                        <a:lnSpc>
                          <a:spcPct val="79000"/>
                        </a:lnSpc>
                        <a:spcBef>
                          <a:spcPts val="3"/>
                        </a:spcBef>
                        <a:tabLst/>
                      </a:pPr>
                      <a:r>
                        <a:rPr sz="900" kern="0" spc="-20" dirty="0">
                          <a:solidFill>
                            <a:srgbClr val="000000">
                              <a:alpha val="100000"/>
                            </a:srgbClr>
                          </a:solidFill>
                          <a:latin typeface="SimSun"/>
                          <a:ea typeface="SimSun"/>
                          <a:cs typeface="SimSun"/>
                        </a:rPr>
                        <a:t>34</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6">
                  <a:txBody>
                    <a:bodyPr/>
                    <a:lstStyle/>
                    <a:p>
                      <a:pPr algn="l" rtl="0" eaLnBrk="0">
                        <a:lnSpc>
                          <a:spcPct val="124000"/>
                        </a:lnSpc>
                        <a:tabLst/>
                      </a:pPr>
                      <a:endParaRPr lang="Arial" altLang="Arial" sz="1000" dirty="0"/>
                    </a:p>
                    <a:p>
                      <a:pPr algn="l" rtl="0" eaLnBrk="0">
                        <a:lnSpc>
                          <a:spcPct val="124000"/>
                        </a:lnSpc>
                        <a:tabLst/>
                      </a:pPr>
                      <a:endParaRPr lang="Arial" altLang="Arial" sz="1000" dirty="0"/>
                    </a:p>
                    <a:p>
                      <a:pPr algn="l" rtl="0" eaLnBrk="0">
                        <a:lnSpc>
                          <a:spcPct val="124000"/>
                        </a:lnSpc>
                        <a:tabLst/>
                      </a:pPr>
                      <a:endParaRPr lang="Arial" altLang="Arial" sz="1000" dirty="0"/>
                    </a:p>
                    <a:p>
                      <a:pPr marL="194310" algn="l" rtl="0" eaLnBrk="0">
                        <a:lnSpc>
                          <a:spcPct val="96000"/>
                        </a:lnSpc>
                        <a:spcBef>
                          <a:spcPts val="1"/>
                        </a:spcBef>
                        <a:tabLst/>
                      </a:pPr>
                      <a:r>
                        <a:rPr sz="900" kern="0" spc="-10" dirty="0">
                          <a:solidFill>
                            <a:srgbClr val="000000">
                              <a:alpha val="100000"/>
                            </a:srgbClr>
                          </a:solidFill>
                          <a:latin typeface="SimSun"/>
                          <a:ea typeface="SimSun"/>
                          <a:cs typeface="SimSun"/>
                        </a:rPr>
                        <a:t>紧急报警装置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300" dirty="0"/>
                    </a:p>
                    <a:p>
                      <a:pPr marL="78105" algn="l" rtl="0" eaLnBrk="0">
                        <a:lnSpc>
                          <a:spcPct val="96000"/>
                        </a:lnSpc>
                        <a:spcBef>
                          <a:spcPts val="3"/>
                        </a:spcBef>
                        <a:tabLst/>
                      </a:pPr>
                      <a:r>
                        <a:rPr sz="900" kern="0" spc="-10" dirty="0">
                          <a:solidFill>
                            <a:srgbClr val="000000">
                              <a:alpha val="100000"/>
                            </a:srgbClr>
                          </a:solidFill>
                          <a:latin typeface="SimSun"/>
                          <a:ea typeface="SimSun"/>
                          <a:cs typeface="SimSun"/>
                        </a:rPr>
                        <a:t>前厅（大堂）服务台</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300" dirty="0"/>
                    </a:p>
                    <a:p>
                      <a:pPr marL="103504" algn="l" rtl="0" eaLnBrk="0">
                        <a:lnSpc>
                          <a:spcPct val="97000"/>
                        </a:lnSpc>
                        <a:spcBef>
                          <a:spcPts val="2"/>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4000"/>
                        </a:lnSpc>
                        <a:tabLst/>
                      </a:pPr>
                      <a:endParaRPr lang="Arial" altLang="Arial" sz="400" dirty="0"/>
                    </a:p>
                    <a:p>
                      <a:pPr marL="151129" algn="l" rtl="0" eaLnBrk="0">
                        <a:lnSpc>
                          <a:spcPct val="79000"/>
                        </a:lnSpc>
                        <a:spcBef>
                          <a:spcPts val="4"/>
                        </a:spcBef>
                        <a:tabLst/>
                      </a:pPr>
                      <a:r>
                        <a:rPr sz="900" kern="0" spc="-20" dirty="0">
                          <a:solidFill>
                            <a:srgbClr val="000000">
                              <a:alpha val="100000"/>
                            </a:srgbClr>
                          </a:solidFill>
                          <a:latin typeface="SimSun"/>
                          <a:ea typeface="SimSun"/>
                          <a:cs typeface="SimSun"/>
                        </a:rPr>
                        <a:t>35</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78739" algn="l" rtl="0" eaLnBrk="0">
                        <a:lnSpc>
                          <a:spcPct val="96000"/>
                        </a:lnSpc>
                        <a:spcBef>
                          <a:spcPts val="1"/>
                        </a:spcBef>
                        <a:tabLst/>
                      </a:pPr>
                      <a:r>
                        <a:rPr sz="900" kern="0" spc="-10" dirty="0">
                          <a:solidFill>
                            <a:srgbClr val="000000">
                              <a:alpha val="100000"/>
                            </a:srgbClr>
                          </a:solidFill>
                          <a:latin typeface="SimSun"/>
                          <a:ea typeface="SimSun"/>
                          <a:cs typeface="SimSun"/>
                        </a:rPr>
                        <a:t>纠纷接待处、客户服务中心</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103504"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4000"/>
                        </a:lnSpc>
                        <a:tabLst/>
                      </a:pPr>
                      <a:endParaRPr lang="Arial" altLang="Arial" sz="400" dirty="0"/>
                    </a:p>
                    <a:p>
                      <a:pPr marL="151129" algn="l" rtl="0" eaLnBrk="0">
                        <a:lnSpc>
                          <a:spcPct val="79000"/>
                        </a:lnSpc>
                        <a:spcBef>
                          <a:spcPts val="1"/>
                        </a:spcBef>
                        <a:tabLst/>
                      </a:pPr>
                      <a:r>
                        <a:rPr sz="900" kern="0" spc="-20" dirty="0">
                          <a:solidFill>
                            <a:srgbClr val="000000">
                              <a:alpha val="100000"/>
                            </a:srgbClr>
                          </a:solidFill>
                          <a:latin typeface="SimSun"/>
                          <a:ea typeface="SimSun"/>
                          <a:cs typeface="SimSun"/>
                        </a:rPr>
                        <a:t>36</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9000"/>
                        </a:lnSpc>
                        <a:tabLst/>
                      </a:pPr>
                      <a:endParaRPr lang="Arial" altLang="Arial" sz="200" dirty="0"/>
                    </a:p>
                    <a:p>
                      <a:pPr marL="80010" algn="l" rtl="0" eaLnBrk="0">
                        <a:lnSpc>
                          <a:spcPct val="96000"/>
                        </a:lnSpc>
                        <a:spcBef>
                          <a:spcPts val="1"/>
                        </a:spcBef>
                        <a:tabLst/>
                      </a:pPr>
                      <a:r>
                        <a:rPr sz="900" kern="0" spc="-20" dirty="0">
                          <a:solidFill>
                            <a:srgbClr val="000000">
                              <a:alpha val="100000"/>
                            </a:srgbClr>
                          </a:solidFill>
                          <a:latin typeface="SimSun"/>
                          <a:ea typeface="SimSun"/>
                          <a:cs typeface="SimSun"/>
                        </a:rPr>
                        <a:t>收银柜台</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9000"/>
                        </a:lnSpc>
                        <a:tabLst/>
                      </a:pPr>
                      <a:endParaRPr lang="Arial" altLang="Arial" sz="200" dirty="0"/>
                    </a:p>
                    <a:p>
                      <a:pPr marL="103504" algn="l" rtl="0" eaLnBrk="0">
                        <a:lnSpc>
                          <a:spcPct val="97000"/>
                        </a:lnSpc>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3000"/>
                        </a:lnSpc>
                        <a:tabLst/>
                      </a:pPr>
                      <a:endParaRPr lang="Arial" altLang="Arial" sz="400" dirty="0"/>
                    </a:p>
                    <a:p>
                      <a:pPr marL="151129" algn="l" rtl="0" eaLnBrk="0">
                        <a:lnSpc>
                          <a:spcPct val="79000"/>
                        </a:lnSpc>
                        <a:spcBef>
                          <a:spcPts val="3"/>
                        </a:spcBef>
                        <a:tabLst/>
                      </a:pPr>
                      <a:r>
                        <a:rPr sz="900" kern="0" spc="-20" dirty="0">
                          <a:solidFill>
                            <a:srgbClr val="000000">
                              <a:alpha val="100000"/>
                            </a:srgbClr>
                          </a:solidFill>
                          <a:latin typeface="SimSun"/>
                          <a:ea typeface="SimSun"/>
                          <a:cs typeface="SimSun"/>
                        </a:rPr>
                        <a:t>37</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7000"/>
                        </a:lnSpc>
                        <a:tabLst/>
                      </a:pPr>
                      <a:endParaRPr lang="Arial" altLang="Arial" sz="200" dirty="0"/>
                    </a:p>
                    <a:p>
                      <a:pPr marL="76835" algn="l" rtl="0" eaLnBrk="0">
                        <a:lnSpc>
                          <a:spcPct val="96000"/>
                        </a:lnSpc>
                        <a:spcBef>
                          <a:spcPts val="2"/>
                        </a:spcBef>
                        <a:tabLst/>
                      </a:pPr>
                      <a:r>
                        <a:rPr sz="900" kern="0" spc="-10" dirty="0">
                          <a:solidFill>
                            <a:srgbClr val="000000">
                              <a:alpha val="100000"/>
                            </a:srgbClr>
                          </a:solidFill>
                          <a:latin typeface="SimSun"/>
                          <a:ea typeface="SimSun"/>
                          <a:cs typeface="SimSun"/>
                        </a:rPr>
                        <a:t>现金暂存处、现金交接处</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7000"/>
                        </a:lnSpc>
                        <a:tabLst/>
                      </a:pPr>
                      <a:endParaRPr lang="Arial" altLang="Arial" sz="200" dirty="0"/>
                    </a:p>
                    <a:p>
                      <a:pPr marL="103504" algn="l" rtl="0" eaLnBrk="0">
                        <a:lnSpc>
                          <a:spcPct val="97000"/>
                        </a:lnSpc>
                        <a:spcBef>
                          <a:spcPts val="2"/>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4000"/>
                        </a:lnSpc>
                        <a:tabLst/>
                      </a:pPr>
                      <a:endParaRPr lang="Arial" altLang="Arial" sz="400" dirty="0"/>
                    </a:p>
                    <a:p>
                      <a:pPr marL="151129" algn="l" rtl="0" eaLnBrk="0">
                        <a:lnSpc>
                          <a:spcPct val="79000"/>
                        </a:lnSpc>
                        <a:tabLst/>
                      </a:pPr>
                      <a:r>
                        <a:rPr sz="900" kern="0" spc="-20" dirty="0">
                          <a:solidFill>
                            <a:srgbClr val="000000">
                              <a:alpha val="100000"/>
                            </a:srgbClr>
                          </a:solidFill>
                          <a:latin typeface="SimSun"/>
                          <a:ea typeface="SimSun"/>
                          <a:cs typeface="SimSun"/>
                        </a:rPr>
                        <a:t>38</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8000"/>
                        </a:lnSpc>
                        <a:tabLst/>
                      </a:pPr>
                      <a:endParaRPr lang="Arial" altLang="Arial" sz="200" dirty="0"/>
                    </a:p>
                    <a:p>
                      <a:pPr marL="76835" algn="l" rtl="0" eaLnBrk="0">
                        <a:lnSpc>
                          <a:spcPct val="96000"/>
                        </a:lnSpc>
                        <a:spcBef>
                          <a:spcPts val="2"/>
                        </a:spcBef>
                        <a:tabLst/>
                      </a:pPr>
                      <a:r>
                        <a:rPr sz="900" kern="0" spc="-10" dirty="0">
                          <a:solidFill>
                            <a:srgbClr val="000000">
                              <a:alpha val="100000"/>
                            </a:srgbClr>
                          </a:solidFill>
                          <a:latin typeface="SimSun"/>
                          <a:ea typeface="SimSun"/>
                          <a:cs typeface="SimSun"/>
                        </a:rPr>
                        <a:t>财务室防盗保险柜存放处</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8000"/>
                        </a:lnSpc>
                        <a:tabLst/>
                      </a:pPr>
                      <a:endParaRPr lang="Arial" altLang="Arial" sz="200" dirty="0"/>
                    </a:p>
                    <a:p>
                      <a:pPr marL="103504" algn="l" rtl="0" eaLnBrk="0">
                        <a:lnSpc>
                          <a:spcPct val="97000"/>
                        </a:lnSpc>
                        <a:spcBef>
                          <a:spcPts val="2"/>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3000"/>
                        </a:lnSpc>
                        <a:tabLst/>
                      </a:pPr>
                      <a:endParaRPr lang="Arial" altLang="Arial" sz="400" dirty="0"/>
                    </a:p>
                    <a:p>
                      <a:pPr marL="151129" algn="l" rtl="0" eaLnBrk="0">
                        <a:lnSpc>
                          <a:spcPct val="79000"/>
                        </a:lnSpc>
                        <a:spcBef>
                          <a:spcPts val="2"/>
                        </a:spcBef>
                        <a:tabLst/>
                      </a:pPr>
                      <a:r>
                        <a:rPr sz="900" kern="0" spc="-20" dirty="0">
                          <a:solidFill>
                            <a:srgbClr val="000000">
                              <a:alpha val="100000"/>
                            </a:srgbClr>
                          </a:solidFill>
                          <a:latin typeface="SimSun"/>
                          <a:ea typeface="SimSun"/>
                          <a:cs typeface="SimSun"/>
                        </a:rPr>
                        <a:t>39</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4000"/>
                        </a:lnSpc>
                        <a:tabLst/>
                      </a:pPr>
                      <a:endParaRPr lang="Arial" altLang="Arial" sz="200" dirty="0"/>
                    </a:p>
                    <a:p>
                      <a:pPr marL="78105" algn="l" rtl="0" eaLnBrk="0">
                        <a:lnSpc>
                          <a:spcPct val="97000"/>
                        </a:lnSpc>
                        <a:spcBef>
                          <a:spcPts val="1"/>
                        </a:spcBef>
                        <a:tabLst/>
                      </a:pPr>
                      <a:r>
                        <a:rPr sz="900" kern="0" spc="-10" dirty="0">
                          <a:solidFill>
                            <a:srgbClr val="000000">
                              <a:alpha val="100000"/>
                            </a:srgbClr>
                          </a:solidFill>
                          <a:latin typeface="SimSun"/>
                          <a:ea typeface="SimSun"/>
                          <a:cs typeface="SimSun"/>
                        </a:rPr>
                        <a:t>安防中心控制室</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7000"/>
                        </a:lnSpc>
                        <a:tabLst/>
                      </a:pPr>
                      <a:endParaRPr lang="Arial" altLang="Arial" sz="200" dirty="0"/>
                    </a:p>
                    <a:p>
                      <a:pPr marL="103504"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2000"/>
                        </a:lnSpc>
                        <a:tabLst/>
                      </a:pPr>
                      <a:endParaRPr lang="Arial" altLang="Arial" sz="400" dirty="0"/>
                    </a:p>
                    <a:p>
                      <a:pPr marL="147954" algn="l" rtl="0" eaLnBrk="0">
                        <a:lnSpc>
                          <a:spcPct val="79000"/>
                        </a:lnSpc>
                        <a:spcBef>
                          <a:spcPts val="4"/>
                        </a:spcBef>
                        <a:tabLst/>
                      </a:pPr>
                      <a:r>
                        <a:rPr sz="900" kern="0" spc="-20" dirty="0">
                          <a:solidFill>
                            <a:srgbClr val="000000">
                              <a:alpha val="100000"/>
                            </a:srgbClr>
                          </a:solidFill>
                          <a:latin typeface="SimSun"/>
                          <a:ea typeface="SimSun"/>
                          <a:cs typeface="SimSun"/>
                        </a:rPr>
                        <a:t>40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7">
                  <a:txBody>
                    <a:bodyPr/>
                    <a:lstStyle/>
                    <a:p>
                      <a:pPr algn="l" rtl="0" eaLnBrk="0">
                        <a:lnSpc>
                          <a:spcPct val="105000"/>
                        </a:lnSpc>
                        <a:tabLst/>
                      </a:pPr>
                      <a:endParaRPr lang="Arial" altLang="Arial" sz="1000" dirty="0"/>
                    </a:p>
                    <a:p>
                      <a:pPr algn="l" rtl="0" eaLnBrk="0">
                        <a:lnSpc>
                          <a:spcPct val="105000"/>
                        </a:lnSpc>
                        <a:tabLst/>
                      </a:pPr>
                      <a:endParaRPr lang="Arial" altLang="Arial" sz="1000" dirty="0"/>
                    </a:p>
                    <a:p>
                      <a:pPr algn="l" rtl="0" eaLnBrk="0">
                        <a:lnSpc>
                          <a:spcPct val="105000"/>
                        </a:lnSpc>
                        <a:tabLst/>
                      </a:pPr>
                      <a:endParaRPr lang="Arial" altLang="Arial" sz="1000" dirty="0"/>
                    </a:p>
                    <a:p>
                      <a:pPr algn="l" rtl="0" eaLnBrk="0">
                        <a:lnSpc>
                          <a:spcPct val="105000"/>
                        </a:lnSpc>
                        <a:tabLst/>
                      </a:pPr>
                      <a:endParaRPr lang="Arial" altLang="Arial" sz="1000" dirty="0"/>
                    </a:p>
                    <a:p>
                      <a:pPr algn="l" rtl="0" eaLnBrk="0">
                        <a:lnSpc>
                          <a:spcPct val="9657"/>
                        </a:lnSpc>
                        <a:tabLst/>
                      </a:pPr>
                      <a:endParaRPr lang="Arial" altLang="Arial" sz="100" dirty="0"/>
                    </a:p>
                    <a:p>
                      <a:pPr marL="109854" algn="l" rtl="0" eaLnBrk="0">
                        <a:lnSpc>
                          <a:spcPct val="98000"/>
                        </a:lnSpc>
                        <a:tabLst/>
                      </a:pPr>
                      <a:r>
                        <a:rPr sz="900" kern="0" spc="-40" dirty="0">
                          <a:solidFill>
                            <a:srgbClr val="000000">
                              <a:alpha val="100000"/>
                            </a:srgbClr>
                          </a:solidFill>
                          <a:latin typeface="SimSun"/>
                          <a:ea typeface="SimSun"/>
                          <a:cs typeface="SimSun"/>
                        </a:rPr>
                        <a:t>出入</a:t>
                      </a:r>
                      <a:endParaRPr lang="SimSun" altLang="SimSun" sz="900" dirty="0"/>
                    </a:p>
                    <a:p>
                      <a:pPr marL="117475" algn="l" rtl="0" eaLnBrk="0">
                        <a:lnSpc>
                          <a:spcPct val="97000"/>
                        </a:lnSpc>
                        <a:spcBef>
                          <a:spcPts val="138"/>
                        </a:spcBef>
                        <a:tabLst/>
                      </a:pPr>
                      <a:r>
                        <a:rPr sz="900" kern="0" spc="-50" dirty="0">
                          <a:solidFill>
                            <a:srgbClr val="000000">
                              <a:alpha val="100000"/>
                            </a:srgbClr>
                          </a:solidFill>
                          <a:latin typeface="SimSun"/>
                          <a:ea typeface="SimSun"/>
                          <a:cs typeface="SimSun"/>
                        </a:rPr>
                        <a:t>口控</a:t>
                      </a:r>
                      <a:endParaRPr lang="SimSun" altLang="SimSun" sz="900" dirty="0"/>
                    </a:p>
                    <a:p>
                      <a:pPr marL="100330" algn="l" rtl="0" eaLnBrk="0">
                        <a:lnSpc>
                          <a:spcPct val="97000"/>
                        </a:lnSpc>
                        <a:spcBef>
                          <a:spcPts val="152"/>
                        </a:spcBef>
                        <a:tabLst/>
                      </a:pPr>
                      <a:r>
                        <a:rPr sz="900" kern="0" spc="-20" dirty="0">
                          <a:solidFill>
                            <a:srgbClr val="000000">
                              <a:alpha val="100000"/>
                            </a:srgbClr>
                          </a:solidFill>
                          <a:latin typeface="SimSun"/>
                          <a:ea typeface="SimSun"/>
                          <a:cs typeface="SimSun"/>
                        </a:rPr>
                        <a:t>制系</a:t>
                      </a:r>
                      <a:endParaRPr lang="SimSun" altLang="SimSun" sz="900" dirty="0"/>
                    </a:p>
                    <a:p>
                      <a:pPr marL="160020" algn="l" rtl="0" eaLnBrk="0">
                        <a:lnSpc>
                          <a:spcPct val="97000"/>
                        </a:lnSpc>
                        <a:spcBef>
                          <a:spcPts val="156"/>
                        </a:spcBef>
                        <a:tabLst/>
                      </a:pPr>
                      <a:r>
                        <a:rPr sz="900" kern="0" spc="-10" dirty="0">
                          <a:solidFill>
                            <a:srgbClr val="000000">
                              <a:alpha val="100000"/>
                            </a:srgbClr>
                          </a:solidFill>
                          <a:latin typeface="SimSun"/>
                          <a:ea typeface="SimSun"/>
                          <a:cs typeface="SimSun"/>
                        </a:rPr>
                        <a:t>统</a:t>
                      </a:r>
                      <a:endParaRPr lang="SimSun" altLang="SimSun" sz="900" dirty="0"/>
                    </a:p>
                  </a:txBody>
                  <a:tcPr marL="0" marR="0" marT="0" marB="0" vert="horz">
                    <a:lnL w="6350"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rowSpan="6">
                  <a:txBody>
                    <a:bodyPr/>
                    <a:lstStyle/>
                    <a:p>
                      <a:pPr algn="l" rtl="0" eaLnBrk="0">
                        <a:lnSpc>
                          <a:spcPct val="114000"/>
                        </a:lnSpc>
                        <a:tabLst/>
                      </a:pPr>
                      <a:endParaRPr lang="Arial" altLang="Arial" sz="1000" dirty="0"/>
                    </a:p>
                    <a:p>
                      <a:pPr algn="l" rtl="0" eaLnBrk="0">
                        <a:lnSpc>
                          <a:spcPct val="114000"/>
                        </a:lnSpc>
                        <a:tabLst/>
                      </a:pPr>
                      <a:endParaRPr lang="Arial" altLang="Arial" sz="1000" dirty="0"/>
                    </a:p>
                    <a:p>
                      <a:pPr algn="l" rtl="0" eaLnBrk="0">
                        <a:lnSpc>
                          <a:spcPct val="114000"/>
                        </a:lnSpc>
                        <a:tabLst/>
                      </a:pPr>
                      <a:endParaRPr lang="Arial" altLang="Arial" sz="1000" dirty="0"/>
                    </a:p>
                    <a:p>
                      <a:pPr algn="l" rtl="0" eaLnBrk="0">
                        <a:lnSpc>
                          <a:spcPct val="115000"/>
                        </a:lnSpc>
                        <a:tabLst/>
                      </a:pPr>
                      <a:endParaRPr lang="Arial" altLang="Arial" sz="1000" dirty="0"/>
                    </a:p>
                    <a:p>
                      <a:pPr marL="135254" algn="l" rtl="0" eaLnBrk="0">
                        <a:lnSpc>
                          <a:spcPct val="96000"/>
                        </a:lnSpc>
                        <a:spcBef>
                          <a:spcPts val="4"/>
                        </a:spcBef>
                        <a:tabLst/>
                      </a:pPr>
                      <a:r>
                        <a:rPr sz="900" kern="0" spc="-10" dirty="0">
                          <a:solidFill>
                            <a:srgbClr val="000000">
                              <a:alpha val="100000"/>
                            </a:srgbClr>
                          </a:solidFill>
                          <a:latin typeface="SimSun"/>
                          <a:ea typeface="SimSun"/>
                          <a:cs typeface="SimSun"/>
                        </a:rPr>
                        <a:t>识读装置电控锁</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3000"/>
                        </a:lnSpc>
                        <a:tabLst/>
                      </a:pPr>
                      <a:endParaRPr lang="Arial" altLang="Arial" sz="200" dirty="0"/>
                    </a:p>
                    <a:p>
                      <a:pPr marL="78105" algn="l" rtl="0" eaLnBrk="0">
                        <a:lnSpc>
                          <a:spcPct val="97000"/>
                        </a:lnSpc>
                        <a:spcBef>
                          <a:spcPts val="1"/>
                        </a:spcBef>
                        <a:tabLst/>
                      </a:pPr>
                      <a:r>
                        <a:rPr sz="900" kern="0" spc="0" dirty="0">
                          <a:solidFill>
                            <a:srgbClr val="000000">
                              <a:alpha val="100000"/>
                            </a:srgbClr>
                          </a:solidFill>
                          <a:latin typeface="SimSun"/>
                          <a:ea typeface="SimSun"/>
                          <a:cs typeface="SimSun"/>
                        </a:rPr>
                        <a:t>商店（场）与外界相通</a:t>
                      </a:r>
                      <a:r>
                        <a:rPr sz="900" kern="0" spc="-10" dirty="0">
                          <a:solidFill>
                            <a:srgbClr val="000000">
                              <a:alpha val="100000"/>
                            </a:srgbClr>
                          </a:solidFill>
                          <a:latin typeface="SimSun"/>
                          <a:ea typeface="SimSun"/>
                          <a:cs typeface="SimSun"/>
                        </a:rPr>
                        <a:t>员工出入口</a:t>
                      </a:r>
                      <a:endParaRPr lang="SimSun" altLang="SimSun" sz="900" dirty="0"/>
                    </a:p>
                  </a:txBody>
                  <a:tcPr marL="0" marR="0" marT="0" marB="0" vert="horz">
                    <a:lnL w="31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4000"/>
                        </a:lnSpc>
                        <a:tabLst/>
                      </a:pPr>
                      <a:endParaRPr lang="Arial" altLang="Arial" sz="200" dirty="0"/>
                    </a:p>
                    <a:p>
                      <a:pPr marL="106045" algn="l" rtl="0" eaLnBrk="0">
                        <a:lnSpc>
                          <a:spcPct val="98000"/>
                        </a:lnSpc>
                        <a:spcBef>
                          <a:spcPts val="2"/>
                        </a:spcBef>
                        <a:tabLst/>
                      </a:pPr>
                      <a:r>
                        <a:rPr sz="900" kern="0" spc="-20" dirty="0">
                          <a:solidFill>
                            <a:srgbClr val="000000">
                              <a:alpha val="100000"/>
                            </a:srgbClr>
                          </a:solidFill>
                          <a:latin typeface="SimSun"/>
                          <a:ea typeface="SimSun"/>
                          <a:cs typeface="SimSun"/>
                        </a:rPr>
                        <a:t>宜配置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2000"/>
                        </a:lnSpc>
                        <a:tabLst/>
                      </a:pPr>
                      <a:endParaRPr lang="Arial" altLang="Arial" sz="400" dirty="0"/>
                    </a:p>
                    <a:p>
                      <a:pPr marL="147954" algn="l" rtl="0" eaLnBrk="0">
                        <a:lnSpc>
                          <a:spcPct val="79000"/>
                        </a:lnSpc>
                        <a:spcBef>
                          <a:spcPts val="1"/>
                        </a:spcBef>
                        <a:tabLst/>
                      </a:pPr>
                      <a:r>
                        <a:rPr sz="900" kern="0" spc="-20" dirty="0">
                          <a:solidFill>
                            <a:srgbClr val="000000">
                              <a:alpha val="100000"/>
                            </a:srgbClr>
                          </a:solidFill>
                          <a:latin typeface="SimSun"/>
                          <a:ea typeface="SimSun"/>
                          <a:cs typeface="SimSun"/>
                        </a:rPr>
                        <a:t>41</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5000"/>
                        </a:lnSpc>
                        <a:tabLst/>
                      </a:pPr>
                      <a:endParaRPr lang="Arial" altLang="Arial" sz="200" dirty="0"/>
                    </a:p>
                    <a:p>
                      <a:pPr marL="75564" algn="l" rtl="0" eaLnBrk="0">
                        <a:lnSpc>
                          <a:spcPct val="96000"/>
                        </a:lnSpc>
                        <a:tabLst/>
                      </a:pPr>
                      <a:r>
                        <a:rPr sz="900" kern="0" spc="-10" dirty="0">
                          <a:solidFill>
                            <a:srgbClr val="000000">
                              <a:alpha val="100000"/>
                            </a:srgbClr>
                          </a:solidFill>
                          <a:latin typeface="SimSun"/>
                          <a:ea typeface="SimSun"/>
                          <a:cs typeface="SimSun"/>
                        </a:rPr>
                        <a:t>楼群之间建筑连廊</a:t>
                      </a:r>
                      <a:endParaRPr lang="SimSun" altLang="SimSun" sz="900" dirty="0"/>
                    </a:p>
                  </a:txBody>
                  <a:tcPr marL="0" marR="0" marT="0" marB="0" vert="horz">
                    <a:lnL w="31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3000"/>
                        </a:lnSpc>
                        <a:tabLst/>
                      </a:pPr>
                      <a:endParaRPr lang="Arial" altLang="Arial" sz="200" dirty="0"/>
                    </a:p>
                    <a:p>
                      <a:pPr marL="106045" algn="l" rtl="0" eaLnBrk="0">
                        <a:lnSpc>
                          <a:spcPct val="98000"/>
                        </a:lnSpc>
                        <a:spcBef>
                          <a:spcPts val="1"/>
                        </a:spcBef>
                        <a:tabLst/>
                      </a:pPr>
                      <a:r>
                        <a:rPr sz="900" kern="0" spc="-20" dirty="0">
                          <a:solidFill>
                            <a:srgbClr val="000000">
                              <a:alpha val="100000"/>
                            </a:srgbClr>
                          </a:solidFill>
                          <a:latin typeface="SimSun"/>
                          <a:ea typeface="SimSun"/>
                          <a:cs typeface="SimSun"/>
                        </a:rPr>
                        <a:t>宜配置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184">
                <a:tc>
                  <a:txBody>
                    <a:bodyPr/>
                    <a:lstStyle/>
                    <a:p>
                      <a:pPr algn="l" rtl="0" eaLnBrk="0">
                        <a:lnSpc>
                          <a:spcPct val="106000"/>
                        </a:lnSpc>
                        <a:tabLst/>
                      </a:pPr>
                      <a:endParaRPr lang="Arial" altLang="Arial" sz="400" dirty="0"/>
                    </a:p>
                    <a:p>
                      <a:pPr marL="147954" algn="l" rtl="0" eaLnBrk="0">
                        <a:lnSpc>
                          <a:spcPct val="79000"/>
                        </a:lnSpc>
                        <a:spcBef>
                          <a:spcPts val="3"/>
                        </a:spcBef>
                        <a:tabLst/>
                      </a:pPr>
                      <a:r>
                        <a:rPr sz="900" kern="0" spc="-20" dirty="0">
                          <a:solidFill>
                            <a:srgbClr val="000000">
                              <a:alpha val="100000"/>
                            </a:srgbClr>
                          </a:solidFill>
                          <a:latin typeface="SimSun"/>
                          <a:ea typeface="SimSun"/>
                          <a:cs typeface="SimSun"/>
                        </a:rPr>
                        <a:t>42</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300" dirty="0"/>
                    </a:p>
                    <a:p>
                      <a:pPr marL="76835" algn="l" rtl="0" eaLnBrk="0">
                        <a:lnSpc>
                          <a:spcPct val="96000"/>
                        </a:lnSpc>
                        <a:spcBef>
                          <a:spcPts val="2"/>
                        </a:spcBef>
                        <a:tabLst/>
                      </a:pPr>
                      <a:r>
                        <a:rPr sz="900" kern="0" spc="-10" dirty="0">
                          <a:solidFill>
                            <a:srgbClr val="000000">
                              <a:alpha val="100000"/>
                            </a:srgbClr>
                          </a:solidFill>
                          <a:latin typeface="SimSun"/>
                          <a:ea typeface="SimSun"/>
                          <a:cs typeface="SimSun"/>
                        </a:rPr>
                        <a:t>现金暂存处</a:t>
                      </a:r>
                      <a:endParaRPr lang="SimSun" altLang="SimSun" sz="900" dirty="0"/>
                    </a:p>
                  </a:txBody>
                  <a:tcPr marL="0" marR="0" marT="0" marB="0" vert="horz">
                    <a:lnL w="31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300" dirty="0"/>
                    </a:p>
                    <a:p>
                      <a:pPr marL="103504" algn="l" rtl="0" eaLnBrk="0">
                        <a:lnSpc>
                          <a:spcPct val="97000"/>
                        </a:lnSpc>
                        <a:spcBef>
                          <a:spcPts val="2"/>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1000"/>
                        </a:lnSpc>
                        <a:tabLst/>
                      </a:pPr>
                      <a:endParaRPr lang="Arial" altLang="Arial" sz="400" dirty="0"/>
                    </a:p>
                    <a:p>
                      <a:pPr marL="147954" algn="l" rtl="0" eaLnBrk="0">
                        <a:lnSpc>
                          <a:spcPct val="79000"/>
                        </a:lnSpc>
                        <a:spcBef>
                          <a:spcPts val="4"/>
                        </a:spcBef>
                        <a:tabLst/>
                      </a:pPr>
                      <a:r>
                        <a:rPr sz="900" kern="0" spc="-20" dirty="0">
                          <a:solidFill>
                            <a:srgbClr val="000000">
                              <a:alpha val="100000"/>
                            </a:srgbClr>
                          </a:solidFill>
                          <a:latin typeface="SimSun"/>
                          <a:ea typeface="SimSun"/>
                          <a:cs typeface="SimSun"/>
                        </a:rPr>
                        <a:t>43</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4000"/>
                        </a:lnSpc>
                        <a:tabLst/>
                      </a:pPr>
                      <a:endParaRPr lang="Arial" altLang="Arial" sz="200" dirty="0"/>
                    </a:p>
                    <a:p>
                      <a:pPr marL="75564" algn="l" rtl="0" eaLnBrk="0">
                        <a:lnSpc>
                          <a:spcPct val="96000"/>
                        </a:lnSpc>
                        <a:spcBef>
                          <a:spcPts val="1"/>
                        </a:spcBef>
                        <a:tabLst/>
                      </a:pPr>
                      <a:r>
                        <a:rPr sz="900" kern="0" spc="-10" dirty="0">
                          <a:solidFill>
                            <a:srgbClr val="000000">
                              <a:alpha val="100000"/>
                            </a:srgbClr>
                          </a:solidFill>
                          <a:latin typeface="SimSun"/>
                          <a:ea typeface="SimSun"/>
                          <a:cs typeface="SimSun"/>
                        </a:rPr>
                        <a:t>仓库与外界相通出入口</a:t>
                      </a:r>
                      <a:endParaRPr lang="SimSun" altLang="SimSun" sz="900" dirty="0"/>
                    </a:p>
                  </a:txBody>
                  <a:tcPr marL="0" marR="0" marT="0" marB="0" vert="horz">
                    <a:lnL w="31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4000"/>
                        </a:lnSpc>
                        <a:tabLst/>
                      </a:pPr>
                      <a:endParaRPr lang="Arial" altLang="Arial" sz="200" dirty="0"/>
                    </a:p>
                    <a:p>
                      <a:pPr marL="103504" algn="l" rtl="0" eaLnBrk="0">
                        <a:lnSpc>
                          <a:spcPct val="97000"/>
                        </a:lnSpc>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9265">
                <a:tc>
                  <a:txBody>
                    <a:bodyPr/>
                    <a:lstStyle/>
                    <a:p>
                      <a:pPr algn="l" rtl="0" eaLnBrk="0">
                        <a:lnSpc>
                          <a:spcPct val="126000"/>
                        </a:lnSpc>
                        <a:tabLst/>
                      </a:pPr>
                      <a:endParaRPr lang="Arial" altLang="Arial" sz="1000" dirty="0"/>
                    </a:p>
                    <a:p>
                      <a:pPr algn="l" rtl="0" eaLnBrk="0">
                        <a:lnSpc>
                          <a:spcPct val="8741"/>
                        </a:lnSpc>
                        <a:tabLst/>
                      </a:pPr>
                      <a:endParaRPr lang="Arial" altLang="Arial" sz="100" dirty="0"/>
                    </a:p>
                    <a:p>
                      <a:pPr marL="147954" algn="l" rtl="0" eaLnBrk="0">
                        <a:lnSpc>
                          <a:spcPct val="79000"/>
                        </a:lnSpc>
                        <a:tabLst/>
                      </a:pPr>
                      <a:r>
                        <a:rPr sz="900" kern="0" spc="-20" dirty="0">
                          <a:solidFill>
                            <a:srgbClr val="000000">
                              <a:alpha val="100000"/>
                            </a:srgbClr>
                          </a:solidFill>
                          <a:latin typeface="SimSun"/>
                          <a:ea typeface="SimSun"/>
                          <a:cs typeface="SimSun"/>
                        </a:rPr>
                        <a:t>44</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6000"/>
                        </a:lnSpc>
                        <a:tabLst/>
                      </a:pPr>
                      <a:endParaRPr lang="Arial" altLang="Arial" sz="200" dirty="0"/>
                    </a:p>
                    <a:p>
                      <a:pPr marL="77469" indent="-635" algn="l" rtl="0" eaLnBrk="0">
                        <a:lnSpc>
                          <a:spcPct val="94000"/>
                        </a:lnSpc>
                        <a:spcBef>
                          <a:spcPts val="2"/>
                        </a:spcBef>
                        <a:tabLst/>
                      </a:pPr>
                      <a:r>
                        <a:rPr sz="900" kern="0" spc="0" dirty="0">
                          <a:solidFill>
                            <a:srgbClr val="000000">
                              <a:alpha val="100000"/>
                            </a:srgbClr>
                          </a:solidFill>
                          <a:latin typeface="SimSun"/>
                          <a:ea typeface="SimSun"/>
                          <a:cs typeface="SimSun"/>
                        </a:rPr>
                        <a:t>有人值守的发电机、油库、变（配）电、两次供水</a:t>
                      </a:r>
                      <a:r>
                        <a:rPr sz="900" kern="0" spc="-10" dirty="0">
                          <a:solidFill>
                            <a:srgbClr val="000000">
                              <a:alpha val="100000"/>
                            </a:srgbClr>
                          </a:solidFill>
                          <a:latin typeface="SimSun"/>
                          <a:ea typeface="SimSun"/>
                          <a:cs typeface="SimSun"/>
                        </a:rPr>
                        <a:t>设施设备房、  </a:t>
                      </a:r>
                      <a:r>
                        <a:rPr sz="900" kern="0" spc="10" dirty="0">
                          <a:solidFill>
                            <a:srgbClr val="000000">
                              <a:alpha val="100000"/>
                            </a:srgbClr>
                          </a:solidFill>
                          <a:latin typeface="SimSun"/>
                          <a:ea typeface="SimSun"/>
                          <a:cs typeface="SimSun"/>
                        </a:rPr>
                        <a:t>电梯机房、通信机房、信息中心、空调机房、</a:t>
                      </a:r>
                      <a:r>
                        <a:rPr sz="900" kern="0" spc="0" dirty="0">
                          <a:solidFill>
                            <a:srgbClr val="000000">
                              <a:alpha val="100000"/>
                            </a:srgbClr>
                          </a:solidFill>
                          <a:latin typeface="SimSun"/>
                          <a:ea typeface="SimSun"/>
                          <a:cs typeface="SimSun"/>
                        </a:rPr>
                        <a:t>安防设备等重要设  </a:t>
                      </a:r>
                      <a:r>
                        <a:rPr sz="900" kern="0" spc="-20" dirty="0">
                          <a:solidFill>
                            <a:srgbClr val="000000">
                              <a:alpha val="100000"/>
                            </a:srgbClr>
                          </a:solidFill>
                          <a:latin typeface="SimSun"/>
                          <a:ea typeface="SimSun"/>
                          <a:cs typeface="SimSun"/>
                        </a:rPr>
                        <a:t>备机房</a:t>
                      </a:r>
                      <a:endParaRPr lang="SimSun" altLang="SimSun" sz="900" dirty="0"/>
                    </a:p>
                  </a:txBody>
                  <a:tcPr marL="0" marR="0" marT="0" marB="0" vert="horz">
                    <a:lnL w="31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1000" dirty="0"/>
                    </a:p>
                    <a:p>
                      <a:pPr marL="103504" algn="l" rtl="0" eaLnBrk="0">
                        <a:lnSpc>
                          <a:spcPct val="97000"/>
                        </a:lnSpc>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6375">
                <a:tc>
                  <a:txBody>
                    <a:bodyPr/>
                    <a:lstStyle/>
                    <a:p>
                      <a:pPr algn="l" rtl="0" eaLnBrk="0">
                        <a:lnSpc>
                          <a:spcPct val="102000"/>
                        </a:lnSpc>
                        <a:tabLst/>
                      </a:pPr>
                      <a:endParaRPr lang="Arial" altLang="Arial" sz="400" dirty="0"/>
                    </a:p>
                    <a:p>
                      <a:pPr marL="147954" algn="l" rtl="0" eaLnBrk="0">
                        <a:lnSpc>
                          <a:spcPct val="79000"/>
                        </a:lnSpc>
                        <a:spcBef>
                          <a:spcPts val="2"/>
                        </a:spcBef>
                        <a:tabLst/>
                      </a:pPr>
                      <a:r>
                        <a:rPr sz="900" kern="0" spc="-20" dirty="0">
                          <a:solidFill>
                            <a:srgbClr val="000000">
                              <a:alpha val="100000"/>
                            </a:srgbClr>
                          </a:solidFill>
                          <a:latin typeface="SimSun"/>
                          <a:ea typeface="SimSun"/>
                          <a:cs typeface="SimSun"/>
                        </a:rPr>
                        <a:t>45</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2000"/>
                        </a:lnSpc>
                        <a:tabLst/>
                      </a:pPr>
                      <a:endParaRPr lang="Arial" altLang="Arial" sz="200" dirty="0"/>
                    </a:p>
                    <a:p>
                      <a:pPr marL="78105" algn="l" rtl="0" eaLnBrk="0">
                        <a:lnSpc>
                          <a:spcPct val="97000"/>
                        </a:lnSpc>
                        <a:spcBef>
                          <a:spcPts val="1"/>
                        </a:spcBef>
                        <a:tabLst/>
                      </a:pPr>
                      <a:r>
                        <a:rPr sz="900" kern="0" spc="-10" dirty="0">
                          <a:solidFill>
                            <a:srgbClr val="000000">
                              <a:alpha val="100000"/>
                            </a:srgbClr>
                          </a:solidFill>
                          <a:latin typeface="SimSun"/>
                          <a:ea typeface="SimSun"/>
                          <a:cs typeface="SimSun"/>
                        </a:rPr>
                        <a:t>安防中心控制室</a:t>
                      </a:r>
                      <a:endParaRPr lang="SimSun" altLang="SimSun" sz="900" dirty="0"/>
                    </a:p>
                  </a:txBody>
                  <a:tcPr marL="0" marR="0" marT="0" marB="0" vert="horz">
                    <a:lnL w="31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5000"/>
                        </a:lnSpc>
                        <a:tabLst/>
                      </a:pPr>
                      <a:endParaRPr lang="Arial" altLang="Arial" sz="200" dirty="0"/>
                    </a:p>
                    <a:p>
                      <a:pPr marL="103504"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0359">
                <a:tc>
                  <a:txBody>
                    <a:bodyPr/>
                    <a:lstStyle/>
                    <a:p>
                      <a:pPr algn="l" rtl="0" eaLnBrk="0">
                        <a:lnSpc>
                          <a:spcPct val="106000"/>
                        </a:lnSpc>
                        <a:tabLst/>
                      </a:pPr>
                      <a:endParaRPr lang="Arial" altLang="Arial" sz="800" dirty="0"/>
                    </a:p>
                    <a:p>
                      <a:pPr algn="l" rtl="0" eaLnBrk="0">
                        <a:lnSpc>
                          <a:spcPct val="7590"/>
                        </a:lnSpc>
                        <a:tabLst/>
                      </a:pPr>
                      <a:endParaRPr lang="Arial" altLang="Arial" sz="100" dirty="0"/>
                    </a:p>
                    <a:p>
                      <a:pPr marL="147954" algn="l" rtl="0" eaLnBrk="0">
                        <a:lnSpc>
                          <a:spcPct val="79000"/>
                        </a:lnSpc>
                        <a:tabLst/>
                      </a:pPr>
                      <a:r>
                        <a:rPr sz="900" kern="0" spc="-20" dirty="0">
                          <a:solidFill>
                            <a:srgbClr val="000000">
                              <a:alpha val="100000"/>
                            </a:srgbClr>
                          </a:solidFill>
                          <a:latin typeface="SimSun"/>
                          <a:ea typeface="SimSun"/>
                          <a:cs typeface="SimSun"/>
                        </a:rPr>
                        <a:t>46</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6000"/>
                        </a:lnSpc>
                        <a:tabLst/>
                      </a:pPr>
                      <a:endParaRPr lang="Arial" altLang="Arial" sz="200" dirty="0"/>
                    </a:p>
                    <a:p>
                      <a:pPr marL="419734" indent="-341629" algn="l" rtl="0" eaLnBrk="0">
                        <a:lnSpc>
                          <a:spcPct val="95000"/>
                        </a:lnSpc>
                        <a:spcBef>
                          <a:spcPts val="2"/>
                        </a:spcBef>
                        <a:tabLst/>
                      </a:pPr>
                      <a:r>
                        <a:rPr sz="900" kern="0" spc="-10" dirty="0">
                          <a:solidFill>
                            <a:srgbClr val="000000">
                              <a:alpha val="100000"/>
                            </a:srgbClr>
                          </a:solidFill>
                          <a:latin typeface="SimSun"/>
                          <a:ea typeface="SimSun"/>
                          <a:cs typeface="SimSun"/>
                        </a:rPr>
                        <a:t>车辆数据采集控制</a:t>
                      </a:r>
                      <a:r>
                        <a:rPr sz="900" kern="0" spc="10" dirty="0">
                          <a:solidFill>
                            <a:srgbClr val="000000">
                              <a:alpha val="100000"/>
                            </a:srgbClr>
                          </a:solidFill>
                          <a:latin typeface="SimSun"/>
                          <a:ea typeface="SimSun"/>
                          <a:cs typeface="SimSun"/>
                        </a:rPr>
                        <a:t>  </a:t>
                      </a:r>
                      <a:r>
                        <a:rPr sz="900" kern="0" spc="-20" dirty="0">
                          <a:solidFill>
                            <a:srgbClr val="000000">
                              <a:alpha val="100000"/>
                            </a:srgbClr>
                          </a:solidFill>
                          <a:latin typeface="SimSun"/>
                          <a:ea typeface="SimSun"/>
                          <a:cs typeface="SimSun"/>
                        </a:rPr>
                        <a:t>装置</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700" dirty="0"/>
                    </a:p>
                    <a:p>
                      <a:pPr marL="76835" algn="l" rtl="0" eaLnBrk="0">
                        <a:lnSpc>
                          <a:spcPct val="96000"/>
                        </a:lnSpc>
                        <a:spcBef>
                          <a:spcPts val="2"/>
                        </a:spcBef>
                        <a:tabLst/>
                      </a:pPr>
                      <a:r>
                        <a:rPr sz="900" kern="0" spc="-10" dirty="0">
                          <a:solidFill>
                            <a:srgbClr val="000000">
                              <a:alpha val="100000"/>
                            </a:srgbClr>
                          </a:solidFill>
                          <a:latin typeface="SimSun"/>
                          <a:ea typeface="SimSun"/>
                          <a:cs typeface="SimSun"/>
                        </a:rPr>
                        <a:t>停车库/场车辆出入口</a:t>
                      </a:r>
                      <a:endParaRPr lang="SimSun" altLang="SimSun" sz="900" dirty="0"/>
                    </a:p>
                  </a:txBody>
                  <a:tcPr marL="0" marR="0" marT="0" marB="0" vert="horz">
                    <a:lnL w="31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700" dirty="0"/>
                    </a:p>
                    <a:p>
                      <a:pPr marL="103504" algn="l" rtl="0" eaLnBrk="0">
                        <a:lnSpc>
                          <a:spcPct val="97000"/>
                        </a:lnSpc>
                        <a:spcBef>
                          <a:spcPts val="2"/>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5000"/>
                        </a:lnSpc>
                        <a:tabLst/>
                      </a:pPr>
                      <a:endParaRPr lang="Arial" altLang="Arial" sz="400" dirty="0"/>
                    </a:p>
                    <a:p>
                      <a:pPr marL="147954" algn="l" rtl="0" eaLnBrk="0">
                        <a:lnSpc>
                          <a:spcPct val="79000"/>
                        </a:lnSpc>
                        <a:spcBef>
                          <a:spcPts val="3"/>
                        </a:spcBef>
                        <a:tabLst/>
                      </a:pPr>
                      <a:r>
                        <a:rPr sz="900" kern="0" spc="-20" dirty="0">
                          <a:solidFill>
                            <a:srgbClr val="000000">
                              <a:alpha val="100000"/>
                            </a:srgbClr>
                          </a:solidFill>
                          <a:latin typeface="SimSun"/>
                          <a:ea typeface="SimSun"/>
                          <a:cs typeface="SimSun"/>
                        </a:rPr>
                        <a:t>47</a:t>
                      </a:r>
                      <a:endParaRPr lang="SimSun" altLang="SimSun" sz="900" dirty="0"/>
                    </a:p>
                  </a:txBody>
                  <a:tcPr marL="0" marR="0" marT="0" marB="0" vert="horz">
                    <a:lnL w="6350"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rowSpan="3">
                  <a:txBody>
                    <a:bodyPr/>
                    <a:lstStyle/>
                    <a:p>
                      <a:pPr algn="l" rtl="0" eaLnBrk="0">
                        <a:lnSpc>
                          <a:spcPct val="165000"/>
                        </a:lnSpc>
                        <a:tabLst/>
                      </a:pPr>
                      <a:endParaRPr lang="Arial" altLang="Arial" sz="1000" dirty="0"/>
                    </a:p>
                    <a:p>
                      <a:pPr algn="l" rtl="0" eaLnBrk="0">
                        <a:lnSpc>
                          <a:spcPct val="7526"/>
                        </a:lnSpc>
                        <a:tabLst/>
                      </a:pPr>
                      <a:endParaRPr lang="Arial" altLang="Arial" sz="100" dirty="0"/>
                    </a:p>
                    <a:p>
                      <a:pPr marL="400684" algn="l" rtl="0" eaLnBrk="0">
                        <a:lnSpc>
                          <a:spcPct val="97000"/>
                        </a:lnSpc>
                        <a:tabLst/>
                      </a:pPr>
                      <a:r>
                        <a:rPr sz="900" kern="0" spc="-10" dirty="0">
                          <a:solidFill>
                            <a:srgbClr val="000000">
                              <a:alpha val="100000"/>
                            </a:srgbClr>
                          </a:solidFill>
                          <a:latin typeface="SimSun"/>
                          <a:ea typeface="SimSun"/>
                          <a:cs typeface="SimSun"/>
                        </a:rPr>
                        <a:t>声音复核装置</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rowSpan="3">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78105" algn="l" rtl="0" eaLnBrk="0">
                        <a:lnSpc>
                          <a:spcPct val="96000"/>
                        </a:lnSpc>
                        <a:spcBef>
                          <a:spcPts val="1"/>
                        </a:spcBef>
                        <a:tabLst/>
                      </a:pPr>
                      <a:r>
                        <a:rPr sz="900" kern="0" spc="-10" dirty="0">
                          <a:solidFill>
                            <a:srgbClr val="000000">
                              <a:alpha val="100000"/>
                            </a:srgbClr>
                          </a:solidFill>
                          <a:latin typeface="SimSun"/>
                          <a:ea typeface="SimSun"/>
                          <a:cs typeface="SimSun"/>
                        </a:rPr>
                        <a:t>前厅（大堂）服务台</a:t>
                      </a:r>
                      <a:endParaRPr lang="SimSun" altLang="SimSun" sz="900" dirty="0"/>
                    </a:p>
                  </a:txBody>
                  <a:tcPr marL="0" marR="0" marT="0" marB="0" vert="horz">
                    <a:lnL w="31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103504" algn="l" rtl="0" eaLnBrk="0">
                        <a:lnSpc>
                          <a:spcPct val="97000"/>
                        </a:lnSpc>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5000"/>
                        </a:lnSpc>
                        <a:tabLst/>
                      </a:pPr>
                      <a:endParaRPr lang="Arial" altLang="Arial" sz="400" dirty="0"/>
                    </a:p>
                    <a:p>
                      <a:pPr marL="147954" algn="l" rtl="0" eaLnBrk="0">
                        <a:lnSpc>
                          <a:spcPct val="79000"/>
                        </a:lnSpc>
                        <a:spcBef>
                          <a:spcPts val="5"/>
                        </a:spcBef>
                        <a:tabLst/>
                      </a:pPr>
                      <a:r>
                        <a:rPr sz="900" kern="0" spc="-20" dirty="0">
                          <a:solidFill>
                            <a:srgbClr val="000000">
                              <a:alpha val="100000"/>
                            </a:srgbClr>
                          </a:solidFill>
                          <a:latin typeface="SimSun"/>
                          <a:ea typeface="SimSun"/>
                          <a:cs typeface="SimSun"/>
                        </a:rPr>
                        <a:t>48</a:t>
                      </a:r>
                      <a:endParaRPr lang="SimSun" altLang="SimSun" sz="900" dirty="0"/>
                    </a:p>
                  </a:txBody>
                  <a:tcPr marL="0" marR="0" marT="0" marB="0" vert="horz">
                    <a:lnL w="6350"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v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78739" algn="l" rtl="0" eaLnBrk="0">
                        <a:lnSpc>
                          <a:spcPct val="96000"/>
                        </a:lnSpc>
                        <a:spcBef>
                          <a:spcPts val="3"/>
                        </a:spcBef>
                        <a:tabLst/>
                      </a:pPr>
                      <a:r>
                        <a:rPr sz="900" kern="0" spc="-10" dirty="0">
                          <a:solidFill>
                            <a:srgbClr val="000000">
                              <a:alpha val="100000"/>
                            </a:srgbClr>
                          </a:solidFill>
                          <a:latin typeface="SimSun"/>
                          <a:ea typeface="SimSun"/>
                          <a:cs typeface="SimSun"/>
                        </a:rPr>
                        <a:t>纠纷接待处、客户服务中心</a:t>
                      </a:r>
                      <a:endParaRPr lang="SimSun" altLang="SimSun" sz="900" dirty="0"/>
                    </a:p>
                  </a:txBody>
                  <a:tcPr marL="0" marR="0" marT="0" marB="0" vert="horz">
                    <a:lnL w="31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103504" algn="l" rtl="0" eaLnBrk="0">
                        <a:lnSpc>
                          <a:spcPct val="97000"/>
                        </a:lnSpc>
                        <a:spcBef>
                          <a:spcPts val="2"/>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5264">
                <a:tc>
                  <a:txBody>
                    <a:bodyPr/>
                    <a:lstStyle/>
                    <a:p>
                      <a:pPr algn="l" rtl="0" eaLnBrk="0">
                        <a:lnSpc>
                          <a:spcPct val="105000"/>
                        </a:lnSpc>
                        <a:tabLst/>
                      </a:pPr>
                      <a:endParaRPr lang="Arial" altLang="Arial" sz="400" dirty="0"/>
                    </a:p>
                    <a:p>
                      <a:pPr marL="147954" algn="l" rtl="0" eaLnBrk="0">
                        <a:lnSpc>
                          <a:spcPct val="79000"/>
                        </a:lnSpc>
                        <a:spcBef>
                          <a:spcPts val="2"/>
                        </a:spcBef>
                        <a:tabLst/>
                      </a:pPr>
                      <a:r>
                        <a:rPr sz="900" kern="0" spc="-20" dirty="0">
                          <a:solidFill>
                            <a:srgbClr val="000000">
                              <a:alpha val="100000"/>
                            </a:srgbClr>
                          </a:solidFill>
                          <a:latin typeface="SimSun"/>
                          <a:ea typeface="SimSun"/>
                          <a:cs typeface="SimSun"/>
                        </a:rPr>
                        <a:t>49</a:t>
                      </a:r>
                      <a:endParaRPr lang="SimSun" altLang="SimSun" sz="900" dirty="0"/>
                    </a:p>
                  </a:txBody>
                  <a:tcPr marL="0" marR="0" marT="0" marB="0" vert="horz">
                    <a:lnL w="6350"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v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80010" algn="l" rtl="0" eaLnBrk="0">
                        <a:lnSpc>
                          <a:spcPct val="96000"/>
                        </a:lnSpc>
                        <a:spcBef>
                          <a:spcPts val="3"/>
                        </a:spcBef>
                        <a:tabLst/>
                      </a:pPr>
                      <a:r>
                        <a:rPr sz="900" kern="0" spc="-20" dirty="0">
                          <a:solidFill>
                            <a:srgbClr val="000000">
                              <a:alpha val="100000"/>
                            </a:srgbClr>
                          </a:solidFill>
                          <a:latin typeface="SimSun"/>
                          <a:ea typeface="SimSun"/>
                          <a:cs typeface="SimSun"/>
                        </a:rPr>
                        <a:t>收银柜台</a:t>
                      </a:r>
                      <a:endParaRPr lang="SimSun" altLang="SimSun" sz="900" dirty="0"/>
                    </a:p>
                  </a:txBody>
                  <a:tcPr marL="0" marR="0" marT="0" marB="0" vert="horz">
                    <a:lnL w="31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103504" algn="l" rtl="0" eaLnBrk="0">
                        <a:lnSpc>
                          <a:spcPct val="97000"/>
                        </a:lnSpc>
                        <a:spcBef>
                          <a:spcPts val="3"/>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52" name="textbox 52"/>
          <p:cNvSpPr/>
          <p:nvPr/>
        </p:nvSpPr>
        <p:spPr>
          <a:xfrm>
            <a:off x="888777" y="902789"/>
            <a:ext cx="5663565" cy="345440"/>
          </a:xfrm>
          <a:prstGeom prst="rect">
            <a:avLst/>
          </a:prstGeom>
        </p:spPr>
        <p:txBody>
          <a:bodyPr vert="horz" wrap="square" lIns="0" tIns="0" rIns="0" bIns="0"/>
          <a:lstStyle/>
          <a:p>
            <a:pPr algn="l" rtl="0" eaLnBrk="0">
              <a:lnSpc>
                <a:spcPct val="79785"/>
              </a:lnSpc>
              <a:tabLst/>
            </a:pPr>
            <a:endParaRPr lang="Arial" altLang="Arial" sz="100" dirty="0"/>
          </a:p>
          <a:p>
            <a:pPr marL="12700" algn="l" rtl="0" eaLnBrk="0">
              <a:lnSpc>
                <a:spcPct val="99000"/>
              </a:lnSpc>
              <a:tabLst/>
            </a:pPr>
            <a:r>
              <a:rPr sz="900" kern="0" spc="0" dirty="0">
                <a:solidFill>
                  <a:srgbClr val="000000">
                    <a:alpha val="100000"/>
                  </a:srgbClr>
                </a:solidFill>
                <a:latin typeface="SimSun"/>
                <a:ea typeface="SimSun"/>
                <a:cs typeface="SimSun"/>
              </a:rPr>
              <a:t>DB31/T 329.9-2</a:t>
            </a:r>
            <a:r>
              <a:rPr sz="900" kern="0" spc="-10" dirty="0">
                <a:solidFill>
                  <a:srgbClr val="000000">
                    <a:alpha val="100000"/>
                  </a:srgbClr>
                </a:solidFill>
                <a:latin typeface="SimSun"/>
                <a:ea typeface="SimSun"/>
                <a:cs typeface="SimSun"/>
              </a:rPr>
              <a:t>018</a:t>
            </a:r>
            <a:endParaRPr lang="SimSun" altLang="SimSun" sz="900" dirty="0"/>
          </a:p>
          <a:p>
            <a:pPr marL="303529" algn="l" rtl="0" eaLnBrk="0">
              <a:lnSpc>
                <a:spcPct val="100000"/>
              </a:lnSpc>
              <a:spcBef>
                <a:spcPts val="254"/>
              </a:spcBef>
              <a:tabLst/>
            </a:pPr>
            <a:r>
              <a:rPr sz="1000" kern="0" spc="40" dirty="0">
                <a:solidFill>
                  <a:srgbClr val="000000">
                    <a:alpha val="100000"/>
                  </a:srgbClr>
                </a:solidFill>
                <a:latin typeface="SimHei"/>
                <a:ea typeface="SimHei"/>
                <a:cs typeface="SimHei"/>
              </a:rPr>
              <a:t>表</a:t>
            </a:r>
            <a:r>
              <a:rPr sz="1000" kern="0" spc="-150" dirty="0">
                <a:solidFill>
                  <a:srgbClr val="000000">
                    <a:alpha val="100000"/>
                  </a:srgbClr>
                </a:solidFill>
                <a:latin typeface="SimHei"/>
                <a:ea typeface="SimHei"/>
                <a:cs typeface="SimHei"/>
              </a:rPr>
              <a:t> </a:t>
            </a:r>
            <a:r>
              <a:rPr sz="1000" kern="0" spc="40" dirty="0">
                <a:solidFill>
                  <a:srgbClr val="000000">
                    <a:alpha val="100000"/>
                  </a:srgbClr>
                </a:solidFill>
                <a:latin typeface="SimHei"/>
                <a:ea typeface="SimHei"/>
                <a:cs typeface="SimHei"/>
              </a:rPr>
              <a:t>1</a:t>
            </a:r>
            <a:r>
              <a:rPr sz="1000" kern="0" spc="40" dirty="0">
                <a:solidFill>
                  <a:srgbClr val="000000">
                    <a:alpha val="100000"/>
                  </a:srgbClr>
                </a:solidFill>
                <a:latin typeface="SimHei"/>
                <a:ea typeface="SimHei"/>
                <a:cs typeface="SimHei"/>
              </a:rPr>
              <a:t> </a:t>
            </a:r>
            <a:r>
              <a:rPr sz="1000" kern="0" spc="40" dirty="0">
                <a:solidFill>
                  <a:srgbClr val="000000">
                    <a:alpha val="100000"/>
                  </a:srgbClr>
                </a:solidFill>
                <a:latin typeface="SimHei"/>
                <a:ea typeface="SimHei"/>
                <a:cs typeface="SimHei"/>
              </a:rPr>
              <a:t>超市、仓储会员店、购物</a:t>
            </a:r>
            <a:r>
              <a:rPr sz="1000" kern="0" spc="30" dirty="0">
                <a:solidFill>
                  <a:srgbClr val="000000">
                    <a:alpha val="100000"/>
                  </a:srgbClr>
                </a:solidFill>
                <a:latin typeface="SimHei"/>
                <a:ea typeface="SimHei"/>
                <a:cs typeface="SimHei"/>
              </a:rPr>
              <a:t>中心、百货店、商品交易市场安全技术防范系统配置表（续）</a:t>
            </a:r>
            <a:endParaRPr lang="SimHei" altLang="SimHei" sz="1000" dirty="0"/>
          </a:p>
        </p:txBody>
      </p:sp>
      <p:sp>
        <p:nvSpPr>
          <p:cNvPr id="54" name="textbox 54"/>
          <p:cNvSpPr/>
          <p:nvPr/>
        </p:nvSpPr>
        <p:spPr>
          <a:xfrm>
            <a:off x="888313" y="9857674"/>
            <a:ext cx="81914" cy="131445"/>
          </a:xfrm>
          <a:prstGeom prst="rect">
            <a:avLst/>
          </a:prstGeom>
        </p:spPr>
        <p:txBody>
          <a:bodyPr vert="horz" wrap="square" lIns="0" tIns="0" rIns="0" bIns="0"/>
          <a:lstStyle/>
          <a:p>
            <a:pPr algn="l" rtl="0" eaLnBrk="0">
              <a:lnSpc>
                <a:spcPct val="84150"/>
              </a:lnSpc>
              <a:tabLst/>
            </a:pPr>
            <a:endParaRPr lang="Arial" altLang="Arial" sz="100" dirty="0"/>
          </a:p>
          <a:p>
            <a:pPr marL="12700" algn="l" rtl="0" eaLnBrk="0">
              <a:lnSpc>
                <a:spcPct val="77000"/>
              </a:lnSpc>
              <a:tabLst/>
            </a:pPr>
            <a:r>
              <a:rPr sz="900" kern="0" spc="-10" dirty="0">
                <a:solidFill>
                  <a:srgbClr val="000000">
                    <a:alpha val="100000"/>
                  </a:srgbClr>
                </a:solidFill>
                <a:latin typeface="Times New Roman"/>
                <a:ea typeface="Times New Roman"/>
                <a:cs typeface="Times New Roman"/>
              </a:rPr>
              <a:t>4</a:t>
            </a:r>
            <a:endParaRPr lang="Times New Roman" altLang="Times New Roman" sz="9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6" name="table 56"/>
          <p:cNvGraphicFramePr>
            <a:graphicFrameLocks noGrp="1"/>
          </p:cNvGraphicFramePr>
          <p:nvPr/>
        </p:nvGraphicFramePr>
        <p:xfrm>
          <a:off x="981455" y="1347215"/>
          <a:ext cx="5769609" cy="5803263"/>
        </p:xfrm>
        <a:graphic>
          <a:graphicData uri="http://schemas.openxmlformats.org/drawingml/2006/table">
            <a:tbl>
              <a:tblPr/>
              <a:tblGrid>
                <a:gridCol w="394969"/>
                <a:gridCol w="414654"/>
                <a:gridCol w="1051560"/>
                <a:gridCol w="3370579"/>
                <a:gridCol w="537844"/>
              </a:tblGrid>
              <a:tr h="385445">
                <a:tc>
                  <a:txBody>
                    <a:bodyPr/>
                    <a:lstStyle/>
                    <a:p>
                      <a:pPr algn="l" rtl="0" eaLnBrk="0">
                        <a:lnSpc>
                          <a:spcPct val="110000"/>
                        </a:lnSpc>
                        <a:tabLst/>
                      </a:pPr>
                      <a:endParaRPr lang="Arial" altLang="Arial" sz="800" dirty="0"/>
                    </a:p>
                    <a:p>
                      <a:pPr algn="l" rtl="0" eaLnBrk="0">
                        <a:lnSpc>
                          <a:spcPct val="7035"/>
                        </a:lnSpc>
                        <a:tabLst/>
                      </a:pPr>
                      <a:endParaRPr lang="Arial" altLang="Arial" sz="100" dirty="0"/>
                    </a:p>
                    <a:p>
                      <a:pPr marL="90805" algn="l" rtl="0" eaLnBrk="0">
                        <a:lnSpc>
                          <a:spcPct val="97000"/>
                        </a:lnSpc>
                        <a:tabLst/>
                      </a:pPr>
                      <a:r>
                        <a:rPr sz="900" kern="0" spc="-10" dirty="0">
                          <a:solidFill>
                            <a:srgbClr val="000000">
                              <a:alpha val="100000"/>
                            </a:srgbClr>
                          </a:solidFill>
                          <a:latin typeface="SimSun"/>
                          <a:ea typeface="SimSun"/>
                          <a:cs typeface="SimSun"/>
                        </a:rPr>
                        <a:t>序号</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rtl="0" eaLnBrk="0">
                        <a:lnSpc>
                          <a:spcPct val="110000"/>
                        </a:lnSpc>
                        <a:tabLst/>
                      </a:pPr>
                      <a:endParaRPr lang="Arial" altLang="Arial" sz="800" dirty="0"/>
                    </a:p>
                    <a:p>
                      <a:pPr marL="628650" algn="l" rtl="0" eaLnBrk="0">
                        <a:lnSpc>
                          <a:spcPct val="97000"/>
                        </a:lnSpc>
                        <a:spcBef>
                          <a:spcPts val="5"/>
                        </a:spcBef>
                        <a:tabLst/>
                      </a:pPr>
                      <a:r>
                        <a:rPr sz="900" kern="0" spc="-20" dirty="0">
                          <a:solidFill>
                            <a:srgbClr val="000000">
                              <a:alpha val="100000"/>
                            </a:srgbClr>
                          </a:solidFill>
                          <a:latin typeface="SimSun"/>
                          <a:ea typeface="SimSun"/>
                          <a:cs typeface="SimSun"/>
                        </a:rPr>
                        <a:t>项目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0000"/>
                        </a:lnSpc>
                        <a:tabLst/>
                      </a:pPr>
                      <a:endParaRPr lang="Arial" altLang="Arial" sz="800" dirty="0"/>
                    </a:p>
                    <a:p>
                      <a:pPr marL="1179194" algn="l" rtl="0" eaLnBrk="0">
                        <a:lnSpc>
                          <a:spcPct val="97000"/>
                        </a:lnSpc>
                        <a:spcBef>
                          <a:spcPts val="5"/>
                        </a:spcBef>
                        <a:tabLst/>
                      </a:pPr>
                      <a:r>
                        <a:rPr sz="900" kern="0" spc="-10" dirty="0">
                          <a:solidFill>
                            <a:srgbClr val="000000">
                              <a:alpha val="100000"/>
                            </a:srgbClr>
                          </a:solidFill>
                          <a:latin typeface="SimSun"/>
                          <a:ea typeface="SimSun"/>
                          <a:cs typeface="SimSun"/>
                        </a:rPr>
                        <a:t>安装区域或覆盖范围</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300" dirty="0"/>
                    </a:p>
                    <a:p>
                      <a:pPr marL="160654" algn="l" rtl="0" eaLnBrk="0">
                        <a:lnSpc>
                          <a:spcPct val="85000"/>
                        </a:lnSpc>
                        <a:tabLst/>
                      </a:pPr>
                      <a:r>
                        <a:rPr sz="900" kern="0" spc="-20" dirty="0">
                          <a:solidFill>
                            <a:srgbClr val="000000">
                              <a:alpha val="100000"/>
                            </a:srgbClr>
                          </a:solidFill>
                          <a:latin typeface="SimSun"/>
                          <a:ea typeface="SimSun"/>
                          <a:cs typeface="SimSun"/>
                        </a:rPr>
                        <a:t>配置</a:t>
                      </a:r>
                      <a:endParaRPr lang="SimSun" altLang="SimSun" sz="900" dirty="0"/>
                    </a:p>
                    <a:p>
                      <a:pPr marL="161289" algn="l" rtl="0" eaLnBrk="0">
                        <a:lnSpc>
                          <a:spcPts val="1296"/>
                        </a:lnSpc>
                        <a:tabLst/>
                      </a:pPr>
                      <a:r>
                        <a:rPr sz="900" kern="0" spc="-20" dirty="0">
                          <a:solidFill>
                            <a:srgbClr val="000000">
                              <a:alpha val="100000"/>
                            </a:srgbClr>
                          </a:solidFill>
                          <a:latin typeface="SimSun"/>
                          <a:ea typeface="SimSun"/>
                          <a:cs typeface="SimSun"/>
                        </a:rPr>
                        <a:t>要求</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94994">
                <a:tc>
                  <a:txBody>
                    <a:bodyPr/>
                    <a:lstStyle/>
                    <a:p>
                      <a:pPr algn="l" rtl="0" eaLnBrk="0">
                        <a:lnSpc>
                          <a:spcPct val="169000"/>
                        </a:lnSpc>
                        <a:tabLst/>
                      </a:pPr>
                      <a:endParaRPr lang="Arial" altLang="Arial" sz="1000" dirty="0"/>
                    </a:p>
                    <a:p>
                      <a:pPr algn="l" rtl="0" eaLnBrk="0">
                        <a:lnSpc>
                          <a:spcPct val="9828"/>
                        </a:lnSpc>
                        <a:tabLst/>
                      </a:pPr>
                      <a:endParaRPr lang="Arial" altLang="Arial" sz="100" dirty="0"/>
                    </a:p>
                    <a:p>
                      <a:pPr marL="151129" algn="l" rtl="0" eaLnBrk="0">
                        <a:lnSpc>
                          <a:spcPct val="79000"/>
                        </a:lnSpc>
                        <a:tabLst/>
                      </a:pPr>
                      <a:r>
                        <a:rPr sz="900" kern="0" spc="-20" dirty="0">
                          <a:solidFill>
                            <a:srgbClr val="000000">
                              <a:alpha val="100000"/>
                            </a:srgbClr>
                          </a:solidFill>
                          <a:latin typeface="SimSun"/>
                          <a:ea typeface="SimSun"/>
                          <a:cs typeface="SimSun"/>
                        </a:rPr>
                        <a:t>50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rowSpan="4">
                  <a:txBody>
                    <a:bodyPr/>
                    <a:lstStyle/>
                    <a:p>
                      <a:pPr algn="l" rtl="0" eaLnBrk="0">
                        <a:lnSpc>
                          <a:spcPct val="123000"/>
                        </a:lnSpc>
                        <a:tabLst/>
                      </a:pPr>
                      <a:endParaRPr lang="Arial" altLang="Arial" sz="1000" dirty="0"/>
                    </a:p>
                    <a:p>
                      <a:pPr algn="l" rtl="0" eaLnBrk="0">
                        <a:lnSpc>
                          <a:spcPct val="123000"/>
                        </a:lnSpc>
                        <a:tabLst/>
                      </a:pPr>
                      <a:endParaRPr lang="Arial" altLang="Arial" sz="1000" dirty="0"/>
                    </a:p>
                    <a:p>
                      <a:pPr algn="l" rtl="0" eaLnBrk="0">
                        <a:lnSpc>
                          <a:spcPct val="123000"/>
                        </a:lnSpc>
                        <a:tabLst/>
                      </a:pPr>
                      <a:endParaRPr lang="Arial" altLang="Arial" sz="1000" dirty="0"/>
                    </a:p>
                    <a:p>
                      <a:pPr algn="l" rtl="0" eaLnBrk="0">
                        <a:lnSpc>
                          <a:spcPct val="123000"/>
                        </a:lnSpc>
                        <a:tabLst/>
                      </a:pPr>
                      <a:endParaRPr lang="Arial" altLang="Arial" sz="1000" dirty="0"/>
                    </a:p>
                    <a:p>
                      <a:pPr marL="286384" algn="l" rtl="0" eaLnBrk="0">
                        <a:lnSpc>
                          <a:spcPct val="96000"/>
                        </a:lnSpc>
                        <a:spcBef>
                          <a:spcPts val="2"/>
                        </a:spcBef>
                        <a:tabLst/>
                      </a:pPr>
                      <a:r>
                        <a:rPr sz="900" kern="0" spc="-10" dirty="0">
                          <a:solidFill>
                            <a:srgbClr val="000000">
                              <a:alpha val="100000"/>
                            </a:srgbClr>
                          </a:solidFill>
                          <a:latin typeface="SimSun"/>
                          <a:ea typeface="SimSun"/>
                          <a:cs typeface="SimSun"/>
                        </a:rPr>
                        <a:t>实时电子巡检系统</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rowSpan="4">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75564" algn="l" rtl="0" eaLnBrk="0">
                        <a:lnSpc>
                          <a:spcPct val="94000"/>
                        </a:lnSpc>
                        <a:spcBef>
                          <a:spcPts val="1"/>
                        </a:spcBef>
                        <a:tabLst/>
                      </a:pPr>
                      <a:r>
                        <a:rPr sz="900" kern="0" spc="-60" dirty="0">
                          <a:solidFill>
                            <a:srgbClr val="000000">
                              <a:alpha val="100000"/>
                            </a:srgbClr>
                          </a:solidFill>
                          <a:latin typeface="SimSun"/>
                          <a:ea typeface="SimSun"/>
                          <a:cs typeface="SimSun"/>
                        </a:rPr>
                        <a:t>地面集中停车场、广场，</a:t>
                      </a:r>
                      <a:r>
                        <a:rPr sz="900" kern="0" spc="180" dirty="0">
                          <a:solidFill>
                            <a:srgbClr val="000000">
                              <a:alpha val="100000"/>
                            </a:srgbClr>
                          </a:solidFill>
                          <a:latin typeface="SimSun"/>
                          <a:ea typeface="SimSun"/>
                          <a:cs typeface="SimSun"/>
                        </a:rPr>
                        <a:t> </a:t>
                      </a:r>
                      <a:r>
                        <a:rPr sz="900" kern="0" spc="-60" dirty="0">
                          <a:solidFill>
                            <a:srgbClr val="000000">
                              <a:alpha val="100000"/>
                            </a:srgbClr>
                          </a:solidFill>
                          <a:latin typeface="SimSun"/>
                          <a:ea typeface="SimSun"/>
                          <a:cs typeface="SimSun"/>
                        </a:rPr>
                        <a:t>地面人（车）</a:t>
                      </a:r>
                      <a:r>
                        <a:rPr sz="900" kern="0" spc="-120" dirty="0">
                          <a:solidFill>
                            <a:srgbClr val="000000">
                              <a:alpha val="100000"/>
                            </a:srgbClr>
                          </a:solidFill>
                          <a:latin typeface="SimSun"/>
                          <a:ea typeface="SimSun"/>
                          <a:cs typeface="SimSun"/>
                        </a:rPr>
                        <a:t> </a:t>
                      </a:r>
                      <a:r>
                        <a:rPr sz="900" kern="0" spc="-60" dirty="0">
                          <a:solidFill>
                            <a:srgbClr val="000000">
                              <a:alpha val="100000"/>
                            </a:srgbClr>
                          </a:solidFill>
                          <a:latin typeface="SimSun"/>
                          <a:ea typeface="SimSun"/>
                          <a:cs typeface="SimSun"/>
                        </a:rPr>
                        <a:t>行主</a:t>
                      </a:r>
                      <a:r>
                        <a:rPr sz="900" kern="0" spc="-70" dirty="0">
                          <a:solidFill>
                            <a:srgbClr val="000000">
                              <a:alpha val="100000"/>
                            </a:srgbClr>
                          </a:solidFill>
                          <a:latin typeface="SimSun"/>
                          <a:ea typeface="SimSun"/>
                          <a:cs typeface="SimSun"/>
                        </a:rPr>
                        <a:t>要通道，</a:t>
                      </a:r>
                      <a:r>
                        <a:rPr sz="900" kern="0" spc="190" dirty="0">
                          <a:solidFill>
                            <a:srgbClr val="000000">
                              <a:alpha val="100000"/>
                            </a:srgbClr>
                          </a:solidFill>
                          <a:latin typeface="SimSun"/>
                          <a:ea typeface="SimSun"/>
                          <a:cs typeface="SimSun"/>
                        </a:rPr>
                        <a:t> </a:t>
                      </a:r>
                      <a:r>
                        <a:rPr sz="900" kern="0" spc="-70" dirty="0">
                          <a:solidFill>
                            <a:srgbClr val="000000">
                              <a:alpha val="100000"/>
                            </a:srgbClr>
                          </a:solidFill>
                          <a:latin typeface="SimSun"/>
                          <a:ea typeface="SimSun"/>
                          <a:cs typeface="SimSun"/>
                        </a:rPr>
                        <a:t>停车库/场主</a:t>
                      </a:r>
                      <a:r>
                        <a:rPr sz="900" kern="0" spc="0" dirty="0">
                          <a:solidFill>
                            <a:srgbClr val="000000">
                              <a:alpha val="100000"/>
                            </a:srgbClr>
                          </a:solidFill>
                          <a:latin typeface="SimSun"/>
                          <a:ea typeface="SimSun"/>
                          <a:cs typeface="SimSun"/>
                        </a:rPr>
                        <a:t>  </a:t>
                      </a:r>
                      <a:r>
                        <a:rPr sz="900" kern="0" spc="-50" dirty="0">
                          <a:solidFill>
                            <a:srgbClr val="000000">
                              <a:alpha val="100000"/>
                            </a:srgbClr>
                          </a:solidFill>
                          <a:latin typeface="SimSun"/>
                          <a:ea typeface="SimSun"/>
                          <a:cs typeface="SimSun"/>
                        </a:rPr>
                        <a:t>要通道， 建筑物（含停车库/场）</a:t>
                      </a:r>
                      <a:r>
                        <a:rPr sz="900" kern="0" spc="-200" dirty="0">
                          <a:solidFill>
                            <a:srgbClr val="000000">
                              <a:alpha val="100000"/>
                            </a:srgbClr>
                          </a:solidFill>
                          <a:latin typeface="SimSun"/>
                          <a:ea typeface="SimSun"/>
                          <a:cs typeface="SimSun"/>
                        </a:rPr>
                        <a:t> </a:t>
                      </a:r>
                      <a:r>
                        <a:rPr sz="900" kern="0" spc="-50" dirty="0">
                          <a:solidFill>
                            <a:srgbClr val="000000">
                              <a:alpha val="100000"/>
                            </a:srgbClr>
                          </a:solidFill>
                          <a:latin typeface="SimSun"/>
                          <a:ea typeface="SimSun"/>
                          <a:cs typeface="SimSun"/>
                        </a:rPr>
                        <a:t>与室外界相通</a:t>
                      </a:r>
                      <a:r>
                        <a:rPr sz="900" kern="0" spc="-60" dirty="0">
                          <a:solidFill>
                            <a:srgbClr val="000000">
                              <a:alpha val="100000"/>
                            </a:srgbClr>
                          </a:solidFill>
                          <a:latin typeface="SimSun"/>
                          <a:ea typeface="SimSun"/>
                          <a:cs typeface="SimSun"/>
                        </a:rPr>
                        <a:t>的出入口，</a:t>
                      </a:r>
                      <a:r>
                        <a:rPr sz="900" kern="0" spc="180" dirty="0">
                          <a:solidFill>
                            <a:srgbClr val="000000">
                              <a:alpha val="100000"/>
                            </a:srgbClr>
                          </a:solidFill>
                          <a:latin typeface="SimSun"/>
                          <a:ea typeface="SimSun"/>
                          <a:cs typeface="SimSun"/>
                        </a:rPr>
                        <a:t> </a:t>
                      </a:r>
                      <a:r>
                        <a:rPr sz="900" kern="0" spc="-60" dirty="0">
                          <a:solidFill>
                            <a:srgbClr val="000000">
                              <a:alpha val="100000"/>
                            </a:srgbClr>
                          </a:solidFill>
                          <a:latin typeface="SimSun"/>
                          <a:ea typeface="SimSun"/>
                          <a:cs typeface="SimSun"/>
                        </a:rPr>
                        <a:t>各楼层</a:t>
                      </a:r>
                      <a:r>
                        <a:rPr sz="900" kern="0" spc="0" dirty="0">
                          <a:solidFill>
                            <a:srgbClr val="000000">
                              <a:alpha val="100000"/>
                            </a:srgbClr>
                          </a:solidFill>
                          <a:latin typeface="SimSun"/>
                          <a:ea typeface="SimSun"/>
                          <a:cs typeface="SimSun"/>
                        </a:rPr>
                        <a:t>  </a:t>
                      </a:r>
                      <a:r>
                        <a:rPr sz="900" kern="0" spc="-50" dirty="0">
                          <a:solidFill>
                            <a:srgbClr val="000000">
                              <a:alpha val="100000"/>
                            </a:srgbClr>
                          </a:solidFill>
                          <a:latin typeface="SimSun"/>
                          <a:ea typeface="SimSun"/>
                          <a:cs typeface="SimSun"/>
                        </a:rPr>
                        <a:t>（含停车库/场）</a:t>
                      </a:r>
                      <a:r>
                        <a:rPr sz="900" kern="0" spc="-100" dirty="0">
                          <a:solidFill>
                            <a:srgbClr val="000000">
                              <a:alpha val="100000"/>
                            </a:srgbClr>
                          </a:solidFill>
                          <a:latin typeface="SimSun"/>
                          <a:ea typeface="SimSun"/>
                          <a:cs typeface="SimSun"/>
                        </a:rPr>
                        <a:t> </a:t>
                      </a:r>
                      <a:r>
                        <a:rPr sz="900" kern="0" spc="-50" dirty="0">
                          <a:solidFill>
                            <a:srgbClr val="000000">
                              <a:alpha val="100000"/>
                            </a:srgbClr>
                          </a:solidFill>
                          <a:latin typeface="SimSun"/>
                          <a:ea typeface="SimSun"/>
                          <a:cs typeface="SimSun"/>
                        </a:rPr>
                        <a:t>电梯厅、楼梯（含自动扶梯）</a:t>
                      </a:r>
                      <a:r>
                        <a:rPr sz="900" kern="0" spc="190" dirty="0">
                          <a:solidFill>
                            <a:srgbClr val="000000">
                              <a:alpha val="100000"/>
                            </a:srgbClr>
                          </a:solidFill>
                          <a:latin typeface="SimSun"/>
                          <a:ea typeface="SimSun"/>
                          <a:cs typeface="SimSun"/>
                        </a:rPr>
                        <a:t> </a:t>
                      </a:r>
                      <a:r>
                        <a:rPr sz="900" kern="0" spc="-50" dirty="0">
                          <a:solidFill>
                            <a:srgbClr val="000000">
                              <a:alpha val="100000"/>
                            </a:srgbClr>
                          </a:solidFill>
                          <a:latin typeface="SimSun"/>
                          <a:ea typeface="SimSun"/>
                          <a:cs typeface="SimSun"/>
                        </a:rPr>
                        <a:t>口，</a:t>
                      </a:r>
                      <a:r>
                        <a:rPr sz="900" kern="0" spc="-230" dirty="0">
                          <a:solidFill>
                            <a:srgbClr val="000000">
                              <a:alpha val="100000"/>
                            </a:srgbClr>
                          </a:solidFill>
                          <a:latin typeface="SimSun"/>
                          <a:ea typeface="SimSun"/>
                          <a:cs typeface="SimSun"/>
                        </a:rPr>
                        <a:t> </a:t>
                      </a:r>
                      <a:r>
                        <a:rPr sz="900" kern="0" spc="-50" dirty="0">
                          <a:solidFill>
                            <a:srgbClr val="000000">
                              <a:alpha val="100000"/>
                            </a:srgbClr>
                          </a:solidFill>
                          <a:latin typeface="SimSun"/>
                          <a:ea typeface="SimSun"/>
                          <a:cs typeface="SimSun"/>
                        </a:rPr>
                        <a:t>楼群之间建</a:t>
                      </a:r>
                      <a:r>
                        <a:rPr sz="900" kern="0" spc="-60" dirty="0">
                          <a:solidFill>
                            <a:srgbClr val="000000">
                              <a:alpha val="100000"/>
                            </a:srgbClr>
                          </a:solidFill>
                          <a:latin typeface="SimSun"/>
                          <a:ea typeface="SimSun"/>
                          <a:cs typeface="SimSun"/>
                        </a:rPr>
                        <a:t>筑</a:t>
                      </a:r>
                      <a:r>
                        <a:rPr sz="900" kern="0" spc="0" dirty="0">
                          <a:solidFill>
                            <a:srgbClr val="000000">
                              <a:alpha val="100000"/>
                            </a:srgbClr>
                          </a:solidFill>
                          <a:latin typeface="SimSun"/>
                          <a:ea typeface="SimSun"/>
                          <a:cs typeface="SimSun"/>
                        </a:rPr>
                        <a:t>  </a:t>
                      </a:r>
                      <a:r>
                        <a:rPr sz="900" kern="0" spc="0" dirty="0">
                          <a:solidFill>
                            <a:srgbClr val="000000">
                              <a:alpha val="100000"/>
                            </a:srgbClr>
                          </a:solidFill>
                          <a:latin typeface="SimSun"/>
                          <a:ea typeface="SimSun"/>
                          <a:cs typeface="SimSun"/>
                        </a:rPr>
                        <a:t>连廊周边，顶层平台（含裙楼顶层平台）出</a:t>
                      </a:r>
                      <a:r>
                        <a:rPr sz="900" kern="0" spc="-10" dirty="0">
                          <a:solidFill>
                            <a:srgbClr val="000000">
                              <a:alpha val="100000"/>
                            </a:srgbClr>
                          </a:solidFill>
                          <a:latin typeface="SimSun"/>
                          <a:ea typeface="SimSun"/>
                          <a:cs typeface="SimSun"/>
                        </a:rPr>
                        <a:t>入口周边</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58000"/>
                        </a:lnSpc>
                        <a:tabLst/>
                      </a:pPr>
                      <a:endParaRPr lang="Arial" altLang="Arial" sz="1000" dirty="0"/>
                    </a:p>
                    <a:p>
                      <a:pPr marL="103504"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4804">
                <a:tc>
                  <a:txBody>
                    <a:bodyPr/>
                    <a:lstStyle/>
                    <a:p>
                      <a:pPr algn="l" rtl="0" eaLnBrk="0">
                        <a:lnSpc>
                          <a:spcPct val="108000"/>
                        </a:lnSpc>
                        <a:tabLst/>
                      </a:pPr>
                      <a:endParaRPr lang="Arial" altLang="Arial" sz="800" dirty="0"/>
                    </a:p>
                    <a:p>
                      <a:pPr marL="151129" algn="l" rtl="0" eaLnBrk="0">
                        <a:lnSpc>
                          <a:spcPct val="80000"/>
                        </a:lnSpc>
                        <a:spcBef>
                          <a:spcPts val="3"/>
                        </a:spcBef>
                        <a:tabLst/>
                      </a:pPr>
                      <a:r>
                        <a:rPr sz="900" kern="0" spc="-20" dirty="0">
                          <a:solidFill>
                            <a:srgbClr val="000000">
                              <a:alpha val="100000"/>
                            </a:srgbClr>
                          </a:solidFill>
                          <a:latin typeface="SimSun"/>
                          <a:ea typeface="SimSun"/>
                          <a:cs typeface="SimSun"/>
                        </a:rPr>
                        <a:t>51</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v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300" dirty="0"/>
                    </a:p>
                    <a:p>
                      <a:pPr marL="74930" indent="2540" algn="l" rtl="0" eaLnBrk="0">
                        <a:lnSpc>
                          <a:spcPct val="95000"/>
                        </a:lnSpc>
                        <a:spcBef>
                          <a:spcPts val="2"/>
                        </a:spcBef>
                        <a:tabLst/>
                      </a:pPr>
                      <a:r>
                        <a:rPr sz="900" kern="0" spc="-20" dirty="0">
                          <a:solidFill>
                            <a:srgbClr val="000000">
                              <a:alpha val="100000"/>
                            </a:srgbClr>
                          </a:solidFill>
                          <a:latin typeface="SimSun"/>
                          <a:ea typeface="SimSun"/>
                          <a:cs typeface="SimSun"/>
                        </a:rPr>
                        <a:t>商店（场）与外界相通出入口周边，无人值守现金暂存处周边，   </a:t>
                      </a:r>
                      <a:r>
                        <a:rPr sz="900" kern="0" spc="0" dirty="0">
                          <a:solidFill>
                            <a:srgbClr val="000000">
                              <a:alpha val="100000"/>
                            </a:srgbClr>
                          </a:solidFill>
                          <a:latin typeface="SimSun"/>
                          <a:ea typeface="SimSun"/>
                          <a:cs typeface="SimSun"/>
                        </a:rPr>
                        <a:t>仓库与外界相通出入口周边，财务</a:t>
                      </a:r>
                      <a:r>
                        <a:rPr sz="900" kern="0" spc="-10" dirty="0">
                          <a:solidFill>
                            <a:srgbClr val="000000">
                              <a:alpha val="100000"/>
                            </a:srgbClr>
                          </a:solidFill>
                          <a:latin typeface="SimSun"/>
                          <a:ea typeface="SimSun"/>
                          <a:cs typeface="SimSun"/>
                        </a:rPr>
                        <a:t>室周边</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8000"/>
                        </a:lnSpc>
                        <a:tabLst/>
                      </a:pPr>
                      <a:endParaRPr lang="Arial" altLang="Arial" sz="700" dirty="0"/>
                    </a:p>
                    <a:p>
                      <a:pPr marL="103504"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9900">
                <a:tc>
                  <a:txBody>
                    <a:bodyPr/>
                    <a:lstStyle/>
                    <a:p>
                      <a:pPr algn="l" rtl="0" eaLnBrk="0">
                        <a:lnSpc>
                          <a:spcPct val="127000"/>
                        </a:lnSpc>
                        <a:tabLst/>
                      </a:pPr>
                      <a:endParaRPr lang="Arial" altLang="Arial" sz="1000" dirty="0"/>
                    </a:p>
                    <a:p>
                      <a:pPr marL="151129" algn="l" rtl="0" eaLnBrk="0">
                        <a:lnSpc>
                          <a:spcPct val="79000"/>
                        </a:lnSpc>
                        <a:spcBef>
                          <a:spcPts val="4"/>
                        </a:spcBef>
                        <a:tabLst/>
                      </a:pPr>
                      <a:r>
                        <a:rPr sz="900" kern="0" spc="-20" dirty="0">
                          <a:solidFill>
                            <a:srgbClr val="000000">
                              <a:alpha val="100000"/>
                            </a:srgbClr>
                          </a:solidFill>
                          <a:latin typeface="SimSun"/>
                          <a:ea typeface="SimSun"/>
                          <a:cs typeface="SimSun"/>
                        </a:rPr>
                        <a:t>52</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v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2000"/>
                        </a:lnSpc>
                        <a:tabLst/>
                      </a:pPr>
                      <a:endParaRPr lang="Arial" altLang="Arial" sz="200" dirty="0"/>
                    </a:p>
                    <a:p>
                      <a:pPr marL="74930" indent="1905" algn="l" rtl="0" eaLnBrk="0">
                        <a:lnSpc>
                          <a:spcPct val="95000"/>
                        </a:lnSpc>
                        <a:spcBef>
                          <a:spcPts val="1"/>
                        </a:spcBef>
                        <a:tabLst/>
                      </a:pPr>
                      <a:r>
                        <a:rPr sz="900" kern="0" spc="0" dirty="0">
                          <a:solidFill>
                            <a:srgbClr val="000000">
                              <a:alpha val="100000"/>
                            </a:srgbClr>
                          </a:solidFill>
                          <a:latin typeface="SimSun"/>
                          <a:ea typeface="SimSun"/>
                          <a:cs typeface="SimSun"/>
                        </a:rPr>
                        <a:t>发电机、油库、变（配）电、两次供水设施设备</a:t>
                      </a:r>
                      <a:r>
                        <a:rPr sz="900" kern="0" spc="-10" dirty="0">
                          <a:solidFill>
                            <a:srgbClr val="000000">
                              <a:alpha val="100000"/>
                            </a:srgbClr>
                          </a:solidFill>
                          <a:latin typeface="SimSun"/>
                          <a:ea typeface="SimSun"/>
                          <a:cs typeface="SimSun"/>
                        </a:rPr>
                        <a:t>房、电梯机房、  </a:t>
                      </a:r>
                      <a:r>
                        <a:rPr sz="900" kern="0" spc="10" dirty="0">
                          <a:solidFill>
                            <a:srgbClr val="000000">
                              <a:alpha val="100000"/>
                            </a:srgbClr>
                          </a:solidFill>
                          <a:latin typeface="SimSun"/>
                          <a:ea typeface="SimSun"/>
                          <a:cs typeface="SimSun"/>
                        </a:rPr>
                        <a:t>通信机房、信息中心、空调机房、安防设备等重要</a:t>
                      </a:r>
                      <a:r>
                        <a:rPr sz="900" kern="0" spc="0" dirty="0">
                          <a:solidFill>
                            <a:srgbClr val="000000">
                              <a:alpha val="100000"/>
                            </a:srgbClr>
                          </a:solidFill>
                          <a:latin typeface="SimSun"/>
                          <a:ea typeface="SimSun"/>
                          <a:cs typeface="SimSun"/>
                        </a:rPr>
                        <a:t>设备机房的出</a:t>
                      </a:r>
                      <a:r>
                        <a:rPr sz="900" kern="0" spc="-10" dirty="0">
                          <a:solidFill>
                            <a:srgbClr val="000000">
                              <a:alpha val="100000"/>
                            </a:srgbClr>
                          </a:solidFill>
                          <a:latin typeface="SimSun"/>
                          <a:ea typeface="SimSun"/>
                          <a:cs typeface="SimSun"/>
                        </a:rPr>
                        <a:t>  </a:t>
                      </a:r>
                      <a:r>
                        <a:rPr sz="900" kern="0" spc="-10" dirty="0">
                          <a:solidFill>
                            <a:srgbClr val="000000">
                              <a:alpha val="100000"/>
                            </a:srgbClr>
                          </a:solidFill>
                          <a:latin typeface="SimSun"/>
                          <a:ea typeface="SimSun"/>
                          <a:cs typeface="SimSun"/>
                        </a:rPr>
                        <a:t>入口周边</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1000" dirty="0"/>
                    </a:p>
                    <a:p>
                      <a:pPr marL="103504" algn="l" rtl="0" eaLnBrk="0">
                        <a:lnSpc>
                          <a:spcPct val="97000"/>
                        </a:lnSpc>
                        <a:spcBef>
                          <a:spcPts val="5"/>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6375">
                <a:tc>
                  <a:txBody>
                    <a:bodyPr/>
                    <a:lstStyle/>
                    <a:p>
                      <a:pPr algn="l" rtl="0" eaLnBrk="0">
                        <a:lnSpc>
                          <a:spcPct val="102000"/>
                        </a:lnSpc>
                        <a:tabLst/>
                      </a:pPr>
                      <a:endParaRPr lang="Arial" altLang="Arial" sz="400" dirty="0"/>
                    </a:p>
                    <a:p>
                      <a:pPr marL="151129" algn="l" rtl="0" eaLnBrk="0">
                        <a:lnSpc>
                          <a:spcPct val="79000"/>
                        </a:lnSpc>
                        <a:spcBef>
                          <a:spcPts val="2"/>
                        </a:spcBef>
                        <a:tabLst/>
                      </a:pPr>
                      <a:r>
                        <a:rPr sz="900" kern="0" spc="-20" dirty="0">
                          <a:solidFill>
                            <a:srgbClr val="000000">
                              <a:alpha val="100000"/>
                            </a:srgbClr>
                          </a:solidFill>
                          <a:latin typeface="SimSun"/>
                          <a:ea typeface="SimSun"/>
                          <a:cs typeface="SimSun"/>
                        </a:rPr>
                        <a:t>53</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v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5000"/>
                        </a:lnSpc>
                        <a:tabLst/>
                      </a:pPr>
                      <a:endParaRPr lang="Arial" altLang="Arial" sz="200" dirty="0"/>
                    </a:p>
                    <a:p>
                      <a:pPr marL="76200" algn="l" rtl="0" eaLnBrk="0">
                        <a:lnSpc>
                          <a:spcPct val="96000"/>
                        </a:lnSpc>
                        <a:spcBef>
                          <a:spcPts val="1"/>
                        </a:spcBef>
                        <a:tabLst/>
                      </a:pPr>
                      <a:r>
                        <a:rPr sz="900" kern="0" spc="-10" dirty="0">
                          <a:solidFill>
                            <a:srgbClr val="000000">
                              <a:alpha val="100000"/>
                            </a:srgbClr>
                          </a:solidFill>
                          <a:latin typeface="SimSun"/>
                          <a:ea typeface="SimSun"/>
                          <a:cs typeface="SimSun"/>
                        </a:rPr>
                        <a:t>其他需要管理部位</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3000"/>
                        </a:lnSpc>
                        <a:tabLst/>
                      </a:pPr>
                      <a:endParaRPr lang="Arial" altLang="Arial" sz="200" dirty="0"/>
                    </a:p>
                    <a:p>
                      <a:pPr marL="106045" algn="l" rtl="0" eaLnBrk="0">
                        <a:lnSpc>
                          <a:spcPct val="98000"/>
                        </a:lnSpc>
                        <a:spcBef>
                          <a:spcPts val="2"/>
                        </a:spcBef>
                        <a:tabLst/>
                      </a:pPr>
                      <a:r>
                        <a:rPr sz="900" kern="0" spc="-20" dirty="0">
                          <a:solidFill>
                            <a:srgbClr val="000000">
                              <a:alpha val="100000"/>
                            </a:srgbClr>
                          </a:solidFill>
                          <a:latin typeface="SimSun"/>
                          <a:ea typeface="SimSun"/>
                          <a:cs typeface="SimSun"/>
                        </a:rPr>
                        <a:t>宜配置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0359">
                <a:tc>
                  <a:txBody>
                    <a:bodyPr/>
                    <a:lstStyle/>
                    <a:p>
                      <a:pPr algn="l" rtl="0" eaLnBrk="0">
                        <a:lnSpc>
                          <a:spcPct val="106000"/>
                        </a:lnSpc>
                        <a:tabLst/>
                      </a:pPr>
                      <a:endParaRPr lang="Arial" altLang="Arial" sz="800" dirty="0"/>
                    </a:p>
                    <a:p>
                      <a:pPr algn="l" rtl="0" eaLnBrk="0">
                        <a:lnSpc>
                          <a:spcPct val="7581"/>
                        </a:lnSpc>
                        <a:tabLst/>
                      </a:pPr>
                      <a:endParaRPr lang="Arial" altLang="Arial" sz="100" dirty="0"/>
                    </a:p>
                    <a:p>
                      <a:pPr marL="151129" algn="l" rtl="0" eaLnBrk="0">
                        <a:lnSpc>
                          <a:spcPct val="79000"/>
                        </a:lnSpc>
                        <a:tabLst/>
                      </a:pPr>
                      <a:r>
                        <a:rPr sz="900" kern="0" spc="-20" dirty="0">
                          <a:solidFill>
                            <a:srgbClr val="000000">
                              <a:alpha val="100000"/>
                            </a:srgbClr>
                          </a:solidFill>
                          <a:latin typeface="SimSun"/>
                          <a:ea typeface="SimSun"/>
                          <a:cs typeface="SimSun"/>
                        </a:rPr>
                        <a:t>54</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rtl="0" eaLnBrk="0">
                        <a:lnSpc>
                          <a:spcPct val="104000"/>
                        </a:lnSpc>
                        <a:tabLst/>
                      </a:pPr>
                      <a:endParaRPr lang="Arial" altLang="Arial" sz="700" dirty="0"/>
                    </a:p>
                    <a:p>
                      <a:pPr marL="343534" algn="l" rtl="0" eaLnBrk="0">
                        <a:lnSpc>
                          <a:spcPct val="97000"/>
                        </a:lnSpc>
                        <a:spcBef>
                          <a:spcPts val="3"/>
                        </a:spcBef>
                        <a:tabLst/>
                      </a:pPr>
                      <a:r>
                        <a:rPr sz="900" kern="0" spc="-10" dirty="0">
                          <a:solidFill>
                            <a:srgbClr val="000000">
                              <a:alpha val="100000"/>
                            </a:srgbClr>
                          </a:solidFill>
                          <a:latin typeface="SimSun"/>
                          <a:ea typeface="SimSun"/>
                          <a:cs typeface="SimSun"/>
                        </a:rPr>
                        <a:t>安防中心控制室</a:t>
                      </a:r>
                      <a:endParaRPr lang="SimSun" altLang="SimSun" sz="900" dirty="0"/>
                    </a:p>
                  </a:txBody>
                  <a:tcPr marL="0" marR="0" marT="0" marB="0" vert="horz">
                    <a:lnL w="6350"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5000"/>
                        </a:lnSpc>
                        <a:tabLst/>
                      </a:pPr>
                      <a:endParaRPr lang="Arial" altLang="Arial" sz="200" dirty="0"/>
                    </a:p>
                    <a:p>
                      <a:pPr marL="74930" algn="l" rtl="0" eaLnBrk="0">
                        <a:lnSpc>
                          <a:spcPct val="95000"/>
                        </a:lnSpc>
                        <a:spcBef>
                          <a:spcPts val="1"/>
                        </a:spcBef>
                        <a:tabLst/>
                      </a:pPr>
                      <a:r>
                        <a:rPr sz="900" kern="0" spc="10" dirty="0">
                          <a:solidFill>
                            <a:srgbClr val="000000">
                              <a:alpha val="100000"/>
                            </a:srgbClr>
                          </a:solidFill>
                          <a:latin typeface="SimSun"/>
                          <a:ea typeface="SimSun"/>
                          <a:cs typeface="SimSun"/>
                        </a:rPr>
                        <a:t>视频安防监控、入侵和紧急报警、实时巡检的终端</a:t>
                      </a:r>
                      <a:r>
                        <a:rPr sz="900" kern="0" spc="0" dirty="0">
                          <a:solidFill>
                            <a:srgbClr val="000000">
                              <a:alpha val="100000"/>
                            </a:srgbClr>
                          </a:solidFill>
                          <a:latin typeface="SimSun"/>
                          <a:ea typeface="SimSun"/>
                          <a:cs typeface="SimSun"/>
                        </a:rPr>
                        <a:t>设备，以及出</a:t>
                      </a:r>
                      <a:r>
                        <a:rPr sz="900" kern="0" spc="-10" dirty="0">
                          <a:solidFill>
                            <a:srgbClr val="000000">
                              <a:alpha val="100000"/>
                            </a:srgbClr>
                          </a:solidFill>
                          <a:latin typeface="SimSun"/>
                          <a:ea typeface="SimSun"/>
                          <a:cs typeface="SimSun"/>
                        </a:rPr>
                        <a:t>  </a:t>
                      </a:r>
                      <a:r>
                        <a:rPr sz="900" kern="0" spc="0" dirty="0">
                          <a:solidFill>
                            <a:srgbClr val="000000">
                              <a:alpha val="100000"/>
                            </a:srgbClr>
                          </a:solidFill>
                          <a:latin typeface="SimSun"/>
                          <a:ea typeface="SimSun"/>
                          <a:cs typeface="SimSun"/>
                        </a:rPr>
                        <a:t>入口控制系统的报警信号输</a:t>
                      </a:r>
                      <a:r>
                        <a:rPr sz="900" kern="0" spc="-10" dirty="0">
                          <a:solidFill>
                            <a:srgbClr val="000000">
                              <a:alpha val="100000"/>
                            </a:srgbClr>
                          </a:solidFill>
                          <a:latin typeface="SimSun"/>
                          <a:ea typeface="SimSun"/>
                          <a:cs typeface="SimSun"/>
                        </a:rPr>
                        <a:t>出终端</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700" dirty="0"/>
                    </a:p>
                    <a:p>
                      <a:pPr marL="103504" algn="l" rtl="0" eaLnBrk="0">
                        <a:lnSpc>
                          <a:spcPct val="97000"/>
                        </a:lnSpc>
                        <a:spcBef>
                          <a:spcPts val="2"/>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31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5745">
                <a:tc>
                  <a:txBody>
                    <a:bodyPr/>
                    <a:lstStyle/>
                    <a:p>
                      <a:pPr algn="l" rtl="0" eaLnBrk="0">
                        <a:lnSpc>
                          <a:spcPct val="112000"/>
                        </a:lnSpc>
                        <a:tabLst/>
                      </a:pPr>
                      <a:endParaRPr lang="Arial" altLang="Arial" sz="500" dirty="0"/>
                    </a:p>
                    <a:p>
                      <a:pPr marL="151129" algn="l" rtl="0" eaLnBrk="0">
                        <a:lnSpc>
                          <a:spcPct val="79000"/>
                        </a:lnSpc>
                        <a:spcBef>
                          <a:spcPts val="3"/>
                        </a:spcBef>
                        <a:tabLst/>
                      </a:pPr>
                      <a:r>
                        <a:rPr sz="900" kern="0" spc="-20" dirty="0">
                          <a:solidFill>
                            <a:srgbClr val="000000">
                              <a:alpha val="100000"/>
                            </a:srgbClr>
                          </a:solidFill>
                          <a:latin typeface="SimSun"/>
                          <a:ea typeface="SimSun"/>
                          <a:cs typeface="SimSun"/>
                        </a:rPr>
                        <a:t>55</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rtl="0" eaLnBrk="0">
                        <a:lnSpc>
                          <a:spcPct val="132000"/>
                        </a:lnSpc>
                        <a:tabLst/>
                      </a:pPr>
                      <a:endParaRPr lang="Arial" altLang="Arial" sz="300" dirty="0"/>
                    </a:p>
                    <a:p>
                      <a:pPr marL="113664" algn="l" rtl="0" eaLnBrk="0">
                        <a:lnSpc>
                          <a:spcPct val="85000"/>
                        </a:lnSpc>
                        <a:spcBef>
                          <a:spcPts val="3"/>
                        </a:spcBef>
                        <a:tabLst/>
                      </a:pPr>
                      <a:r>
                        <a:rPr sz="900" kern="0" spc="-40" dirty="0">
                          <a:solidFill>
                            <a:srgbClr val="000000">
                              <a:alpha val="100000"/>
                            </a:srgbClr>
                          </a:solidFill>
                          <a:latin typeface="SimSun"/>
                          <a:ea typeface="SimSun"/>
                          <a:cs typeface="SimSun"/>
                        </a:rPr>
                        <a:t>电话</a:t>
                      </a:r>
                      <a:endParaRPr lang="SimSun" altLang="SimSun" sz="900" dirty="0"/>
                    </a:p>
                    <a:p>
                      <a:pPr marL="100330" algn="l" rtl="0" eaLnBrk="0">
                        <a:lnSpc>
                          <a:spcPct val="91000"/>
                        </a:lnSpc>
                        <a:spcBef>
                          <a:spcPts val="1"/>
                        </a:spcBef>
                        <a:tabLst/>
                      </a:pPr>
                      <a:r>
                        <a:rPr sz="900" kern="0" spc="-20" dirty="0">
                          <a:solidFill>
                            <a:srgbClr val="000000">
                              <a:alpha val="100000"/>
                            </a:srgbClr>
                          </a:solidFill>
                          <a:latin typeface="SimSun"/>
                          <a:ea typeface="SimSun"/>
                          <a:cs typeface="SimSun"/>
                        </a:rPr>
                        <a:t>通讯</a:t>
                      </a:r>
                      <a:endParaRPr lang="SimSun" altLang="SimSun" sz="900" dirty="0"/>
                    </a:p>
                    <a:p>
                      <a:pPr marL="102235" algn="l" rtl="0" eaLnBrk="0">
                        <a:lnSpc>
                          <a:spcPts val="1139"/>
                        </a:lnSpc>
                        <a:tabLst/>
                      </a:pPr>
                      <a:r>
                        <a:rPr sz="900" kern="0" spc="-20" dirty="0">
                          <a:solidFill>
                            <a:srgbClr val="000000">
                              <a:alpha val="100000"/>
                            </a:srgbClr>
                          </a:solidFill>
                          <a:latin typeface="SimSun"/>
                          <a:ea typeface="SimSun"/>
                          <a:cs typeface="SimSun"/>
                        </a:rPr>
                        <a:t>系统</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0000"/>
                        </a:lnSpc>
                        <a:tabLst/>
                      </a:pPr>
                      <a:endParaRPr lang="Arial" altLang="Arial" sz="400" dirty="0"/>
                    </a:p>
                    <a:p>
                      <a:pPr marL="191135" algn="l" rtl="0" eaLnBrk="0">
                        <a:lnSpc>
                          <a:spcPct val="96000"/>
                        </a:lnSpc>
                        <a:spcBef>
                          <a:spcPts val="4"/>
                        </a:spcBef>
                        <a:tabLst/>
                      </a:pPr>
                      <a:r>
                        <a:rPr sz="900" kern="0" spc="-10" dirty="0">
                          <a:solidFill>
                            <a:srgbClr val="000000">
                              <a:alpha val="100000"/>
                            </a:srgbClr>
                          </a:solidFill>
                          <a:latin typeface="SimSun"/>
                          <a:ea typeface="SimSun"/>
                          <a:cs typeface="SimSun"/>
                        </a:rPr>
                        <a:t>来电号码显示</a:t>
                      </a:r>
                      <a:endParaRPr lang="SimSun" altLang="SimSun" sz="900" dirty="0"/>
                    </a:p>
                  </a:txBody>
                  <a:tcPr marL="0" marR="0" marT="0" marB="0" vert="horz">
                    <a:lnL w="6350"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9000"/>
                        </a:lnSpc>
                        <a:tabLst/>
                      </a:pPr>
                      <a:endParaRPr lang="Arial" altLang="Arial" sz="400" dirty="0"/>
                    </a:p>
                    <a:p>
                      <a:pPr marL="74930" algn="l" rtl="0" eaLnBrk="0">
                        <a:lnSpc>
                          <a:spcPct val="97000"/>
                        </a:lnSpc>
                        <a:spcBef>
                          <a:spcPts val="2"/>
                        </a:spcBef>
                        <a:tabLst/>
                      </a:pPr>
                      <a:r>
                        <a:rPr sz="900" kern="0" spc="-10" dirty="0">
                          <a:solidFill>
                            <a:srgbClr val="000000">
                              <a:alpha val="100000"/>
                            </a:srgbClr>
                          </a:solidFill>
                          <a:latin typeface="SimSun"/>
                          <a:ea typeface="SimSun"/>
                          <a:cs typeface="SimSun"/>
                        </a:rPr>
                        <a:t>对外公开的直线电话</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0000"/>
                        </a:lnSpc>
                        <a:tabLst/>
                      </a:pPr>
                      <a:endParaRPr lang="Arial" altLang="Arial" sz="400" dirty="0"/>
                    </a:p>
                    <a:p>
                      <a:pPr marL="103504" algn="l" rtl="0" eaLnBrk="0">
                        <a:lnSpc>
                          <a:spcPct val="97000"/>
                        </a:lnSpc>
                        <a:spcBef>
                          <a:spcPts val="4"/>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31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015">
                <a:tc>
                  <a:txBody>
                    <a:bodyPr/>
                    <a:lstStyle/>
                    <a:p>
                      <a:pPr algn="l" rtl="0" eaLnBrk="0">
                        <a:lnSpc>
                          <a:spcPct val="113000"/>
                        </a:lnSpc>
                        <a:tabLst/>
                      </a:pPr>
                      <a:endParaRPr lang="Arial" altLang="Arial" sz="500" dirty="0"/>
                    </a:p>
                    <a:p>
                      <a:pPr marL="151129" algn="l" rtl="0" eaLnBrk="0">
                        <a:lnSpc>
                          <a:spcPct val="79000"/>
                        </a:lnSpc>
                        <a:spcBef>
                          <a:spcPts val="6"/>
                        </a:spcBef>
                        <a:tabLst/>
                      </a:pPr>
                      <a:r>
                        <a:rPr sz="900" kern="0" spc="-20" dirty="0">
                          <a:solidFill>
                            <a:srgbClr val="000000">
                              <a:alpha val="100000"/>
                            </a:srgbClr>
                          </a:solidFill>
                          <a:latin typeface="SimSun"/>
                          <a:ea typeface="SimSun"/>
                          <a:cs typeface="SimSun"/>
                        </a:rPr>
                        <a:t>56</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2000"/>
                        </a:lnSpc>
                        <a:tabLst/>
                      </a:pPr>
                      <a:endParaRPr lang="Arial" altLang="Arial" sz="400" dirty="0"/>
                    </a:p>
                    <a:p>
                      <a:pPr marL="318770" algn="l" rtl="0" eaLnBrk="0">
                        <a:lnSpc>
                          <a:spcPct val="97000"/>
                        </a:lnSpc>
                        <a:spcBef>
                          <a:spcPts val="3"/>
                        </a:spcBef>
                        <a:tabLst/>
                      </a:pPr>
                      <a:r>
                        <a:rPr sz="900" kern="0" spc="-30" dirty="0">
                          <a:solidFill>
                            <a:srgbClr val="000000">
                              <a:alpha val="100000"/>
                            </a:srgbClr>
                          </a:solidFill>
                          <a:latin typeface="SimSun"/>
                          <a:ea typeface="SimSun"/>
                          <a:cs typeface="SimSun"/>
                        </a:rPr>
                        <a:t>电话录音</a:t>
                      </a:r>
                      <a:endParaRPr lang="SimSun" altLang="SimSun" sz="900" dirty="0"/>
                    </a:p>
                  </a:txBody>
                  <a:tcPr marL="0" marR="0" marT="0" marB="0" vert="horz">
                    <a:lnL w="6350"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400" dirty="0"/>
                    </a:p>
                    <a:p>
                      <a:pPr marL="74930" algn="l" rtl="0" eaLnBrk="0">
                        <a:lnSpc>
                          <a:spcPct val="97000"/>
                        </a:lnSpc>
                        <a:spcBef>
                          <a:spcPts val="1"/>
                        </a:spcBef>
                        <a:tabLst/>
                      </a:pPr>
                      <a:r>
                        <a:rPr sz="900" kern="0" spc="-10" dirty="0">
                          <a:solidFill>
                            <a:srgbClr val="000000">
                              <a:alpha val="100000"/>
                            </a:srgbClr>
                          </a:solidFill>
                          <a:latin typeface="SimSun"/>
                          <a:ea typeface="SimSun"/>
                          <a:cs typeface="SimSun"/>
                        </a:rPr>
                        <a:t>对外公开的直线电话</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2000"/>
                        </a:lnSpc>
                        <a:tabLst/>
                      </a:pPr>
                      <a:endParaRPr lang="Arial" altLang="Arial" sz="400" dirty="0"/>
                    </a:p>
                    <a:p>
                      <a:pPr marL="103504" algn="l" rtl="0" eaLnBrk="0">
                        <a:lnSpc>
                          <a:spcPct val="97000"/>
                        </a:lnSpc>
                        <a:spcBef>
                          <a:spcPts val="3"/>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31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7000"/>
                        </a:lnSpc>
                        <a:tabLst/>
                      </a:pPr>
                      <a:endParaRPr lang="Arial" altLang="Arial" sz="400" dirty="0"/>
                    </a:p>
                    <a:p>
                      <a:pPr marL="151129" algn="l" rtl="0" eaLnBrk="0">
                        <a:lnSpc>
                          <a:spcPct val="79000"/>
                        </a:lnSpc>
                        <a:spcBef>
                          <a:spcPts val="1"/>
                        </a:spcBef>
                        <a:tabLst/>
                      </a:pPr>
                      <a:r>
                        <a:rPr sz="900" kern="0" spc="-20" dirty="0">
                          <a:solidFill>
                            <a:srgbClr val="000000">
                              <a:alpha val="100000"/>
                            </a:srgbClr>
                          </a:solidFill>
                          <a:latin typeface="SimSun"/>
                          <a:ea typeface="SimSun"/>
                          <a:cs typeface="SimSun"/>
                        </a:rPr>
                        <a:t>57</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13">
                  <a:txBody>
                    <a:bodyPr/>
                    <a:lstStyle/>
                    <a:p>
                      <a:pPr algn="l" rtl="0" eaLnBrk="0">
                        <a:lnSpc>
                          <a:spcPct val="110000"/>
                        </a:lnSpc>
                        <a:tabLst/>
                      </a:pPr>
                      <a:endParaRPr lang="Arial" altLang="Arial" sz="1000" dirty="0"/>
                    </a:p>
                    <a:p>
                      <a:pPr algn="l" rtl="0" eaLnBrk="0">
                        <a:lnSpc>
                          <a:spcPct val="110000"/>
                        </a:lnSpc>
                        <a:tabLst/>
                      </a:pPr>
                      <a:endParaRPr lang="Arial" altLang="Arial" sz="1000" dirty="0"/>
                    </a:p>
                    <a:p>
                      <a:pPr algn="l" rtl="0" eaLnBrk="0">
                        <a:lnSpc>
                          <a:spcPct val="111000"/>
                        </a:lnSpc>
                        <a:tabLst/>
                      </a:pPr>
                      <a:endParaRPr lang="Arial" altLang="Arial" sz="1000" dirty="0"/>
                    </a:p>
                    <a:p>
                      <a:pPr algn="l" rtl="0" eaLnBrk="0">
                        <a:lnSpc>
                          <a:spcPct val="111000"/>
                        </a:lnSpc>
                        <a:tabLst/>
                      </a:pPr>
                      <a:endParaRPr lang="Arial" altLang="Arial" sz="1000" dirty="0"/>
                    </a:p>
                    <a:p>
                      <a:pPr algn="l" rtl="0" eaLnBrk="0">
                        <a:lnSpc>
                          <a:spcPct val="111000"/>
                        </a:lnSpc>
                        <a:tabLst/>
                      </a:pPr>
                      <a:endParaRPr lang="Arial" altLang="Arial" sz="1000" dirty="0"/>
                    </a:p>
                    <a:p>
                      <a:pPr algn="l" rtl="0" eaLnBrk="0">
                        <a:lnSpc>
                          <a:spcPct val="111000"/>
                        </a:lnSpc>
                        <a:tabLst/>
                      </a:pPr>
                      <a:endParaRPr lang="Arial" altLang="Arial" sz="1000" dirty="0"/>
                    </a:p>
                    <a:p>
                      <a:pPr algn="l" rtl="0" eaLnBrk="0">
                        <a:lnSpc>
                          <a:spcPct val="111000"/>
                        </a:lnSpc>
                        <a:tabLst/>
                      </a:pPr>
                      <a:endParaRPr lang="Arial" altLang="Arial" sz="1000" dirty="0"/>
                    </a:p>
                    <a:p>
                      <a:pPr algn="l" rtl="0" eaLnBrk="0">
                        <a:lnSpc>
                          <a:spcPct val="111000"/>
                        </a:lnSpc>
                        <a:tabLst/>
                      </a:pPr>
                      <a:endParaRPr lang="Arial" altLang="Arial" sz="1000" dirty="0"/>
                    </a:p>
                    <a:p>
                      <a:pPr algn="l" rtl="0" eaLnBrk="0">
                        <a:lnSpc>
                          <a:spcPct val="6117"/>
                        </a:lnSpc>
                        <a:tabLst/>
                      </a:pPr>
                      <a:endParaRPr lang="Arial" altLang="Arial" sz="100" dirty="0"/>
                    </a:p>
                    <a:p>
                      <a:pPr marL="102870" algn="l" rtl="0" eaLnBrk="0">
                        <a:lnSpc>
                          <a:spcPct val="85000"/>
                        </a:lnSpc>
                        <a:tabLst/>
                      </a:pPr>
                      <a:r>
                        <a:rPr sz="900" kern="0" spc="-20" dirty="0">
                          <a:solidFill>
                            <a:srgbClr val="000000">
                              <a:alpha val="100000"/>
                            </a:srgbClr>
                          </a:solidFill>
                          <a:latin typeface="SimSun"/>
                          <a:ea typeface="SimSun"/>
                          <a:cs typeface="SimSun"/>
                        </a:rPr>
                        <a:t>实体</a:t>
                      </a:r>
                      <a:endParaRPr lang="SimSun" altLang="SimSun" sz="900" dirty="0"/>
                    </a:p>
                    <a:p>
                      <a:pPr marL="107314" algn="l" rtl="0" eaLnBrk="0">
                        <a:lnSpc>
                          <a:spcPts val="1200"/>
                        </a:lnSpc>
                        <a:tabLst/>
                      </a:pPr>
                      <a:r>
                        <a:rPr sz="900" kern="0" spc="-30" dirty="0">
                          <a:solidFill>
                            <a:srgbClr val="000000">
                              <a:alpha val="100000"/>
                            </a:srgbClr>
                          </a:solidFill>
                          <a:latin typeface="SimSun"/>
                          <a:ea typeface="SimSun"/>
                          <a:cs typeface="SimSun"/>
                        </a:rPr>
                        <a:t>防护</a:t>
                      </a:r>
                      <a:endParaRPr lang="SimSun" altLang="SimSun" sz="900" dirty="0"/>
                    </a:p>
                  </a:txBody>
                  <a:tcPr marL="0" marR="0" marT="0" marB="0" vert="horz">
                    <a:lnL w="6350"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l" rtl="0" eaLnBrk="0">
                        <a:lnSpc>
                          <a:spcPct val="103000"/>
                        </a:lnSpc>
                        <a:tabLst/>
                      </a:pPr>
                      <a:endParaRPr lang="Arial" altLang="Arial" sz="800" dirty="0"/>
                    </a:p>
                    <a:p>
                      <a:pPr algn="l" rtl="0" eaLnBrk="0">
                        <a:lnSpc>
                          <a:spcPct val="6323"/>
                        </a:lnSpc>
                        <a:tabLst/>
                      </a:pPr>
                      <a:endParaRPr lang="Arial" altLang="Arial" sz="100" dirty="0"/>
                    </a:p>
                    <a:p>
                      <a:pPr marL="83819" algn="l" rtl="0" eaLnBrk="0">
                        <a:lnSpc>
                          <a:spcPct val="93000"/>
                        </a:lnSpc>
                        <a:tabLst/>
                      </a:pPr>
                      <a:r>
                        <a:rPr sz="900" kern="0" spc="-20" dirty="0">
                          <a:solidFill>
                            <a:srgbClr val="000000">
                              <a:alpha val="100000"/>
                            </a:srgbClr>
                          </a:solidFill>
                          <a:latin typeface="SimSun"/>
                          <a:ea typeface="SimSun"/>
                          <a:cs typeface="SimSun"/>
                        </a:rPr>
                        <a:t>防盗安全门、金属</a:t>
                      </a:r>
                      <a:endParaRPr lang="SimSun" altLang="SimSun" sz="900" dirty="0"/>
                    </a:p>
                    <a:p>
                      <a:pPr marL="83819" algn="l" rtl="0" eaLnBrk="0">
                        <a:lnSpc>
                          <a:spcPct val="93000"/>
                        </a:lnSpc>
                        <a:spcBef>
                          <a:spcPts val="4"/>
                        </a:spcBef>
                        <a:tabLst/>
                      </a:pPr>
                      <a:r>
                        <a:rPr sz="900" kern="0" spc="-20" dirty="0">
                          <a:solidFill>
                            <a:srgbClr val="000000">
                              <a:alpha val="100000"/>
                            </a:srgbClr>
                          </a:solidFill>
                          <a:latin typeface="SimSun"/>
                          <a:ea typeface="SimSun"/>
                          <a:cs typeface="SimSun"/>
                        </a:rPr>
                        <a:t>防护门或金属卷帘</a:t>
                      </a:r>
                      <a:endParaRPr lang="SimSun" altLang="SimSun" sz="900" dirty="0"/>
                    </a:p>
                    <a:p>
                      <a:pPr marL="489584" algn="l" rtl="0" eaLnBrk="0">
                        <a:lnSpc>
                          <a:spcPct val="97000"/>
                        </a:lnSpc>
                        <a:spcBef>
                          <a:spcPts val="10"/>
                        </a:spcBef>
                        <a:tabLst/>
                      </a:pPr>
                      <a:r>
                        <a:rPr sz="900" kern="0" spc="-10" dirty="0">
                          <a:solidFill>
                            <a:srgbClr val="000000">
                              <a:alpha val="100000"/>
                            </a:srgbClr>
                          </a:solidFill>
                          <a:latin typeface="SimSun"/>
                          <a:ea typeface="SimSun"/>
                          <a:cs typeface="SimSun"/>
                        </a:rPr>
                        <a:t>门</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300" dirty="0"/>
                    </a:p>
                    <a:p>
                      <a:pPr marL="76835" algn="l" rtl="0" eaLnBrk="0">
                        <a:lnSpc>
                          <a:spcPct val="96000"/>
                        </a:lnSpc>
                        <a:spcBef>
                          <a:spcPts val="1"/>
                        </a:spcBef>
                        <a:tabLst/>
                      </a:pPr>
                      <a:r>
                        <a:rPr sz="900" kern="0" spc="0" dirty="0">
                          <a:solidFill>
                            <a:srgbClr val="000000">
                              <a:alpha val="100000"/>
                            </a:srgbClr>
                          </a:solidFill>
                          <a:latin typeface="SimSun"/>
                          <a:ea typeface="SimSun"/>
                          <a:cs typeface="SimSun"/>
                        </a:rPr>
                        <a:t>建筑物（含停车库/场）与室外界相</a:t>
                      </a:r>
                      <a:r>
                        <a:rPr sz="900" kern="0" spc="-10" dirty="0">
                          <a:solidFill>
                            <a:srgbClr val="000000">
                              <a:alpha val="100000"/>
                            </a:srgbClr>
                          </a:solidFill>
                          <a:latin typeface="SimSun"/>
                          <a:ea typeface="SimSun"/>
                          <a:cs typeface="SimSun"/>
                        </a:rPr>
                        <a:t>通的出入口</a:t>
                      </a:r>
                      <a:endParaRPr lang="SimSun" altLang="SimSun" sz="900" dirty="0"/>
                    </a:p>
                  </a:txBody>
                  <a:tcPr marL="0" marR="0" marT="0" marB="0" vert="horz">
                    <a:lnL w="31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300" dirty="0"/>
                    </a:p>
                    <a:p>
                      <a:pPr marL="103504"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7000"/>
                        </a:lnSpc>
                        <a:tabLst/>
                      </a:pPr>
                      <a:endParaRPr lang="Arial" altLang="Arial" sz="400" dirty="0"/>
                    </a:p>
                    <a:p>
                      <a:pPr marL="151129" algn="l" rtl="0" eaLnBrk="0">
                        <a:lnSpc>
                          <a:spcPct val="79000"/>
                        </a:lnSpc>
                        <a:spcBef>
                          <a:spcPts val="3"/>
                        </a:spcBef>
                        <a:tabLst/>
                      </a:pPr>
                      <a:r>
                        <a:rPr sz="900" kern="0" spc="-20" dirty="0">
                          <a:solidFill>
                            <a:srgbClr val="000000">
                              <a:alpha val="100000"/>
                            </a:srgbClr>
                          </a:solidFill>
                          <a:latin typeface="SimSun"/>
                          <a:ea typeface="SimSun"/>
                          <a:cs typeface="SimSun"/>
                        </a:rPr>
                        <a:t>58</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77469" algn="l" rtl="0" eaLnBrk="0">
                        <a:lnSpc>
                          <a:spcPct val="97000"/>
                        </a:lnSpc>
                        <a:spcBef>
                          <a:spcPts val="3"/>
                        </a:spcBef>
                        <a:tabLst/>
                      </a:pPr>
                      <a:r>
                        <a:rPr sz="900" kern="0" spc="-10" dirty="0">
                          <a:solidFill>
                            <a:srgbClr val="000000">
                              <a:alpha val="100000"/>
                            </a:srgbClr>
                          </a:solidFill>
                          <a:latin typeface="SimSun"/>
                          <a:ea typeface="SimSun"/>
                          <a:cs typeface="SimSun"/>
                        </a:rPr>
                        <a:t>商店（场）与外界相通出入口</a:t>
                      </a:r>
                      <a:endParaRPr lang="SimSun" altLang="SimSun" sz="900" dirty="0"/>
                    </a:p>
                  </a:txBody>
                  <a:tcPr marL="0" marR="0" marT="0" marB="0" vert="horz">
                    <a:lnL w="31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300" dirty="0"/>
                    </a:p>
                    <a:p>
                      <a:pPr marL="103504" algn="l" rtl="0" eaLnBrk="0">
                        <a:lnSpc>
                          <a:spcPct val="97000"/>
                        </a:lnSpc>
                        <a:spcBef>
                          <a:spcPts val="3"/>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a:txBody>
                    <a:bodyPr/>
                    <a:lstStyle/>
                    <a:p>
                      <a:pPr algn="l" rtl="0" eaLnBrk="0">
                        <a:lnSpc>
                          <a:spcPct val="113000"/>
                        </a:lnSpc>
                        <a:tabLst/>
                      </a:pPr>
                      <a:endParaRPr lang="Arial" altLang="Arial" sz="400" dirty="0"/>
                    </a:p>
                    <a:p>
                      <a:pPr marL="151129" algn="l" rtl="0" eaLnBrk="0">
                        <a:lnSpc>
                          <a:spcPct val="79000"/>
                        </a:lnSpc>
                        <a:tabLst/>
                      </a:pPr>
                      <a:r>
                        <a:rPr sz="900" kern="0" spc="-20" dirty="0">
                          <a:solidFill>
                            <a:srgbClr val="000000">
                              <a:alpha val="100000"/>
                            </a:srgbClr>
                          </a:solidFill>
                          <a:latin typeface="SimSun"/>
                          <a:ea typeface="SimSun"/>
                          <a:cs typeface="SimSun"/>
                        </a:rPr>
                        <a:t>59</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300" dirty="0"/>
                    </a:p>
                    <a:p>
                      <a:pPr marL="74930" algn="l" rtl="0" eaLnBrk="0">
                        <a:lnSpc>
                          <a:spcPct val="96000"/>
                        </a:lnSpc>
                        <a:spcBef>
                          <a:spcPts val="1"/>
                        </a:spcBef>
                        <a:tabLst/>
                      </a:pPr>
                      <a:r>
                        <a:rPr sz="900" kern="0" spc="-10" dirty="0">
                          <a:solidFill>
                            <a:srgbClr val="000000">
                              <a:alpha val="100000"/>
                            </a:srgbClr>
                          </a:solidFill>
                          <a:latin typeface="SimSun"/>
                          <a:ea typeface="SimSun"/>
                          <a:cs typeface="SimSun"/>
                        </a:rPr>
                        <a:t>楼群之间建筑连廊出入口</a:t>
                      </a:r>
                      <a:endParaRPr lang="SimSun" altLang="SimSun" sz="900" dirty="0"/>
                    </a:p>
                  </a:txBody>
                  <a:tcPr marL="0" marR="0" marT="0" marB="0" vert="horz">
                    <a:lnL w="31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300" dirty="0"/>
                    </a:p>
                    <a:p>
                      <a:pPr marL="103504" algn="l" rtl="0" eaLnBrk="0">
                        <a:lnSpc>
                          <a:spcPct val="97000"/>
                        </a:lnSpc>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9000"/>
                        </a:lnSpc>
                        <a:tabLst/>
                      </a:pPr>
                      <a:endParaRPr lang="Arial" altLang="Arial" sz="400" dirty="0"/>
                    </a:p>
                    <a:p>
                      <a:pPr marL="149860" algn="l" rtl="0" eaLnBrk="0">
                        <a:lnSpc>
                          <a:spcPct val="79000"/>
                        </a:lnSpc>
                        <a:spcBef>
                          <a:spcPts val="1"/>
                        </a:spcBef>
                        <a:tabLst/>
                      </a:pPr>
                      <a:r>
                        <a:rPr sz="900" kern="0" spc="-20" dirty="0">
                          <a:solidFill>
                            <a:srgbClr val="000000">
                              <a:alpha val="100000"/>
                            </a:srgbClr>
                          </a:solidFill>
                          <a:latin typeface="SimSun"/>
                          <a:ea typeface="SimSun"/>
                          <a:cs typeface="SimSun"/>
                        </a:rPr>
                        <a:t>60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l" rtl="0" eaLnBrk="0">
                        <a:lnSpc>
                          <a:spcPct val="115000"/>
                        </a:lnSpc>
                        <a:tabLst/>
                      </a:pPr>
                      <a:endParaRPr lang="Arial" altLang="Arial" sz="1000" dirty="0"/>
                    </a:p>
                    <a:p>
                      <a:pPr algn="l" rtl="0" eaLnBrk="0">
                        <a:lnSpc>
                          <a:spcPct val="115000"/>
                        </a:lnSpc>
                        <a:tabLst/>
                      </a:pPr>
                      <a:endParaRPr lang="Arial" altLang="Arial" sz="1000" dirty="0"/>
                    </a:p>
                    <a:p>
                      <a:pPr algn="l" rtl="0" eaLnBrk="0">
                        <a:lnSpc>
                          <a:spcPct val="115000"/>
                        </a:lnSpc>
                        <a:tabLst/>
                      </a:pPr>
                      <a:endParaRPr lang="Arial" altLang="Arial" sz="1000" dirty="0"/>
                    </a:p>
                    <a:p>
                      <a:pPr marL="369570" indent="-285750" algn="l" rtl="0" eaLnBrk="0">
                        <a:lnSpc>
                          <a:spcPct val="95000"/>
                        </a:lnSpc>
                        <a:spcBef>
                          <a:spcPts val="7"/>
                        </a:spcBef>
                        <a:tabLst/>
                      </a:pPr>
                      <a:r>
                        <a:rPr sz="900" kern="0" spc="-20" dirty="0">
                          <a:solidFill>
                            <a:srgbClr val="000000">
                              <a:alpha val="100000"/>
                            </a:srgbClr>
                          </a:solidFill>
                          <a:latin typeface="SimSun"/>
                          <a:ea typeface="SimSun"/>
                          <a:cs typeface="SimSun"/>
                        </a:rPr>
                        <a:t>防盗安全门或金属</a:t>
                      </a:r>
                      <a:r>
                        <a:rPr sz="900" kern="0" spc="30" dirty="0">
                          <a:solidFill>
                            <a:srgbClr val="000000">
                              <a:alpha val="100000"/>
                            </a:srgbClr>
                          </a:solidFill>
                          <a:latin typeface="SimSun"/>
                          <a:ea typeface="SimSun"/>
                          <a:cs typeface="SimSun"/>
                        </a:rPr>
                        <a:t>  </a:t>
                      </a:r>
                      <a:r>
                        <a:rPr sz="900" kern="0" spc="-30" dirty="0">
                          <a:solidFill>
                            <a:srgbClr val="000000">
                              <a:alpha val="100000"/>
                            </a:srgbClr>
                          </a:solidFill>
                          <a:latin typeface="SimSun"/>
                          <a:ea typeface="SimSun"/>
                          <a:cs typeface="SimSun"/>
                        </a:rPr>
                        <a:t>防护门</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300" dirty="0"/>
                    </a:p>
                    <a:p>
                      <a:pPr marL="76200" algn="l" rtl="0" eaLnBrk="0">
                        <a:lnSpc>
                          <a:spcPct val="96000"/>
                        </a:lnSpc>
                        <a:spcBef>
                          <a:spcPts val="1"/>
                        </a:spcBef>
                        <a:tabLst/>
                      </a:pPr>
                      <a:r>
                        <a:rPr sz="900" kern="0" spc="-10" dirty="0">
                          <a:solidFill>
                            <a:srgbClr val="000000">
                              <a:alpha val="100000"/>
                            </a:srgbClr>
                          </a:solidFill>
                          <a:latin typeface="SimSun"/>
                          <a:ea typeface="SimSun"/>
                          <a:cs typeface="SimSun"/>
                        </a:rPr>
                        <a:t>现金暂存处出入口</a:t>
                      </a:r>
                      <a:endParaRPr lang="SimSun" altLang="SimSun" sz="900" dirty="0"/>
                    </a:p>
                  </a:txBody>
                  <a:tcPr marL="0" marR="0" marT="0" marB="0" vert="horz">
                    <a:lnL w="31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300" dirty="0"/>
                    </a:p>
                    <a:p>
                      <a:pPr marL="103504" algn="l" rtl="0" eaLnBrk="0">
                        <a:lnSpc>
                          <a:spcPct val="97000"/>
                        </a:lnSpc>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6000"/>
                        </a:lnSpc>
                        <a:tabLst/>
                      </a:pPr>
                      <a:endParaRPr lang="Arial" altLang="Arial" sz="400" dirty="0"/>
                    </a:p>
                    <a:p>
                      <a:pPr marL="149860" algn="l" rtl="0" eaLnBrk="0">
                        <a:lnSpc>
                          <a:spcPct val="80000"/>
                        </a:lnSpc>
                        <a:spcBef>
                          <a:spcPts val="2"/>
                        </a:spcBef>
                        <a:tabLst/>
                      </a:pPr>
                      <a:r>
                        <a:rPr sz="900" kern="0" spc="-20" dirty="0">
                          <a:solidFill>
                            <a:srgbClr val="000000">
                              <a:alpha val="100000"/>
                            </a:srgbClr>
                          </a:solidFill>
                          <a:latin typeface="SimSun"/>
                          <a:ea typeface="SimSun"/>
                          <a:cs typeface="SimSun"/>
                        </a:rPr>
                        <a:t>61</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300" dirty="0"/>
                    </a:p>
                    <a:p>
                      <a:pPr marL="74930" algn="l" rtl="0" eaLnBrk="0">
                        <a:lnSpc>
                          <a:spcPct val="96000"/>
                        </a:lnSpc>
                        <a:spcBef>
                          <a:spcPts val="1"/>
                        </a:spcBef>
                        <a:tabLst/>
                      </a:pPr>
                      <a:r>
                        <a:rPr sz="900" kern="0" spc="-10" dirty="0">
                          <a:solidFill>
                            <a:srgbClr val="000000">
                              <a:alpha val="100000"/>
                            </a:srgbClr>
                          </a:solidFill>
                          <a:latin typeface="SimSun"/>
                          <a:ea typeface="SimSun"/>
                          <a:cs typeface="SimSun"/>
                        </a:rPr>
                        <a:t>仓库与外界相通出入口</a:t>
                      </a:r>
                      <a:endParaRPr lang="SimSun" altLang="SimSun" sz="900" dirty="0"/>
                    </a:p>
                  </a:txBody>
                  <a:tcPr marL="0" marR="0" marT="0" marB="0" vert="horz">
                    <a:lnL w="31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300" dirty="0"/>
                    </a:p>
                    <a:p>
                      <a:pPr marL="103504"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8000"/>
                        </a:lnSpc>
                        <a:tabLst/>
                      </a:pPr>
                      <a:endParaRPr lang="Arial" altLang="Arial" sz="400" dirty="0"/>
                    </a:p>
                    <a:p>
                      <a:pPr marL="149860" algn="l" rtl="0" eaLnBrk="0">
                        <a:lnSpc>
                          <a:spcPct val="79000"/>
                        </a:lnSpc>
                        <a:tabLst/>
                      </a:pPr>
                      <a:r>
                        <a:rPr sz="900" kern="0" spc="-20" dirty="0">
                          <a:solidFill>
                            <a:srgbClr val="000000">
                              <a:alpha val="100000"/>
                            </a:srgbClr>
                          </a:solidFill>
                          <a:latin typeface="SimSun"/>
                          <a:ea typeface="SimSun"/>
                          <a:cs typeface="SimSun"/>
                        </a:rPr>
                        <a:t>62</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300" dirty="0"/>
                    </a:p>
                    <a:p>
                      <a:pPr marL="76200" algn="l" rtl="0" eaLnBrk="0">
                        <a:lnSpc>
                          <a:spcPct val="96000"/>
                        </a:lnSpc>
                        <a:spcBef>
                          <a:spcPts val="2"/>
                        </a:spcBef>
                        <a:tabLst/>
                      </a:pPr>
                      <a:r>
                        <a:rPr sz="900" kern="0" spc="0" dirty="0">
                          <a:solidFill>
                            <a:srgbClr val="000000">
                              <a:alpha val="100000"/>
                            </a:srgbClr>
                          </a:solidFill>
                          <a:latin typeface="SimSun"/>
                          <a:ea typeface="SimSun"/>
                          <a:cs typeface="SimSun"/>
                        </a:rPr>
                        <a:t>财务室防盗保险柜存放</a:t>
                      </a:r>
                      <a:r>
                        <a:rPr sz="900" kern="0" spc="-10" dirty="0">
                          <a:solidFill>
                            <a:srgbClr val="000000">
                              <a:alpha val="100000"/>
                            </a:srgbClr>
                          </a:solidFill>
                          <a:latin typeface="SimSun"/>
                          <a:ea typeface="SimSun"/>
                          <a:cs typeface="SimSun"/>
                        </a:rPr>
                        <a:t>处出入口</a:t>
                      </a:r>
                      <a:endParaRPr lang="SimSun" altLang="SimSun" sz="900" dirty="0"/>
                    </a:p>
                  </a:txBody>
                  <a:tcPr marL="0" marR="0" marT="0" marB="0" vert="horz">
                    <a:lnL w="31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300" dirty="0"/>
                    </a:p>
                    <a:p>
                      <a:pPr marL="103504"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9900">
                <a:tc>
                  <a:txBody>
                    <a:bodyPr/>
                    <a:lstStyle/>
                    <a:p>
                      <a:pPr algn="l" rtl="0" eaLnBrk="0">
                        <a:lnSpc>
                          <a:spcPct val="128000"/>
                        </a:lnSpc>
                        <a:tabLst/>
                      </a:pPr>
                      <a:endParaRPr lang="Arial" altLang="Arial" sz="1000" dirty="0"/>
                    </a:p>
                    <a:p>
                      <a:pPr algn="l" rtl="0" eaLnBrk="0">
                        <a:lnSpc>
                          <a:spcPct val="9790"/>
                        </a:lnSpc>
                        <a:tabLst/>
                      </a:pPr>
                      <a:endParaRPr lang="Arial" altLang="Arial" sz="100" dirty="0"/>
                    </a:p>
                    <a:p>
                      <a:pPr marL="149860" algn="l" rtl="0" eaLnBrk="0">
                        <a:lnSpc>
                          <a:spcPct val="79000"/>
                        </a:lnSpc>
                        <a:tabLst/>
                      </a:pPr>
                      <a:r>
                        <a:rPr sz="900" kern="0" spc="-20" dirty="0">
                          <a:solidFill>
                            <a:srgbClr val="000000">
                              <a:alpha val="100000"/>
                            </a:srgbClr>
                          </a:solidFill>
                          <a:latin typeface="SimSun"/>
                          <a:ea typeface="SimSun"/>
                          <a:cs typeface="SimSun"/>
                        </a:rPr>
                        <a:t>63</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300" dirty="0"/>
                    </a:p>
                    <a:p>
                      <a:pPr marL="74930" indent="1905" algn="l" rtl="0" eaLnBrk="0">
                        <a:lnSpc>
                          <a:spcPct val="95000"/>
                        </a:lnSpc>
                        <a:spcBef>
                          <a:spcPts val="2"/>
                        </a:spcBef>
                        <a:tabLst/>
                      </a:pPr>
                      <a:r>
                        <a:rPr sz="900" kern="0" spc="-20" dirty="0">
                          <a:solidFill>
                            <a:srgbClr val="000000">
                              <a:alpha val="100000"/>
                            </a:srgbClr>
                          </a:solidFill>
                          <a:latin typeface="SimSun"/>
                          <a:ea typeface="SimSun"/>
                          <a:cs typeface="SimSun"/>
                        </a:rPr>
                        <a:t>发电机、油库、变（</a:t>
                      </a:r>
                      <a:r>
                        <a:rPr sz="900" kern="0" spc="-30" dirty="0">
                          <a:solidFill>
                            <a:srgbClr val="000000">
                              <a:alpha val="100000"/>
                            </a:srgbClr>
                          </a:solidFill>
                          <a:latin typeface="SimSun"/>
                          <a:ea typeface="SimSun"/>
                          <a:cs typeface="SimSun"/>
                        </a:rPr>
                        <a:t>配）电、两次供水设施设备房、</a:t>
                      </a:r>
                      <a:r>
                        <a:rPr sz="900" kern="0" spc="270" dirty="0">
                          <a:solidFill>
                            <a:srgbClr val="000000">
                              <a:alpha val="100000"/>
                            </a:srgbClr>
                          </a:solidFill>
                          <a:latin typeface="SimSun"/>
                          <a:ea typeface="SimSun"/>
                          <a:cs typeface="SimSun"/>
                        </a:rPr>
                        <a:t> </a:t>
                      </a:r>
                      <a:r>
                        <a:rPr sz="900" kern="0" spc="-30" dirty="0">
                          <a:solidFill>
                            <a:srgbClr val="000000">
                              <a:alpha val="100000"/>
                            </a:srgbClr>
                          </a:solidFill>
                          <a:latin typeface="SimSun"/>
                          <a:ea typeface="SimSun"/>
                          <a:cs typeface="SimSun"/>
                        </a:rPr>
                        <a:t>电梯机房、  </a:t>
                      </a:r>
                      <a:r>
                        <a:rPr sz="900" kern="0" spc="10" dirty="0">
                          <a:solidFill>
                            <a:srgbClr val="000000">
                              <a:alpha val="100000"/>
                            </a:srgbClr>
                          </a:solidFill>
                          <a:latin typeface="SimSun"/>
                          <a:ea typeface="SimSun"/>
                          <a:cs typeface="SimSun"/>
                        </a:rPr>
                        <a:t>通信机房、信息中心、空调机房、安防设备等重要</a:t>
                      </a:r>
                      <a:r>
                        <a:rPr sz="900" kern="0" spc="0" dirty="0">
                          <a:solidFill>
                            <a:srgbClr val="000000">
                              <a:alpha val="100000"/>
                            </a:srgbClr>
                          </a:solidFill>
                          <a:latin typeface="SimSun"/>
                          <a:ea typeface="SimSun"/>
                          <a:cs typeface="SimSun"/>
                        </a:rPr>
                        <a:t>设备机房的出</a:t>
                      </a:r>
                      <a:r>
                        <a:rPr sz="900" kern="0" spc="-10" dirty="0">
                          <a:solidFill>
                            <a:srgbClr val="000000">
                              <a:alpha val="100000"/>
                            </a:srgbClr>
                          </a:solidFill>
                          <a:latin typeface="SimSun"/>
                          <a:ea typeface="SimSun"/>
                          <a:cs typeface="SimSun"/>
                        </a:rPr>
                        <a:t>  </a:t>
                      </a:r>
                      <a:r>
                        <a:rPr sz="900" kern="0" spc="-10" dirty="0">
                          <a:solidFill>
                            <a:srgbClr val="000000">
                              <a:alpha val="100000"/>
                            </a:srgbClr>
                          </a:solidFill>
                          <a:latin typeface="SimSun"/>
                          <a:ea typeface="SimSun"/>
                          <a:cs typeface="SimSun"/>
                        </a:rPr>
                        <a:t>入口</a:t>
                      </a:r>
                      <a:endParaRPr lang="SimSun" altLang="SimSun" sz="900" dirty="0"/>
                    </a:p>
                  </a:txBody>
                  <a:tcPr marL="0" marR="0" marT="0" marB="0" vert="horz">
                    <a:lnL w="31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1000" dirty="0"/>
                    </a:p>
                    <a:p>
                      <a:pPr marL="103504"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6000"/>
                        </a:lnSpc>
                        <a:tabLst/>
                      </a:pPr>
                      <a:endParaRPr lang="Arial" altLang="Arial" sz="400" dirty="0"/>
                    </a:p>
                    <a:p>
                      <a:pPr marL="149860" algn="l" rtl="0" eaLnBrk="0">
                        <a:lnSpc>
                          <a:spcPct val="79000"/>
                        </a:lnSpc>
                        <a:spcBef>
                          <a:spcPts val="3"/>
                        </a:spcBef>
                        <a:tabLst/>
                      </a:pPr>
                      <a:r>
                        <a:rPr sz="900" kern="0" spc="-20" dirty="0">
                          <a:solidFill>
                            <a:srgbClr val="000000">
                              <a:alpha val="100000"/>
                            </a:srgbClr>
                          </a:solidFill>
                          <a:latin typeface="SimSun"/>
                          <a:ea typeface="SimSun"/>
                          <a:cs typeface="SimSun"/>
                        </a:rPr>
                        <a:t>64</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77469" algn="l" rtl="0" eaLnBrk="0">
                        <a:lnSpc>
                          <a:spcPct val="97000"/>
                        </a:lnSpc>
                        <a:spcBef>
                          <a:spcPts val="2"/>
                        </a:spcBef>
                        <a:tabLst/>
                      </a:pPr>
                      <a:r>
                        <a:rPr sz="900" kern="0" spc="-10" dirty="0">
                          <a:solidFill>
                            <a:srgbClr val="000000">
                              <a:alpha val="100000"/>
                            </a:srgbClr>
                          </a:solidFill>
                          <a:latin typeface="SimSun"/>
                          <a:ea typeface="SimSun"/>
                          <a:cs typeface="SimSun"/>
                        </a:rPr>
                        <a:t>安防中心控制室出入口</a:t>
                      </a:r>
                      <a:endParaRPr lang="SimSun" altLang="SimSun" sz="900" dirty="0"/>
                    </a:p>
                  </a:txBody>
                  <a:tcPr marL="0" marR="0" marT="0" marB="0" vert="horz">
                    <a:lnL w="31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300" dirty="0"/>
                    </a:p>
                    <a:p>
                      <a:pPr marL="103504" algn="l" rtl="0" eaLnBrk="0">
                        <a:lnSpc>
                          <a:spcPct val="97000"/>
                        </a:lnSpc>
                        <a:spcBef>
                          <a:spcPts val="2"/>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5000"/>
                        </a:lnSpc>
                        <a:tabLst/>
                      </a:pPr>
                      <a:endParaRPr lang="Arial" altLang="Arial" sz="400" dirty="0"/>
                    </a:p>
                    <a:p>
                      <a:pPr marL="149860" algn="l" rtl="0" eaLnBrk="0">
                        <a:lnSpc>
                          <a:spcPct val="79000"/>
                        </a:lnSpc>
                        <a:spcBef>
                          <a:spcPts val="5"/>
                        </a:spcBef>
                        <a:tabLst/>
                      </a:pPr>
                      <a:r>
                        <a:rPr sz="900" kern="0" spc="-20" dirty="0">
                          <a:solidFill>
                            <a:srgbClr val="000000">
                              <a:alpha val="100000"/>
                            </a:srgbClr>
                          </a:solidFill>
                          <a:latin typeface="SimSun"/>
                          <a:ea typeface="SimSun"/>
                          <a:cs typeface="SimSun"/>
                        </a:rPr>
                        <a:t>65</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l" rtl="0" eaLnBrk="0">
                        <a:lnSpc>
                          <a:spcPct val="191000"/>
                        </a:lnSpc>
                        <a:tabLst/>
                      </a:pPr>
                      <a:endParaRPr lang="Arial" altLang="Arial" sz="1000" dirty="0"/>
                    </a:p>
                    <a:p>
                      <a:pPr algn="l" rtl="0" eaLnBrk="0">
                        <a:lnSpc>
                          <a:spcPct val="9360"/>
                        </a:lnSpc>
                        <a:tabLst/>
                      </a:pPr>
                      <a:endParaRPr lang="Arial" altLang="Arial" sz="100" dirty="0"/>
                    </a:p>
                    <a:p>
                      <a:pPr marL="135254" indent="-57785" algn="l" rtl="0" eaLnBrk="0">
                        <a:lnSpc>
                          <a:spcPct val="95000"/>
                        </a:lnSpc>
                        <a:tabLst/>
                      </a:pPr>
                      <a:r>
                        <a:rPr sz="900" kern="0" spc="-10" dirty="0">
                          <a:solidFill>
                            <a:srgbClr val="000000">
                              <a:alpha val="100000"/>
                            </a:srgbClr>
                          </a:solidFill>
                          <a:latin typeface="SimSun"/>
                          <a:ea typeface="SimSun"/>
                          <a:cs typeface="SimSun"/>
                        </a:rPr>
                        <a:t>金属防护栏或防砸</a:t>
                      </a:r>
                      <a:r>
                        <a:rPr sz="900" kern="0" spc="10" dirty="0">
                          <a:solidFill>
                            <a:srgbClr val="000000">
                              <a:alpha val="100000"/>
                            </a:srgbClr>
                          </a:solidFill>
                          <a:latin typeface="SimSun"/>
                          <a:ea typeface="SimSun"/>
                          <a:cs typeface="SimSun"/>
                        </a:rPr>
                        <a:t>  </a:t>
                      </a:r>
                      <a:r>
                        <a:rPr sz="900" kern="0" spc="-10" dirty="0">
                          <a:solidFill>
                            <a:srgbClr val="000000">
                              <a:alpha val="100000"/>
                            </a:srgbClr>
                          </a:solidFill>
                          <a:latin typeface="SimSun"/>
                          <a:ea typeface="SimSun"/>
                          <a:cs typeface="SimSun"/>
                        </a:rPr>
                        <a:t>玻璃窗户并限位</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77469" algn="l" rtl="0" eaLnBrk="0">
                        <a:lnSpc>
                          <a:spcPct val="96000"/>
                        </a:lnSpc>
                        <a:spcBef>
                          <a:spcPts val="3"/>
                        </a:spcBef>
                        <a:tabLst/>
                      </a:pPr>
                      <a:r>
                        <a:rPr sz="900" kern="0" spc="-10" dirty="0">
                          <a:solidFill>
                            <a:srgbClr val="000000">
                              <a:alpha val="100000"/>
                            </a:srgbClr>
                          </a:solidFill>
                          <a:latin typeface="SimSun"/>
                          <a:ea typeface="SimSun"/>
                          <a:cs typeface="SimSun"/>
                        </a:rPr>
                        <a:t>5m以下一、二层商店（场）与外界相通的窗户、风口</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103504" algn="l" rtl="0" eaLnBrk="0">
                        <a:lnSpc>
                          <a:spcPct val="97000"/>
                        </a:lnSpc>
                        <a:spcBef>
                          <a:spcPts val="2"/>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6000"/>
                        </a:lnSpc>
                        <a:tabLst/>
                      </a:pPr>
                      <a:endParaRPr lang="Arial" altLang="Arial" sz="400" dirty="0"/>
                    </a:p>
                    <a:p>
                      <a:pPr marL="149860" algn="l" rtl="0" eaLnBrk="0">
                        <a:lnSpc>
                          <a:spcPct val="79000"/>
                        </a:lnSpc>
                        <a:spcBef>
                          <a:spcPts val="2"/>
                        </a:spcBef>
                        <a:tabLst/>
                      </a:pPr>
                      <a:r>
                        <a:rPr sz="900" kern="0" spc="-20" dirty="0">
                          <a:solidFill>
                            <a:srgbClr val="000000">
                              <a:alpha val="100000"/>
                            </a:srgbClr>
                          </a:solidFill>
                          <a:latin typeface="SimSun"/>
                          <a:ea typeface="SimSun"/>
                          <a:cs typeface="SimSun"/>
                        </a:rPr>
                        <a:t>66</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300" dirty="0"/>
                    </a:p>
                    <a:p>
                      <a:pPr marL="76200" algn="l" rtl="0" eaLnBrk="0">
                        <a:lnSpc>
                          <a:spcPct val="96000"/>
                        </a:lnSpc>
                        <a:spcBef>
                          <a:spcPts val="1"/>
                        </a:spcBef>
                        <a:tabLst/>
                      </a:pPr>
                      <a:r>
                        <a:rPr sz="900" kern="0" spc="0" dirty="0">
                          <a:solidFill>
                            <a:srgbClr val="000000">
                              <a:alpha val="100000"/>
                            </a:srgbClr>
                          </a:solidFill>
                          <a:latin typeface="SimSun"/>
                          <a:ea typeface="SimSun"/>
                          <a:cs typeface="SimSun"/>
                        </a:rPr>
                        <a:t>现金暂存处与外界相</a:t>
                      </a:r>
                      <a:r>
                        <a:rPr sz="900" kern="0" spc="-10" dirty="0">
                          <a:solidFill>
                            <a:srgbClr val="000000">
                              <a:alpha val="100000"/>
                            </a:srgbClr>
                          </a:solidFill>
                          <a:latin typeface="SimSun"/>
                          <a:ea typeface="SimSun"/>
                          <a:cs typeface="SimSun"/>
                        </a:rPr>
                        <a:t>通的窗户</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300" dirty="0"/>
                    </a:p>
                    <a:p>
                      <a:pPr marL="103504"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5000"/>
                        </a:lnSpc>
                        <a:tabLst/>
                      </a:pPr>
                      <a:endParaRPr lang="Arial" altLang="Arial" sz="400" dirty="0"/>
                    </a:p>
                    <a:p>
                      <a:pPr marL="149860" algn="l" rtl="0" eaLnBrk="0">
                        <a:lnSpc>
                          <a:spcPct val="79000"/>
                        </a:lnSpc>
                        <a:spcBef>
                          <a:spcPts val="4"/>
                        </a:spcBef>
                        <a:tabLst/>
                      </a:pPr>
                      <a:r>
                        <a:rPr sz="900" kern="0" spc="-20" dirty="0">
                          <a:solidFill>
                            <a:srgbClr val="000000">
                              <a:alpha val="100000"/>
                            </a:srgbClr>
                          </a:solidFill>
                          <a:latin typeface="SimSun"/>
                          <a:ea typeface="SimSun"/>
                          <a:cs typeface="SimSun"/>
                        </a:rPr>
                        <a:t>67</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74930" algn="l" rtl="0" eaLnBrk="0">
                        <a:lnSpc>
                          <a:spcPct val="96000"/>
                        </a:lnSpc>
                        <a:spcBef>
                          <a:spcPts val="2"/>
                        </a:spcBef>
                        <a:tabLst/>
                      </a:pPr>
                      <a:r>
                        <a:rPr sz="900" kern="0" spc="-10" dirty="0">
                          <a:solidFill>
                            <a:srgbClr val="000000">
                              <a:alpha val="100000"/>
                            </a:srgbClr>
                          </a:solidFill>
                          <a:latin typeface="SimSun"/>
                          <a:ea typeface="SimSun"/>
                          <a:cs typeface="SimSun"/>
                        </a:rPr>
                        <a:t>仓库与外界相通的窗户</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103504"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6000"/>
                        </a:lnSpc>
                        <a:tabLst/>
                      </a:pPr>
                      <a:endParaRPr lang="Arial" altLang="Arial" sz="400" dirty="0"/>
                    </a:p>
                    <a:p>
                      <a:pPr marL="149860" algn="l" rtl="0" eaLnBrk="0">
                        <a:lnSpc>
                          <a:spcPct val="79000"/>
                        </a:lnSpc>
                        <a:spcBef>
                          <a:spcPts val="1"/>
                        </a:spcBef>
                        <a:tabLst/>
                      </a:pPr>
                      <a:r>
                        <a:rPr sz="900" kern="0" spc="-20" dirty="0">
                          <a:solidFill>
                            <a:srgbClr val="000000">
                              <a:alpha val="100000"/>
                            </a:srgbClr>
                          </a:solidFill>
                          <a:latin typeface="SimSun"/>
                          <a:ea typeface="SimSun"/>
                          <a:cs typeface="SimSun"/>
                        </a:rPr>
                        <a:t>68</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76200" algn="l" rtl="0" eaLnBrk="0">
                        <a:lnSpc>
                          <a:spcPct val="96000"/>
                        </a:lnSpc>
                        <a:spcBef>
                          <a:spcPts val="4"/>
                        </a:spcBef>
                        <a:tabLst/>
                      </a:pPr>
                      <a:r>
                        <a:rPr sz="900" kern="0" spc="0" dirty="0">
                          <a:solidFill>
                            <a:srgbClr val="000000">
                              <a:alpha val="100000"/>
                            </a:srgbClr>
                          </a:solidFill>
                          <a:latin typeface="SimSun"/>
                          <a:ea typeface="SimSun"/>
                          <a:cs typeface="SimSun"/>
                        </a:rPr>
                        <a:t>财务室防盗保险柜存放处与外界相</a:t>
                      </a:r>
                      <a:r>
                        <a:rPr sz="900" kern="0" spc="-10" dirty="0">
                          <a:solidFill>
                            <a:srgbClr val="000000">
                              <a:alpha val="100000"/>
                            </a:srgbClr>
                          </a:solidFill>
                          <a:latin typeface="SimSun"/>
                          <a:ea typeface="SimSun"/>
                          <a:cs typeface="SimSun"/>
                        </a:rPr>
                        <a:t>通的窗户</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103504" algn="l" rtl="0" eaLnBrk="0">
                        <a:lnSpc>
                          <a:spcPct val="97000"/>
                        </a:lnSpc>
                        <a:spcBef>
                          <a:spcPts val="3"/>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5264">
                <a:tc>
                  <a:txBody>
                    <a:bodyPr/>
                    <a:lstStyle/>
                    <a:p>
                      <a:pPr algn="l" rtl="0" eaLnBrk="0">
                        <a:lnSpc>
                          <a:spcPct val="110000"/>
                        </a:lnSpc>
                        <a:tabLst/>
                      </a:pPr>
                      <a:endParaRPr lang="Arial" altLang="Arial" sz="400" dirty="0"/>
                    </a:p>
                    <a:p>
                      <a:pPr marL="149860" algn="l" rtl="0" eaLnBrk="0">
                        <a:lnSpc>
                          <a:spcPct val="79000"/>
                        </a:lnSpc>
                        <a:spcBef>
                          <a:spcPts val="3"/>
                        </a:spcBef>
                        <a:tabLst/>
                      </a:pPr>
                      <a:r>
                        <a:rPr sz="900" kern="0" spc="-20" dirty="0">
                          <a:solidFill>
                            <a:srgbClr val="000000">
                              <a:alpha val="100000"/>
                            </a:srgbClr>
                          </a:solidFill>
                          <a:latin typeface="SimSun"/>
                          <a:ea typeface="SimSun"/>
                          <a:cs typeface="SimSun"/>
                        </a:rPr>
                        <a:t>69</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300" dirty="0"/>
                    </a:p>
                    <a:p>
                      <a:pPr marL="255270" algn="l" rtl="0" eaLnBrk="0">
                        <a:lnSpc>
                          <a:spcPct val="97000"/>
                        </a:lnSpc>
                        <a:spcBef>
                          <a:spcPts val="3"/>
                        </a:spcBef>
                        <a:tabLst/>
                      </a:pPr>
                      <a:r>
                        <a:rPr sz="900" kern="0" spc="-20" dirty="0">
                          <a:solidFill>
                            <a:srgbClr val="000000">
                              <a:alpha val="100000"/>
                            </a:srgbClr>
                          </a:solidFill>
                          <a:latin typeface="SimSun"/>
                          <a:ea typeface="SimSun"/>
                          <a:cs typeface="SimSun"/>
                        </a:rPr>
                        <a:t>防盗保险柜</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7000"/>
                        </a:lnSpc>
                        <a:tabLst/>
                      </a:pPr>
                      <a:endParaRPr lang="Arial" altLang="Arial" sz="300" dirty="0"/>
                    </a:p>
                    <a:p>
                      <a:pPr marL="76200" algn="l" rtl="0" eaLnBrk="0">
                        <a:lnSpc>
                          <a:spcPct val="96000"/>
                        </a:lnSpc>
                        <a:spcBef>
                          <a:spcPts val="3"/>
                        </a:spcBef>
                        <a:tabLst/>
                      </a:pPr>
                      <a:r>
                        <a:rPr sz="900" kern="0" spc="-10" dirty="0">
                          <a:solidFill>
                            <a:srgbClr val="000000">
                              <a:alpha val="100000"/>
                            </a:srgbClr>
                          </a:solidFill>
                          <a:latin typeface="SimSun"/>
                          <a:ea typeface="SimSun"/>
                          <a:cs typeface="SimSun"/>
                        </a:rPr>
                        <a:t>财务室</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7000"/>
                        </a:lnSpc>
                        <a:tabLst/>
                      </a:pPr>
                      <a:endParaRPr lang="Arial" altLang="Arial" sz="300" dirty="0"/>
                    </a:p>
                    <a:p>
                      <a:pPr marL="103504" algn="l" rtl="0" eaLnBrk="0">
                        <a:lnSpc>
                          <a:spcPct val="97000"/>
                        </a:lnSpc>
                        <a:spcBef>
                          <a:spcPts val="3"/>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58" name="table 58"/>
          <p:cNvGraphicFramePr>
            <a:graphicFrameLocks noGrp="1"/>
          </p:cNvGraphicFramePr>
          <p:nvPr/>
        </p:nvGraphicFramePr>
        <p:xfrm>
          <a:off x="981455" y="7546847"/>
          <a:ext cx="5769609" cy="2258060"/>
        </p:xfrm>
        <a:graphic>
          <a:graphicData uri="http://schemas.openxmlformats.org/drawingml/2006/table">
            <a:tbl>
              <a:tblPr/>
              <a:tblGrid>
                <a:gridCol w="400684"/>
                <a:gridCol w="417829"/>
                <a:gridCol w="1066800"/>
                <a:gridCol w="3337559"/>
                <a:gridCol w="546734"/>
              </a:tblGrid>
              <a:tr h="385445">
                <a:tc>
                  <a:txBody>
                    <a:bodyPr/>
                    <a:lstStyle/>
                    <a:p>
                      <a:pPr algn="l" rtl="0" eaLnBrk="0">
                        <a:lnSpc>
                          <a:spcPct val="110000"/>
                        </a:lnSpc>
                        <a:tabLst/>
                      </a:pPr>
                      <a:endParaRPr lang="Arial" altLang="Arial" sz="800" dirty="0"/>
                    </a:p>
                    <a:p>
                      <a:pPr algn="l" rtl="0" eaLnBrk="0">
                        <a:lnSpc>
                          <a:spcPct val="7035"/>
                        </a:lnSpc>
                        <a:tabLst/>
                      </a:pPr>
                      <a:endParaRPr lang="Arial" altLang="Arial" sz="100" dirty="0"/>
                    </a:p>
                    <a:p>
                      <a:pPr marL="94614" algn="l" rtl="0" eaLnBrk="0">
                        <a:lnSpc>
                          <a:spcPct val="97000"/>
                        </a:lnSpc>
                        <a:tabLst/>
                      </a:pPr>
                      <a:r>
                        <a:rPr sz="900" kern="0" spc="-10" dirty="0">
                          <a:solidFill>
                            <a:srgbClr val="000000">
                              <a:alpha val="100000"/>
                            </a:srgbClr>
                          </a:solidFill>
                          <a:latin typeface="SimSun"/>
                          <a:ea typeface="SimSun"/>
                          <a:cs typeface="SimSun"/>
                        </a:rPr>
                        <a:t>序号</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rtl="0" eaLnBrk="0">
                        <a:lnSpc>
                          <a:spcPct val="110000"/>
                        </a:lnSpc>
                        <a:tabLst/>
                      </a:pPr>
                      <a:endParaRPr lang="Arial" altLang="Arial" sz="800" dirty="0"/>
                    </a:p>
                    <a:p>
                      <a:pPr marL="636905" algn="l" rtl="0" eaLnBrk="0">
                        <a:lnSpc>
                          <a:spcPct val="97000"/>
                        </a:lnSpc>
                        <a:spcBef>
                          <a:spcPts val="5"/>
                        </a:spcBef>
                        <a:tabLst/>
                      </a:pPr>
                      <a:r>
                        <a:rPr sz="900" kern="0" spc="-20" dirty="0">
                          <a:solidFill>
                            <a:srgbClr val="000000">
                              <a:alpha val="100000"/>
                            </a:srgbClr>
                          </a:solidFill>
                          <a:latin typeface="SimSun"/>
                          <a:ea typeface="SimSun"/>
                          <a:cs typeface="SimSun"/>
                        </a:rPr>
                        <a:t>项目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0000"/>
                        </a:lnSpc>
                        <a:tabLst/>
                      </a:pPr>
                      <a:endParaRPr lang="Arial" altLang="Arial" sz="800" dirty="0"/>
                    </a:p>
                    <a:p>
                      <a:pPr marL="1164589" algn="l" rtl="0" eaLnBrk="0">
                        <a:lnSpc>
                          <a:spcPct val="97000"/>
                        </a:lnSpc>
                        <a:spcBef>
                          <a:spcPts val="5"/>
                        </a:spcBef>
                        <a:tabLst/>
                      </a:pPr>
                      <a:r>
                        <a:rPr sz="900" kern="0" spc="-10" dirty="0">
                          <a:solidFill>
                            <a:srgbClr val="000000">
                              <a:alpha val="100000"/>
                            </a:srgbClr>
                          </a:solidFill>
                          <a:latin typeface="SimSun"/>
                          <a:ea typeface="SimSun"/>
                          <a:cs typeface="SimSun"/>
                        </a:rPr>
                        <a:t>安装区域或覆盖范围</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300" dirty="0"/>
                    </a:p>
                    <a:p>
                      <a:pPr marL="163829" algn="l" rtl="0" eaLnBrk="0">
                        <a:lnSpc>
                          <a:spcPct val="85000"/>
                        </a:lnSpc>
                        <a:tabLst/>
                      </a:pPr>
                      <a:r>
                        <a:rPr sz="900" kern="0" spc="-20" dirty="0">
                          <a:solidFill>
                            <a:srgbClr val="000000">
                              <a:alpha val="100000"/>
                            </a:srgbClr>
                          </a:solidFill>
                          <a:latin typeface="SimSun"/>
                          <a:ea typeface="SimSun"/>
                          <a:cs typeface="SimSun"/>
                        </a:rPr>
                        <a:t>配置</a:t>
                      </a:r>
                      <a:endParaRPr lang="SimSun" altLang="SimSun" sz="900" dirty="0"/>
                    </a:p>
                    <a:p>
                      <a:pPr marL="164464" algn="l" rtl="0" eaLnBrk="0">
                        <a:lnSpc>
                          <a:spcPts val="1295"/>
                        </a:lnSpc>
                        <a:tabLst/>
                      </a:pPr>
                      <a:r>
                        <a:rPr sz="900" kern="0" spc="-20" dirty="0">
                          <a:solidFill>
                            <a:srgbClr val="000000">
                              <a:alpha val="100000"/>
                            </a:srgbClr>
                          </a:solidFill>
                          <a:latin typeface="SimSun"/>
                          <a:ea typeface="SimSun"/>
                          <a:cs typeface="SimSun"/>
                        </a:rPr>
                        <a:t>要求</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4000"/>
                        </a:lnSpc>
                        <a:tabLst/>
                      </a:pPr>
                      <a:endParaRPr lang="Arial" altLang="Arial" sz="400" dirty="0"/>
                    </a:p>
                    <a:p>
                      <a:pPr marL="189864" algn="l" rtl="0" eaLnBrk="0">
                        <a:lnSpc>
                          <a:spcPct val="79000"/>
                        </a:lnSpc>
                        <a:spcBef>
                          <a:spcPts val="4"/>
                        </a:spcBef>
                        <a:tabLst/>
                      </a:pPr>
                      <a:r>
                        <a:rPr sz="900" kern="0" spc="-10" dirty="0">
                          <a:solidFill>
                            <a:srgbClr val="000000">
                              <a:alpha val="100000"/>
                            </a:srgbClr>
                          </a:solidFill>
                          <a:latin typeface="SimSun"/>
                          <a:ea typeface="SimSun"/>
                          <a:cs typeface="SimSun"/>
                        </a:rPr>
                        <a:t>1</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9">
                  <a:txBody>
                    <a:bodyPr/>
                    <a:lstStyle/>
                    <a:p>
                      <a:pPr algn="l" rtl="0" eaLnBrk="0">
                        <a:lnSpc>
                          <a:spcPct val="106000"/>
                        </a:lnSpc>
                        <a:tabLst/>
                      </a:pPr>
                      <a:endParaRPr lang="Arial" altLang="Arial" sz="1000" dirty="0"/>
                    </a:p>
                    <a:p>
                      <a:pPr algn="l" rtl="0" eaLnBrk="0">
                        <a:lnSpc>
                          <a:spcPct val="107000"/>
                        </a:lnSpc>
                        <a:tabLst/>
                      </a:pPr>
                      <a:endParaRPr lang="Arial" altLang="Arial" sz="1000" dirty="0"/>
                    </a:p>
                    <a:p>
                      <a:pPr algn="l" rtl="0" eaLnBrk="0">
                        <a:lnSpc>
                          <a:spcPct val="107000"/>
                        </a:lnSpc>
                        <a:tabLst/>
                      </a:pPr>
                      <a:endParaRPr lang="Arial" altLang="Arial" sz="1000" dirty="0"/>
                    </a:p>
                    <a:p>
                      <a:pPr algn="l" rtl="0" eaLnBrk="0">
                        <a:lnSpc>
                          <a:spcPct val="107000"/>
                        </a:lnSpc>
                        <a:tabLst/>
                      </a:pPr>
                      <a:endParaRPr lang="Arial" altLang="Arial" sz="1000" dirty="0"/>
                    </a:p>
                    <a:p>
                      <a:pPr algn="l" rtl="0" eaLnBrk="0">
                        <a:lnSpc>
                          <a:spcPct val="6509"/>
                        </a:lnSpc>
                        <a:tabLst/>
                      </a:pPr>
                      <a:endParaRPr lang="Arial" altLang="Arial" sz="100" dirty="0"/>
                    </a:p>
                    <a:p>
                      <a:pPr marL="101600" algn="l" rtl="0" eaLnBrk="0">
                        <a:lnSpc>
                          <a:spcPct val="85000"/>
                        </a:lnSpc>
                        <a:tabLst/>
                      </a:pPr>
                      <a:r>
                        <a:rPr sz="900" kern="0" spc="-10" dirty="0">
                          <a:solidFill>
                            <a:srgbClr val="000000">
                              <a:alpha val="100000"/>
                            </a:srgbClr>
                          </a:solidFill>
                          <a:latin typeface="SimSun"/>
                          <a:ea typeface="SimSun"/>
                          <a:cs typeface="SimSun"/>
                        </a:rPr>
                        <a:t>视频</a:t>
                      </a:r>
                      <a:endParaRPr lang="SimSun" altLang="SimSun" sz="900" dirty="0"/>
                    </a:p>
                    <a:p>
                      <a:pPr marL="104139" algn="l" rtl="0" eaLnBrk="0">
                        <a:lnSpc>
                          <a:spcPts val="1200"/>
                        </a:lnSpc>
                        <a:tabLst/>
                      </a:pPr>
                      <a:r>
                        <a:rPr sz="900" kern="0" spc="-20" dirty="0">
                          <a:solidFill>
                            <a:srgbClr val="000000">
                              <a:alpha val="100000"/>
                            </a:srgbClr>
                          </a:solidFill>
                          <a:latin typeface="SimSun"/>
                          <a:ea typeface="SimSun"/>
                          <a:cs typeface="SimSun"/>
                        </a:rPr>
                        <a:t>安防</a:t>
                      </a:r>
                      <a:endParaRPr lang="SimSun" altLang="SimSun" sz="900" dirty="0"/>
                    </a:p>
                    <a:p>
                      <a:pPr marL="102235" algn="l" rtl="0" eaLnBrk="0">
                        <a:lnSpc>
                          <a:spcPts val="1200"/>
                        </a:lnSpc>
                        <a:tabLst/>
                      </a:pPr>
                      <a:r>
                        <a:rPr sz="900" kern="0" spc="-20" dirty="0">
                          <a:solidFill>
                            <a:srgbClr val="000000">
                              <a:alpha val="100000"/>
                            </a:srgbClr>
                          </a:solidFill>
                          <a:latin typeface="SimSun"/>
                          <a:ea typeface="SimSun"/>
                          <a:cs typeface="SimSun"/>
                        </a:rPr>
                        <a:t>监控</a:t>
                      </a:r>
                      <a:endParaRPr lang="SimSun" altLang="SimSun" sz="900" dirty="0"/>
                    </a:p>
                    <a:p>
                      <a:pPr marL="104139" algn="l" rtl="0" eaLnBrk="0">
                        <a:lnSpc>
                          <a:spcPts val="1200"/>
                        </a:lnSpc>
                        <a:tabLst/>
                      </a:pPr>
                      <a:r>
                        <a:rPr sz="900" kern="0" spc="-20" dirty="0">
                          <a:solidFill>
                            <a:srgbClr val="000000">
                              <a:alpha val="100000"/>
                            </a:srgbClr>
                          </a:solidFill>
                          <a:latin typeface="SimSun"/>
                          <a:ea typeface="SimSun"/>
                          <a:cs typeface="SimSun"/>
                        </a:rPr>
                        <a:t>系统</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9">
                  <a:txBody>
                    <a:bodyPr/>
                    <a:lstStyle/>
                    <a:p>
                      <a:pPr algn="l" rtl="0" eaLnBrk="0">
                        <a:lnSpc>
                          <a:spcPct val="115000"/>
                        </a:lnSpc>
                        <a:tabLst/>
                      </a:pPr>
                      <a:endParaRPr lang="Arial" altLang="Arial" sz="1000" dirty="0"/>
                    </a:p>
                    <a:p>
                      <a:pPr algn="l" rtl="0" eaLnBrk="0">
                        <a:lnSpc>
                          <a:spcPct val="115000"/>
                        </a:lnSpc>
                        <a:tabLst/>
                      </a:pPr>
                      <a:endParaRPr lang="Arial" altLang="Arial" sz="1000" dirty="0"/>
                    </a:p>
                    <a:p>
                      <a:pPr algn="l" rtl="0" eaLnBrk="0">
                        <a:lnSpc>
                          <a:spcPct val="115000"/>
                        </a:lnSpc>
                        <a:tabLst/>
                      </a:pPr>
                      <a:endParaRPr lang="Arial" altLang="Arial" sz="1000" dirty="0"/>
                    </a:p>
                    <a:p>
                      <a:pPr algn="l" rtl="0" eaLnBrk="0">
                        <a:lnSpc>
                          <a:spcPct val="115000"/>
                        </a:lnSpc>
                        <a:tabLst/>
                      </a:pPr>
                      <a:endParaRPr lang="Arial" altLang="Arial" sz="1000" dirty="0"/>
                    </a:p>
                    <a:p>
                      <a:pPr algn="l" rtl="0" eaLnBrk="0">
                        <a:lnSpc>
                          <a:spcPct val="115000"/>
                        </a:lnSpc>
                        <a:tabLst/>
                      </a:pPr>
                      <a:endParaRPr lang="Arial" altLang="Arial" sz="1000" dirty="0"/>
                    </a:p>
                    <a:p>
                      <a:pPr algn="l" rtl="0" eaLnBrk="0">
                        <a:lnSpc>
                          <a:spcPct val="8540"/>
                        </a:lnSpc>
                        <a:tabLst/>
                      </a:pPr>
                      <a:endParaRPr lang="Arial" altLang="Arial" sz="100" dirty="0"/>
                    </a:p>
                    <a:p>
                      <a:pPr marL="254634" algn="l" rtl="0" eaLnBrk="0">
                        <a:lnSpc>
                          <a:spcPct val="96000"/>
                        </a:lnSpc>
                        <a:tabLst/>
                      </a:pPr>
                      <a:r>
                        <a:rPr sz="900" kern="0" spc="-10" dirty="0">
                          <a:solidFill>
                            <a:srgbClr val="000000">
                              <a:alpha val="100000"/>
                            </a:srgbClr>
                          </a:solidFill>
                          <a:latin typeface="SimSun"/>
                          <a:ea typeface="SimSun"/>
                          <a:cs typeface="SimSun"/>
                        </a:rPr>
                        <a:t>彩色摄像机</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78105" algn="l" rtl="0" eaLnBrk="0">
                        <a:lnSpc>
                          <a:spcPct val="96000"/>
                        </a:lnSpc>
                        <a:spcBef>
                          <a:spcPts val="1"/>
                        </a:spcBef>
                        <a:tabLst/>
                      </a:pPr>
                      <a:r>
                        <a:rPr sz="900" kern="0" spc="-10" dirty="0">
                          <a:solidFill>
                            <a:srgbClr val="000000">
                              <a:alpha val="100000"/>
                            </a:srgbClr>
                          </a:solidFill>
                          <a:latin typeface="SimSun"/>
                          <a:ea typeface="SimSun"/>
                          <a:cs typeface="SimSun"/>
                        </a:rPr>
                        <a:t>正门外周围25m范围的街面</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106679"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5000"/>
                        </a:lnSpc>
                        <a:tabLst/>
                      </a:pPr>
                      <a:endParaRPr lang="Arial" altLang="Arial" sz="400" dirty="0"/>
                    </a:p>
                    <a:p>
                      <a:pPr marL="182245" algn="l" rtl="0" eaLnBrk="0">
                        <a:lnSpc>
                          <a:spcPct val="79000"/>
                        </a:lnSpc>
                        <a:spcBef>
                          <a:spcPts val="1"/>
                        </a:spcBef>
                        <a:tabLst/>
                      </a:pPr>
                      <a:r>
                        <a:rPr sz="900" kern="0" spc="-10" dirty="0">
                          <a:solidFill>
                            <a:srgbClr val="000000">
                              <a:alpha val="100000"/>
                            </a:srgbClr>
                          </a:solidFill>
                          <a:latin typeface="SimSun"/>
                          <a:ea typeface="SimSun"/>
                          <a:cs typeface="SimSun"/>
                        </a:rPr>
                        <a:t>2</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8000"/>
                        </a:lnSpc>
                        <a:tabLst/>
                      </a:pPr>
                      <a:endParaRPr lang="Arial" altLang="Arial" sz="200" dirty="0"/>
                    </a:p>
                    <a:p>
                      <a:pPr marL="78105" algn="l" rtl="0" eaLnBrk="0">
                        <a:lnSpc>
                          <a:spcPct val="97000"/>
                        </a:lnSpc>
                        <a:spcBef>
                          <a:spcPts val="1"/>
                        </a:spcBef>
                        <a:tabLst/>
                      </a:pPr>
                      <a:r>
                        <a:rPr sz="900" kern="0" spc="-10" dirty="0">
                          <a:solidFill>
                            <a:srgbClr val="000000">
                              <a:alpha val="100000"/>
                            </a:srgbClr>
                          </a:solidFill>
                          <a:latin typeface="SimSun"/>
                          <a:ea typeface="SimSun"/>
                          <a:cs typeface="SimSun"/>
                        </a:rPr>
                        <a:t>商店与外界相通出入口</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106679" algn="l" rtl="0" eaLnBrk="0">
                        <a:lnSpc>
                          <a:spcPct val="97000"/>
                        </a:lnSpc>
                        <a:spcBef>
                          <a:spcPts val="3"/>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5000"/>
                        </a:lnSpc>
                        <a:tabLst/>
                      </a:pPr>
                      <a:endParaRPr lang="Arial" altLang="Arial" sz="400" dirty="0"/>
                    </a:p>
                    <a:p>
                      <a:pPr marL="183514" algn="l" rtl="0" eaLnBrk="0">
                        <a:lnSpc>
                          <a:spcPct val="79000"/>
                        </a:lnSpc>
                        <a:spcBef>
                          <a:spcPts val="4"/>
                        </a:spcBef>
                        <a:tabLst/>
                      </a:pPr>
                      <a:r>
                        <a:rPr sz="900" kern="0" spc="-10" dirty="0">
                          <a:solidFill>
                            <a:srgbClr val="000000">
                              <a:alpha val="100000"/>
                            </a:srgbClr>
                          </a:solidFill>
                          <a:latin typeface="SimSun"/>
                          <a:ea typeface="SimSun"/>
                          <a:cs typeface="SimSun"/>
                        </a:rPr>
                        <a:t>3</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78105" algn="l" rtl="0" eaLnBrk="0">
                        <a:lnSpc>
                          <a:spcPct val="96000"/>
                        </a:lnSpc>
                        <a:spcBef>
                          <a:spcPts val="2"/>
                        </a:spcBef>
                        <a:tabLst/>
                      </a:pPr>
                      <a:r>
                        <a:rPr sz="900" kern="0" spc="-10" dirty="0">
                          <a:solidFill>
                            <a:srgbClr val="000000">
                              <a:alpha val="100000"/>
                            </a:srgbClr>
                          </a:solidFill>
                          <a:latin typeface="SimSun"/>
                          <a:ea typeface="SimSun"/>
                          <a:cs typeface="SimSun"/>
                        </a:rPr>
                        <a:t>商店内营业区域主要通道</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106679"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6000"/>
                        </a:lnSpc>
                        <a:tabLst/>
                      </a:pPr>
                      <a:endParaRPr lang="Arial" altLang="Arial" sz="400" dirty="0"/>
                    </a:p>
                    <a:p>
                      <a:pPr marL="180339" algn="l" rtl="0" eaLnBrk="0">
                        <a:lnSpc>
                          <a:spcPct val="79000"/>
                        </a:lnSpc>
                        <a:spcBef>
                          <a:spcPts val="1"/>
                        </a:spcBef>
                        <a:tabLst/>
                      </a:pPr>
                      <a:r>
                        <a:rPr sz="900" kern="0" spc="-10" dirty="0">
                          <a:solidFill>
                            <a:srgbClr val="000000">
                              <a:alpha val="100000"/>
                            </a:srgbClr>
                          </a:solidFill>
                          <a:latin typeface="SimSun"/>
                          <a:ea typeface="SimSun"/>
                          <a:cs typeface="SimSun"/>
                        </a:rPr>
                        <a:t>4</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78105" algn="l" rtl="0" eaLnBrk="0">
                        <a:lnSpc>
                          <a:spcPct val="96000"/>
                        </a:lnSpc>
                        <a:spcBef>
                          <a:spcPts val="4"/>
                        </a:spcBef>
                        <a:tabLst/>
                      </a:pPr>
                      <a:r>
                        <a:rPr sz="900" kern="0" spc="-10" dirty="0">
                          <a:solidFill>
                            <a:srgbClr val="000000">
                              <a:alpha val="100000"/>
                            </a:srgbClr>
                          </a:solidFill>
                          <a:latin typeface="SimSun"/>
                          <a:ea typeface="SimSun"/>
                          <a:cs typeface="SimSun"/>
                        </a:rPr>
                        <a:t>商店内营业区域非主要通道</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109220" algn="l" rtl="0" eaLnBrk="0">
                        <a:lnSpc>
                          <a:spcPct val="98000"/>
                        </a:lnSpc>
                        <a:spcBef>
                          <a:spcPts val="3"/>
                        </a:spcBef>
                        <a:tabLst/>
                      </a:pPr>
                      <a:r>
                        <a:rPr sz="900" kern="0" spc="-20" dirty="0">
                          <a:solidFill>
                            <a:srgbClr val="000000">
                              <a:alpha val="100000"/>
                            </a:srgbClr>
                          </a:solidFill>
                          <a:latin typeface="SimSun"/>
                          <a:ea typeface="SimSun"/>
                          <a:cs typeface="SimSun"/>
                        </a:rPr>
                        <a:t>宜配置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184">
                <a:tc>
                  <a:txBody>
                    <a:bodyPr/>
                    <a:lstStyle/>
                    <a:p>
                      <a:pPr algn="l" rtl="0" eaLnBrk="0">
                        <a:lnSpc>
                          <a:spcPct val="110000"/>
                        </a:lnSpc>
                        <a:tabLst/>
                      </a:pPr>
                      <a:endParaRPr lang="Arial" altLang="Arial" sz="400" dirty="0"/>
                    </a:p>
                    <a:p>
                      <a:pPr marL="183514" algn="l" rtl="0" eaLnBrk="0">
                        <a:lnSpc>
                          <a:spcPct val="79000"/>
                        </a:lnSpc>
                        <a:spcBef>
                          <a:spcPts val="3"/>
                        </a:spcBef>
                        <a:tabLst/>
                      </a:pPr>
                      <a:r>
                        <a:rPr sz="900" kern="0" spc="-10" dirty="0">
                          <a:solidFill>
                            <a:srgbClr val="000000">
                              <a:alpha val="100000"/>
                            </a:srgbClr>
                          </a:solidFill>
                          <a:latin typeface="SimSun"/>
                          <a:ea typeface="SimSun"/>
                          <a:cs typeface="SimSun"/>
                        </a:rPr>
                        <a:t>5</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7000"/>
                        </a:lnSpc>
                        <a:tabLst/>
                      </a:pPr>
                      <a:endParaRPr lang="Arial" altLang="Arial" sz="300" dirty="0"/>
                    </a:p>
                    <a:p>
                      <a:pPr marL="75564" algn="l" rtl="0" eaLnBrk="0">
                        <a:lnSpc>
                          <a:spcPct val="96000"/>
                        </a:lnSpc>
                        <a:spcBef>
                          <a:spcPts val="3"/>
                        </a:spcBef>
                        <a:tabLst/>
                      </a:pPr>
                      <a:r>
                        <a:rPr sz="900" kern="0" spc="-10" dirty="0">
                          <a:solidFill>
                            <a:srgbClr val="000000">
                              <a:alpha val="100000"/>
                            </a:srgbClr>
                          </a:solidFill>
                          <a:latin typeface="SimSun"/>
                          <a:ea typeface="SimSun"/>
                          <a:cs typeface="SimSun"/>
                        </a:rPr>
                        <a:t>顶层平台出入口</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7000"/>
                        </a:lnSpc>
                        <a:tabLst/>
                      </a:pPr>
                      <a:endParaRPr lang="Arial" altLang="Arial" sz="300" dirty="0"/>
                    </a:p>
                    <a:p>
                      <a:pPr marL="106679" algn="l" rtl="0" eaLnBrk="0">
                        <a:lnSpc>
                          <a:spcPct val="97000"/>
                        </a:lnSpc>
                        <a:spcBef>
                          <a:spcPts val="3"/>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5000"/>
                        </a:lnSpc>
                        <a:tabLst/>
                      </a:pPr>
                      <a:endParaRPr lang="Arial" altLang="Arial" sz="400" dirty="0"/>
                    </a:p>
                    <a:p>
                      <a:pPr marL="182245" algn="l" rtl="0" eaLnBrk="0">
                        <a:lnSpc>
                          <a:spcPct val="79000"/>
                        </a:lnSpc>
                        <a:spcBef>
                          <a:spcPts val="4"/>
                        </a:spcBef>
                        <a:tabLst/>
                      </a:pPr>
                      <a:r>
                        <a:rPr sz="900" kern="0" spc="-10" dirty="0">
                          <a:solidFill>
                            <a:srgbClr val="000000">
                              <a:alpha val="100000"/>
                            </a:srgbClr>
                          </a:solidFill>
                          <a:latin typeface="SimSun"/>
                          <a:ea typeface="SimSun"/>
                          <a:cs typeface="SimSun"/>
                        </a:rPr>
                        <a:t>6</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78739" algn="l" rtl="0" eaLnBrk="0">
                        <a:lnSpc>
                          <a:spcPct val="96000"/>
                        </a:lnSpc>
                        <a:spcBef>
                          <a:spcPts val="2"/>
                        </a:spcBef>
                        <a:tabLst/>
                      </a:pPr>
                      <a:r>
                        <a:rPr sz="900" kern="0" spc="-10" dirty="0">
                          <a:solidFill>
                            <a:srgbClr val="000000">
                              <a:alpha val="100000"/>
                            </a:srgbClr>
                          </a:solidFill>
                          <a:latin typeface="SimSun"/>
                          <a:ea typeface="SimSun"/>
                          <a:cs typeface="SimSun"/>
                        </a:rPr>
                        <a:t>纠纷接待处、客户服务中心</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106679" algn="l" rtl="0" eaLnBrk="0">
                        <a:lnSpc>
                          <a:spcPct val="97000"/>
                        </a:lnSpc>
                        <a:spcBef>
                          <a:spcPts val="1"/>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644">
                <a:tc>
                  <a:txBody>
                    <a:bodyPr/>
                    <a:lstStyle/>
                    <a:p>
                      <a:pPr algn="l" rtl="0" eaLnBrk="0">
                        <a:lnSpc>
                          <a:spcPct val="106000"/>
                        </a:lnSpc>
                        <a:tabLst/>
                      </a:pPr>
                      <a:endParaRPr lang="Arial" altLang="Arial" sz="400" dirty="0"/>
                    </a:p>
                    <a:p>
                      <a:pPr marL="183514" algn="l" rtl="0" eaLnBrk="0">
                        <a:lnSpc>
                          <a:spcPct val="79000"/>
                        </a:lnSpc>
                        <a:spcBef>
                          <a:spcPts val="1"/>
                        </a:spcBef>
                        <a:tabLst/>
                      </a:pPr>
                      <a:r>
                        <a:rPr sz="900" kern="0" spc="-10" dirty="0">
                          <a:solidFill>
                            <a:srgbClr val="000000">
                              <a:alpha val="100000"/>
                            </a:srgbClr>
                          </a:solidFill>
                          <a:latin typeface="SimSun"/>
                          <a:ea typeface="SimSun"/>
                          <a:cs typeface="SimSun"/>
                        </a:rPr>
                        <a:t>7</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9000"/>
                        </a:lnSpc>
                        <a:tabLst/>
                      </a:pPr>
                      <a:endParaRPr lang="Arial" altLang="Arial" sz="200" dirty="0"/>
                    </a:p>
                    <a:p>
                      <a:pPr marL="79375" algn="l" rtl="0" eaLnBrk="0">
                        <a:lnSpc>
                          <a:spcPct val="97000"/>
                        </a:lnSpc>
                        <a:spcBef>
                          <a:spcPts val="2"/>
                        </a:spcBef>
                        <a:tabLst/>
                      </a:pPr>
                      <a:r>
                        <a:rPr sz="900" kern="0" spc="-20" dirty="0">
                          <a:solidFill>
                            <a:srgbClr val="000000">
                              <a:alpha val="100000"/>
                            </a:srgbClr>
                          </a:solidFill>
                          <a:latin typeface="SimSun"/>
                          <a:ea typeface="SimSun"/>
                          <a:cs typeface="SimSun"/>
                        </a:rPr>
                        <a:t>营业柜台</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106679" algn="l" rtl="0" eaLnBrk="0">
                        <a:lnSpc>
                          <a:spcPct val="97000"/>
                        </a:lnSpc>
                        <a:spcBef>
                          <a:spcPts val="3"/>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009">
                <a:tc>
                  <a:txBody>
                    <a:bodyPr/>
                    <a:lstStyle/>
                    <a:p>
                      <a:pPr algn="l" rtl="0" eaLnBrk="0">
                        <a:lnSpc>
                          <a:spcPct val="105000"/>
                        </a:lnSpc>
                        <a:tabLst/>
                      </a:pPr>
                      <a:endParaRPr lang="Arial" altLang="Arial" sz="400" dirty="0"/>
                    </a:p>
                    <a:p>
                      <a:pPr marL="181610" algn="l" rtl="0" eaLnBrk="0">
                        <a:lnSpc>
                          <a:spcPct val="79000"/>
                        </a:lnSpc>
                        <a:spcBef>
                          <a:spcPts val="3"/>
                        </a:spcBef>
                        <a:tabLst/>
                      </a:pPr>
                      <a:r>
                        <a:rPr sz="900" kern="0" spc="-10" dirty="0">
                          <a:solidFill>
                            <a:srgbClr val="000000">
                              <a:alpha val="100000"/>
                            </a:srgbClr>
                          </a:solidFill>
                          <a:latin typeface="SimSun"/>
                          <a:ea typeface="SimSun"/>
                          <a:cs typeface="SimSun"/>
                        </a:rPr>
                        <a:t>8</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76835" algn="l" rtl="0" eaLnBrk="0">
                        <a:lnSpc>
                          <a:spcPct val="96000"/>
                        </a:lnSpc>
                        <a:spcBef>
                          <a:spcPts val="1"/>
                        </a:spcBef>
                        <a:tabLst/>
                      </a:pPr>
                      <a:r>
                        <a:rPr sz="900" kern="0" spc="-10" dirty="0">
                          <a:solidFill>
                            <a:srgbClr val="000000">
                              <a:alpha val="100000"/>
                            </a:srgbClr>
                          </a:solidFill>
                          <a:latin typeface="SimSun"/>
                          <a:ea typeface="SimSun"/>
                          <a:cs typeface="SimSun"/>
                        </a:rPr>
                        <a:t>贵重商品加工维修区域</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106679" algn="l" rtl="0" eaLnBrk="0">
                        <a:lnSpc>
                          <a:spcPct val="97000"/>
                        </a:lnSpc>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2089">
                <a:tc>
                  <a:txBody>
                    <a:bodyPr/>
                    <a:lstStyle/>
                    <a:p>
                      <a:pPr algn="l" rtl="0" eaLnBrk="0">
                        <a:lnSpc>
                          <a:spcPct val="105000"/>
                        </a:lnSpc>
                        <a:tabLst/>
                      </a:pPr>
                      <a:endParaRPr lang="Arial" altLang="Arial" sz="400" dirty="0"/>
                    </a:p>
                    <a:p>
                      <a:pPr marL="181610" algn="l" rtl="0" eaLnBrk="0">
                        <a:lnSpc>
                          <a:spcPct val="79000"/>
                        </a:lnSpc>
                        <a:spcBef>
                          <a:spcPts val="5"/>
                        </a:spcBef>
                        <a:tabLst/>
                      </a:pPr>
                      <a:r>
                        <a:rPr sz="900" kern="0" spc="-10" dirty="0">
                          <a:solidFill>
                            <a:srgbClr val="000000">
                              <a:alpha val="100000"/>
                            </a:srgbClr>
                          </a:solidFill>
                          <a:latin typeface="SimSun"/>
                          <a:ea typeface="SimSun"/>
                          <a:cs typeface="SimSun"/>
                        </a:rPr>
                        <a:t>9</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80010" algn="l" rtl="0" eaLnBrk="0">
                        <a:lnSpc>
                          <a:spcPct val="96000"/>
                        </a:lnSpc>
                        <a:spcBef>
                          <a:spcPts val="3"/>
                        </a:spcBef>
                        <a:tabLst/>
                      </a:pPr>
                      <a:r>
                        <a:rPr sz="900" kern="0" spc="-20" dirty="0">
                          <a:solidFill>
                            <a:srgbClr val="000000">
                              <a:alpha val="100000"/>
                            </a:srgbClr>
                          </a:solidFill>
                          <a:latin typeface="SimSun"/>
                          <a:ea typeface="SimSun"/>
                          <a:cs typeface="SimSun"/>
                        </a:rPr>
                        <a:t>收银柜台</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106679" algn="l" rtl="0" eaLnBrk="0">
                        <a:lnSpc>
                          <a:spcPct val="97000"/>
                        </a:lnSpc>
                        <a:spcBef>
                          <a:spcPts val="2"/>
                        </a:spcBef>
                        <a:tabLst/>
                      </a:pPr>
                      <a:r>
                        <a:rPr sz="900" kern="0" spc="-10" dirty="0">
                          <a:solidFill>
                            <a:srgbClr val="000000">
                              <a:alpha val="100000"/>
                            </a:srgbClr>
                          </a:solidFill>
                          <a:latin typeface="SimSun"/>
                          <a:ea typeface="SimSun"/>
                          <a:cs typeface="SimSun"/>
                        </a:rPr>
                        <a:t>应配置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60" name="textbox 60"/>
          <p:cNvSpPr/>
          <p:nvPr/>
        </p:nvSpPr>
        <p:spPr>
          <a:xfrm>
            <a:off x="1180061" y="902789"/>
            <a:ext cx="5672454" cy="345440"/>
          </a:xfrm>
          <a:prstGeom prst="rect">
            <a:avLst/>
          </a:prstGeom>
        </p:spPr>
        <p:txBody>
          <a:bodyPr vert="horz" wrap="square" lIns="0" tIns="0" rIns="0" bIns="0"/>
          <a:lstStyle/>
          <a:p>
            <a:pPr algn="l" rtl="0" eaLnBrk="0">
              <a:lnSpc>
                <a:spcPct val="92498"/>
              </a:lnSpc>
              <a:tabLst/>
            </a:pPr>
            <a:endParaRPr lang="Arial" altLang="Arial" sz="100" dirty="0"/>
          </a:p>
          <a:p>
            <a:pPr marL="12700" indent="4676775" algn="l" rtl="0" eaLnBrk="0">
              <a:lnSpc>
                <a:spcPct val="110000"/>
              </a:lnSpc>
              <a:tabLst/>
            </a:pPr>
            <a:r>
              <a:rPr sz="900" kern="0" spc="0" dirty="0">
                <a:solidFill>
                  <a:srgbClr val="000000">
                    <a:alpha val="100000"/>
                  </a:srgbClr>
                </a:solidFill>
                <a:latin typeface="SimSun"/>
                <a:ea typeface="SimSun"/>
                <a:cs typeface="SimSun"/>
              </a:rPr>
              <a:t>DB31/T 329.9-2</a:t>
            </a:r>
            <a:r>
              <a:rPr sz="900" kern="0" spc="-10" dirty="0">
                <a:solidFill>
                  <a:srgbClr val="000000">
                    <a:alpha val="100000"/>
                  </a:srgbClr>
                </a:solidFill>
                <a:latin typeface="SimSun"/>
                <a:ea typeface="SimSun"/>
                <a:cs typeface="SimSun"/>
              </a:rPr>
              <a:t>018</a:t>
            </a:r>
            <a:r>
              <a:rPr sz="900" kern="0" spc="0" dirty="0">
                <a:solidFill>
                  <a:srgbClr val="000000">
                    <a:alpha val="100000"/>
                  </a:srgbClr>
                </a:solidFill>
                <a:latin typeface="SimSun"/>
                <a:ea typeface="SimSun"/>
                <a:cs typeface="SimSun"/>
              </a:rPr>
              <a:t> </a:t>
            </a:r>
            <a:r>
              <a:rPr sz="1000" kern="0" spc="40" dirty="0">
                <a:solidFill>
                  <a:srgbClr val="000000">
                    <a:alpha val="100000"/>
                  </a:srgbClr>
                </a:solidFill>
                <a:latin typeface="SimHei"/>
                <a:ea typeface="SimHei"/>
                <a:cs typeface="SimHei"/>
              </a:rPr>
              <a:t>表</a:t>
            </a:r>
            <a:r>
              <a:rPr sz="1000" kern="0" spc="-90" dirty="0">
                <a:solidFill>
                  <a:srgbClr val="000000">
                    <a:alpha val="100000"/>
                  </a:srgbClr>
                </a:solidFill>
                <a:latin typeface="SimHei"/>
                <a:ea typeface="SimHei"/>
                <a:cs typeface="SimHei"/>
              </a:rPr>
              <a:t> </a:t>
            </a:r>
            <a:r>
              <a:rPr sz="1000" kern="0" spc="40" dirty="0">
                <a:solidFill>
                  <a:srgbClr val="000000">
                    <a:alpha val="100000"/>
                  </a:srgbClr>
                </a:solidFill>
                <a:latin typeface="SimHei"/>
                <a:ea typeface="SimHei"/>
                <a:cs typeface="SimHei"/>
              </a:rPr>
              <a:t>1</a:t>
            </a:r>
            <a:r>
              <a:rPr sz="1000" kern="0" spc="40" dirty="0">
                <a:solidFill>
                  <a:srgbClr val="000000">
                    <a:alpha val="100000"/>
                  </a:srgbClr>
                </a:solidFill>
                <a:latin typeface="SimHei"/>
                <a:ea typeface="SimHei"/>
                <a:cs typeface="SimHei"/>
              </a:rPr>
              <a:t> </a:t>
            </a:r>
            <a:r>
              <a:rPr sz="1000" kern="0" spc="40" dirty="0">
                <a:solidFill>
                  <a:srgbClr val="000000">
                    <a:alpha val="100000"/>
                  </a:srgbClr>
                </a:solidFill>
                <a:latin typeface="SimHei"/>
                <a:ea typeface="SimHei"/>
                <a:cs typeface="SimHei"/>
              </a:rPr>
              <a:t>超市、仓储会员店、购物中心、百货店、商品交易市场安全技术防范系统配置表（续）</a:t>
            </a:r>
            <a:endParaRPr lang="SimHei" altLang="SimHei" sz="1000" dirty="0"/>
          </a:p>
        </p:txBody>
      </p:sp>
      <p:sp>
        <p:nvSpPr>
          <p:cNvPr id="62" name="textbox 62"/>
          <p:cNvSpPr/>
          <p:nvPr/>
        </p:nvSpPr>
        <p:spPr>
          <a:xfrm>
            <a:off x="2446886" y="7269459"/>
            <a:ext cx="2853054" cy="178435"/>
          </a:xfrm>
          <a:prstGeom prst="rect">
            <a:avLst/>
          </a:prstGeom>
        </p:spPr>
        <p:txBody>
          <a:bodyPr vert="horz" wrap="square" lIns="0" tIns="0" rIns="0" bIns="0"/>
          <a:lstStyle/>
          <a:p>
            <a:pPr algn="l" rtl="0" eaLnBrk="0">
              <a:lnSpc>
                <a:spcPct val="86353"/>
              </a:lnSpc>
              <a:tabLst/>
            </a:pPr>
            <a:endParaRPr lang="Arial" altLang="Arial" sz="100" dirty="0"/>
          </a:p>
          <a:p>
            <a:pPr marL="12700" algn="l" rtl="0" eaLnBrk="0">
              <a:lnSpc>
                <a:spcPct val="100000"/>
              </a:lnSpc>
              <a:tabLst/>
            </a:pPr>
            <a:r>
              <a:rPr sz="1000" kern="0" spc="40" dirty="0">
                <a:solidFill>
                  <a:srgbClr val="000000">
                    <a:alpha val="100000"/>
                  </a:srgbClr>
                </a:solidFill>
                <a:latin typeface="SimHei"/>
                <a:ea typeface="SimHei"/>
                <a:cs typeface="SimHei"/>
              </a:rPr>
              <a:t>表</a:t>
            </a:r>
            <a:r>
              <a:rPr sz="1000" kern="0" spc="-140" dirty="0">
                <a:solidFill>
                  <a:srgbClr val="000000">
                    <a:alpha val="100000"/>
                  </a:srgbClr>
                </a:solidFill>
                <a:latin typeface="SimHei"/>
                <a:ea typeface="SimHei"/>
                <a:cs typeface="SimHei"/>
              </a:rPr>
              <a:t> </a:t>
            </a:r>
            <a:r>
              <a:rPr sz="1000" kern="0" spc="40" dirty="0">
                <a:solidFill>
                  <a:srgbClr val="000000">
                    <a:alpha val="100000"/>
                  </a:srgbClr>
                </a:solidFill>
                <a:latin typeface="SimHei"/>
                <a:ea typeface="SimHei"/>
                <a:cs typeface="SimHei"/>
              </a:rPr>
              <a:t>2</a:t>
            </a:r>
            <a:r>
              <a:rPr sz="1000" kern="0" spc="40" dirty="0">
                <a:solidFill>
                  <a:srgbClr val="000000">
                    <a:alpha val="100000"/>
                  </a:srgbClr>
                </a:solidFill>
                <a:latin typeface="SimHei"/>
                <a:ea typeface="SimHei"/>
                <a:cs typeface="SimHei"/>
              </a:rPr>
              <a:t> </a:t>
            </a:r>
            <a:r>
              <a:rPr sz="1000" kern="0" spc="40" dirty="0">
                <a:solidFill>
                  <a:srgbClr val="000000">
                    <a:alpha val="100000"/>
                  </a:srgbClr>
                </a:solidFill>
                <a:latin typeface="SimHei"/>
                <a:ea typeface="SimHei"/>
                <a:cs typeface="SimHei"/>
              </a:rPr>
              <a:t>贵重商品店（柜）安全技术防范系统配置表</a:t>
            </a:r>
            <a:endParaRPr lang="SimHei" altLang="SimHei" sz="1000" dirty="0"/>
          </a:p>
        </p:txBody>
      </p:sp>
      <p:sp>
        <p:nvSpPr>
          <p:cNvPr id="64" name="textbox 64"/>
          <p:cNvSpPr/>
          <p:nvPr/>
        </p:nvSpPr>
        <p:spPr>
          <a:xfrm>
            <a:off x="6641309" y="9859295"/>
            <a:ext cx="78105" cy="129539"/>
          </a:xfrm>
          <a:prstGeom prst="rect">
            <a:avLst/>
          </a:prstGeom>
        </p:spPr>
        <p:txBody>
          <a:bodyPr vert="horz" wrap="square" lIns="0" tIns="0" rIns="0" bIns="0"/>
          <a:lstStyle/>
          <a:p>
            <a:pPr algn="l" rtl="0" eaLnBrk="0">
              <a:lnSpc>
                <a:spcPct val="82080"/>
              </a:lnSpc>
              <a:tabLst/>
            </a:pPr>
            <a:endParaRPr lang="Arial" altLang="Arial" sz="100" dirty="0"/>
          </a:p>
          <a:p>
            <a:pPr marL="12700" algn="l" rtl="0" eaLnBrk="0">
              <a:lnSpc>
                <a:spcPct val="76000"/>
              </a:lnSpc>
              <a:tabLst/>
            </a:pPr>
            <a:r>
              <a:rPr sz="900" kern="0" spc="-10" dirty="0">
                <a:solidFill>
                  <a:srgbClr val="000000">
                    <a:alpha val="100000"/>
                  </a:srgbClr>
                </a:solidFill>
                <a:latin typeface="Times New Roman"/>
                <a:ea typeface="Times New Roman"/>
                <a:cs typeface="Times New Roman"/>
              </a:rPr>
              <a:t>5</a:t>
            </a:r>
            <a:endParaRPr lang="Times New Roman" altLang="Times New Roman" sz="900" dirty="0"/>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satMod val="110000"/>
                <a:lumMod val="105000"/>
                <a:tint val="67000"/>
              </a:schemeClr>
            </a:gs>
            <a:gs pos="50000">
              <a:schemeClr val="phClr">
                <a:lumMod val="105000"/>
                <a:satMod val="103000"/>
                <a:tint val="73000"/>
              </a:schemeClr>
            </a:gs>
            <a:gs pos="100000">
              <a:schemeClr val="phClr">
                <a:satMod val="105000"/>
                <a:lumMod val="109000"/>
                <a:tint val="81000"/>
              </a:schemeClr>
            </a:gs>
          </a:gsLst>
          <a:lin ang="5400000" scaled="0"/>
        </a:gradFill>
        <a:gradFill rotWithShape="1">
          <a:gsLst>
            <a:gs pos="0">
              <a:schemeClr val="phClr">
                <a:satMod val="103000"/>
                <a:lumMod val="102000"/>
                <a:shade val="94000"/>
              </a:schemeClr>
            </a:gs>
            <a:gs pos="50000">
              <a:schemeClr val="phClr">
                <a:lumMod val="110000"/>
                <a:satMod val="100000"/>
                <a:tint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ap:Properties xmlns:vt="http://schemas.openxmlformats.org/officeDocument/2006/docPropsVTypes" xmlns:ap="http://schemas.openxmlformats.org/officeDocument/2006/extended-properties">
  <ap:Application>Word</ap:Application>
</ap: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零售商业地方标准181025（发布）</dc:title>
  <dc:creator>Dannise</dc:creator>
  <dcterms:created xsi:type="dcterms:W3CDTF">2018-11-15T03:12:21Z</dcterms:creat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O">
    <vt:lpwstr>wqlLaW5nc29mdCBQREYgdG8gV1BTIDkw</vt:lpwstr>
  </property>
  <property fmtid="{D5CDD505-2E9C-101B-9397-08002B2CF9AE}" pid="3" name="Created">
    <vt:filetime>2024-03-26T08:44:39</vt:filetime>
  </property>
</Properties>
</file>